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828800" cy="5486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1463040"/>
            <a:ext cx="731520" cy="0"/>
          </a:xfrm>
          <a:prstGeom prst="line">
            <a:avLst/>
          </a:prstGeom>
          <a:noFill/>
          <a:ln w="38100">
            <a:solidFill>
              <a:srgbClr val="C9A84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16459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 智能服务平台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548640" y="2651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基于元境平台 · 一站式 OPC 全生命周期解决方案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43891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48640" y="32004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OPC-Tech | OPC-Biz | OPC-Compute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48640" y="47091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0D948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56032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743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OPC-Biz · AI 辅助产品运营</a:t>
            </a:r>
            <a:endParaRPr lang="en-US" sz="2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OPC-Biz：AI 驱动的产品运营全流程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097280"/>
            <a:ext cx="1188720" cy="2011680"/>
          </a:xfrm>
          <a:prstGeom prst="rect">
            <a:avLst/>
          </a:prstGeom>
          <a:solidFill>
            <a:srgbClr val="0D9488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数据接入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用户行为·交易数据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多源汇聚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7373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920240" y="1097280"/>
            <a:ext cx="1188720" cy="2011680"/>
          </a:xfrm>
          <a:prstGeom prst="rect">
            <a:avLst/>
          </a:prstGeom>
          <a:solidFill>
            <a:srgbClr val="0D9488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0116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用户洞察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0116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画像·分群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行为分析·留存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1089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291840" y="1097280"/>
            <a:ext cx="1188720" cy="2011680"/>
          </a:xfrm>
          <a:prstGeom prst="rect">
            <a:avLst/>
          </a:prstGeom>
          <a:solidFill>
            <a:srgbClr val="0891B2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3832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内容生成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3832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营销文案·描述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多语言·多模态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4805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663440" y="1097280"/>
            <a:ext cx="1188720" cy="2011680"/>
          </a:xfrm>
          <a:prstGeom prst="rect">
            <a:avLst/>
          </a:prstGeom>
          <a:solidFill>
            <a:srgbClr val="1A6DB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7548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智能客服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7548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7×24自动应答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意图识别·知识库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8521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035040" y="1097280"/>
            <a:ext cx="1188720" cy="2011680"/>
          </a:xfrm>
          <a:prstGeom prst="rect">
            <a:avLst/>
          </a:prstGeom>
          <a:solidFill>
            <a:srgbClr val="1565C0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1264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运营决策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264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A/B实验·评估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定价优化·策略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2237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7406640" y="1097280"/>
            <a:ext cx="1188720" cy="2011680"/>
          </a:xfrm>
          <a:prstGeom prst="rect">
            <a:avLst/>
          </a:prstGeom>
          <a:solidFill>
            <a:srgbClr val="08142B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74980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增长闭环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4980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数据反馈→迭代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打通Tech产线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48640" y="3538728"/>
            <a:ext cx="91440" cy="9144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29" name="Text 27"/>
          <p:cNvSpPr/>
          <p:nvPr/>
        </p:nvSpPr>
        <p:spPr>
          <a:xfrm>
            <a:off x="731520" y="347472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智能客服：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31520" y="367588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RAG知识库+LLM，7×24多语言自动应答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572000" y="3538728"/>
            <a:ext cx="91440" cy="9144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32" name="Text 30"/>
          <p:cNvSpPr/>
          <p:nvPr/>
        </p:nvSpPr>
        <p:spPr>
          <a:xfrm>
            <a:off x="4754880" y="347472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营销内容：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754880" y="367588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AI生成产品描述、广告文案、社媒内容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48640" y="3995928"/>
            <a:ext cx="91440" cy="9144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35" name="Text 33"/>
          <p:cNvSpPr/>
          <p:nvPr/>
        </p:nvSpPr>
        <p:spPr>
          <a:xfrm>
            <a:off x="731520" y="393192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用户分析：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731520" y="413308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画像、行为路径、留存分析、流失预警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572000" y="3995928"/>
            <a:ext cx="91440" cy="9144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38" name="Text 36"/>
          <p:cNvSpPr/>
          <p:nvPr/>
        </p:nvSpPr>
        <p:spPr>
          <a:xfrm>
            <a:off x="4754880" y="393192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决策辅助：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754880" y="413308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数据看板、异常检测、定价建议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三线协同：Tech × Compute × Biz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097280"/>
            <a:ext cx="8046720" cy="1645920"/>
          </a:xfrm>
          <a:prstGeom prst="rect">
            <a:avLst/>
          </a:prstGeom>
          <a:solidFill>
            <a:srgbClr val="FFF3E0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18872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代码完成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194560" y="118872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OPC-Tech 自动构建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Docker 镜像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840480" y="118872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E67E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⬇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E67E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触发部署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0" y="11887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OPC-Compute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自动分配资源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K8s/ECS 部署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0" y="1188720"/>
            <a:ext cx="914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⬇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上线运行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132320" y="1188720"/>
            <a:ext cx="1463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OPC-Biz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用户数据采集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运营分析开始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005840" y="2560320"/>
            <a:ext cx="6858000" cy="0"/>
          </a:xfrm>
          <a:prstGeom prst="line">
            <a:avLst/>
          </a:prstGeom>
          <a:noFill/>
          <a:ln w="12700">
            <a:solidFill>
              <a:srgbClr val="C9A84C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548640" y="23774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◀━━━ 反馈闭环：用户数据 → 需求迭代 → 代码更新 → 再次部署 ━━━◀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48640" y="3200400"/>
            <a:ext cx="246888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48640" y="3200400"/>
            <a:ext cx="2468880" cy="45720"/>
          </a:xfrm>
          <a:prstGeom prst="rect">
            <a:avLst/>
          </a:prstGeom>
          <a:solidFill>
            <a:srgbClr val="1A6DB5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32918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从产品想法开始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40080" y="374904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规格书→Tech→Compute→Biz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91840" y="3200400"/>
            <a:ext cx="246888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91840" y="3200400"/>
            <a:ext cx="2468880" cy="45720"/>
          </a:xfrm>
          <a:prstGeom prst="rect">
            <a:avLst/>
          </a:prstGeom>
          <a:solidFill>
            <a:srgbClr val="E67E22"/>
          </a:solidFill>
          <a:ln/>
        </p:spPr>
      </p:sp>
      <p:sp>
        <p:nvSpPr>
          <p:cNvPr id="20" name="Text 18"/>
          <p:cNvSpPr/>
          <p:nvPr/>
        </p:nvSpPr>
        <p:spPr>
          <a:xfrm>
            <a:off x="3383280" y="32918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从基础设施开始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383280" y="374904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Compute→部署应用→Biz→Tech迭代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035040" y="3200400"/>
            <a:ext cx="246888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035040" y="3200400"/>
            <a:ext cx="2468880" cy="4572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4" name="Text 22"/>
          <p:cNvSpPr/>
          <p:nvPr/>
        </p:nvSpPr>
        <p:spPr>
          <a:xfrm>
            <a:off x="6126480" y="32918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从运营需求开始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126480" y="3749040"/>
            <a:ext cx="2286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Biz分析→Tech开发→Compute部署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48640" y="4754880"/>
            <a:ext cx="7315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4720" y="457200"/>
            <a:ext cx="2194560" cy="640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43200" y="137160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15544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2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 智能服务平台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548640" y="237744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 · Compute · Biz  三线合一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48640" y="28346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为 OPC 公司提供从基础设施到产品运营的一站式智能服务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2743200" y="329184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3657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https://token.opencomputing.cn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联系元境团队 · 获取完整 OPC 解决方案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548640" y="466344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6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56032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743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平台架构总览</a:t>
            </a:r>
            <a:endParaRPr lang="en-US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 平台三大支柱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097280"/>
            <a:ext cx="8046720" cy="7315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14300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元境平台基础：模型网关 · 多币种计费 · 多级分销 · 供应商管理 · 权限管理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2103120"/>
            <a:ext cx="2468880" cy="2560320"/>
          </a:xfrm>
          <a:prstGeom prst="rect">
            <a:avLst/>
          </a:prstGeom>
          <a:solidFill>
            <a:srgbClr val="1A6DB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40080" y="21945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OPC-Tech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2606040"/>
            <a:ext cx="2286000" cy="1965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产品技术全生命周期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需求分析→开发→测试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部署→运维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驱动的自助研发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291840" y="2103120"/>
            <a:ext cx="2468880" cy="2560320"/>
          </a:xfrm>
          <a:prstGeom prst="rect">
            <a:avLst/>
          </a:prstGeom>
          <a:solidFill>
            <a:srgbClr val="0D9488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383280" y="21945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OPC-Biz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383280" y="2606040"/>
            <a:ext cx="2286000" cy="1965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辅助产品运营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数据分析·用户洞察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营销内容·智能客服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运营决策·增长闭环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6035040" y="2103120"/>
            <a:ext cx="2468880" cy="2560320"/>
          </a:xfrm>
          <a:prstGeom prst="rect">
            <a:avLst/>
          </a:prstGeom>
          <a:solidFill>
            <a:srgbClr val="E67E22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126480" y="21945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OPC-Compute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126480" y="2606040"/>
            <a:ext cx="2286000" cy="1965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算力与基础设施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ECS·网络·GPU算力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多供应商聚合租赁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一键部署·弹性伸缩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484632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三大支柱联动，打通从基础设施到产品运营的完整链路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56032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743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OPC-Tech · 产品技术全生命周期</a:t>
            </a:r>
            <a:endParaRPr lang="en-US" sz="2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OPC-Tech：从规格书到产品运维的全自动化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097280"/>
            <a:ext cx="1188720" cy="2011680"/>
          </a:xfrm>
          <a:prstGeom prst="rect">
            <a:avLst/>
          </a:prstGeom>
          <a:solidFill>
            <a:srgbClr val="1A6DB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规格分析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产品规格说明书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AI解析·需求提取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7373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1920240" y="1097280"/>
            <a:ext cx="1188720" cy="2011680"/>
          </a:xfrm>
          <a:prstGeom prst="rect">
            <a:avLst/>
          </a:prstGeom>
          <a:solidFill>
            <a:srgbClr val="1E88E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0116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架构设计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0116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系统架构生成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技术选型建议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1089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291840" y="1097280"/>
            <a:ext cx="1188720" cy="2011680"/>
          </a:xfrm>
          <a:prstGeom prst="rect">
            <a:avLst/>
          </a:prstGeom>
          <a:solidFill>
            <a:srgbClr val="1565C0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3832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代码开发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3832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脚手架·模块代码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AI代码审查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4805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4663440" y="1097280"/>
            <a:ext cx="1188720" cy="2011680"/>
          </a:xfrm>
          <a:prstGeom prst="rect">
            <a:avLst/>
          </a:prstGeom>
          <a:solidFill>
            <a:srgbClr val="0891B2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7548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测试验证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7548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单元/集成/E2E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质量门禁·报告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8521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6035040" y="1097280"/>
            <a:ext cx="1188720" cy="2011680"/>
          </a:xfrm>
          <a:prstGeom prst="rect">
            <a:avLst/>
          </a:prstGeom>
          <a:solidFill>
            <a:srgbClr val="0D9488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1264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部署上线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264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CI/CD流水线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一键发布·回滚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223760" y="1828800"/>
            <a:ext cx="182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9A84C"/>
                </a:solidFill>
              </a:rPr>
              <a:t>→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7406640" y="1097280"/>
            <a:ext cx="1188720" cy="2011680"/>
          </a:xfrm>
          <a:prstGeom prst="rect">
            <a:avLst/>
          </a:prstGeom>
          <a:solidFill>
            <a:srgbClr val="00796B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7498080" y="1188720"/>
            <a:ext cx="1005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智能运维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498080" y="1600200"/>
            <a:ext cx="10058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监控·告警·日志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故障自愈·弹性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48640" y="3538728"/>
            <a:ext cx="91440" cy="9144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29" name="Text 27"/>
          <p:cNvSpPr/>
          <p:nvPr/>
        </p:nvSpPr>
        <p:spPr>
          <a:xfrm>
            <a:off x="731520" y="347472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AI代码生成：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31520" y="367588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基于LLM的智能代码生成、补全与审查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4572000" y="3538728"/>
            <a:ext cx="91440" cy="9144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32" name="Text 30"/>
          <p:cNvSpPr/>
          <p:nvPr/>
        </p:nvSpPr>
        <p:spPr>
          <a:xfrm>
            <a:off x="4754880" y="347472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自动化测试：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754880" y="367588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单元/集成/E2E全覆盖，质量门禁自动卡点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548640" y="3995928"/>
            <a:ext cx="91440" cy="9144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35" name="Text 33"/>
          <p:cNvSpPr/>
          <p:nvPr/>
        </p:nvSpPr>
        <p:spPr>
          <a:xfrm>
            <a:off x="731520" y="393192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CI/CD集成：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731520" y="413308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对接GitHub/GitLab/Jenkins，一键构建部署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4572000" y="3995928"/>
            <a:ext cx="91440" cy="91440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38" name="Text 36"/>
          <p:cNvSpPr/>
          <p:nvPr/>
        </p:nvSpPr>
        <p:spPr>
          <a:xfrm>
            <a:off x="4754880" y="3931920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智能监控：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754880" y="4133088"/>
            <a:ext cx="3657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7×24监控告警，日志分析，故障自愈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OPC-Tech 能力矩阵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097280"/>
          <a:ext cx="804672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2011680"/>
                <a:gridCol w="2468880"/>
                <a:gridCol w="21945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阶段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输入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AI能力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输出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需求分析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产品规格说明书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NLP需求提取·竞品分析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PRD / User Story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架构设计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需求文档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架构模板匹配·技术选型评分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Architecture Doc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代码开发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技术方案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代码生成·智能补全·CR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Source Code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测试验证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源代码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测试用例生成·自动化执行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Test Report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部署上线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测试通过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CI/CD配置·Compute联动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Release / K8s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运维监控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运行中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异常检测·根因分析·自愈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Dashboard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39319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67E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部署阶段打通 OPC-Compute：代码→镜像→ECS/容器→上线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4297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运维阶段联动 OPC-Biz：用户反馈→数据分析→需求迭代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67E2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56032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743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OPC-Compute · 算力与基础设施聚合</a:t>
            </a:r>
            <a:endParaRPr lang="en-US" sz="2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OPC-Compute：多供应商算力聚合租赁平台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188720"/>
            <a:ext cx="2468880" cy="3474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188720"/>
            <a:ext cx="2468880" cy="54864"/>
          </a:xfrm>
          <a:prstGeom prst="rect">
            <a:avLst/>
          </a:prstGeom>
          <a:solidFill>
            <a:srgbClr val="E67E22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258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ECS 云服务器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173736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弹性计算实例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多种规格可选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按时/包年包月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自动伸缩组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31520" y="2697480"/>
            <a:ext cx="2103120" cy="0"/>
          </a:xfrm>
          <a:prstGeom prst="line">
            <a:avLst/>
          </a:prstGeom>
          <a:noFill/>
          <a:ln w="6350">
            <a:solidFill>
              <a:srgbClr val="E8E8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77240" y="2834640"/>
            <a:ext cx="73152" cy="73152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11" name="Text 9"/>
          <p:cNvSpPr/>
          <p:nvPr/>
        </p:nvSpPr>
        <p:spPr>
          <a:xfrm>
            <a:off x="960120" y="274320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阿里云 ECS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777240" y="3154680"/>
            <a:ext cx="73152" cy="73152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13" name="Text 11"/>
          <p:cNvSpPr/>
          <p:nvPr/>
        </p:nvSpPr>
        <p:spPr>
          <a:xfrm>
            <a:off x="960120" y="306324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华为云 ECS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777240" y="3474720"/>
            <a:ext cx="73152" cy="73152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15" name="Text 13"/>
          <p:cNvSpPr/>
          <p:nvPr/>
        </p:nvSpPr>
        <p:spPr>
          <a:xfrm>
            <a:off x="960120" y="33832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腾讯云 CVM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77240" y="3794760"/>
            <a:ext cx="73152" cy="73152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17" name="Text 15"/>
          <p:cNvSpPr/>
          <p:nvPr/>
        </p:nvSpPr>
        <p:spPr>
          <a:xfrm>
            <a:off x="960120" y="3703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AWS EC2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77240" y="4114800"/>
            <a:ext cx="73152" cy="73152"/>
          </a:xfrm>
          <a:prstGeom prst="ellipse">
            <a:avLst/>
          </a:prstGeom>
          <a:solidFill>
            <a:srgbClr val="E67E22"/>
          </a:solidFill>
          <a:ln/>
        </p:spPr>
      </p:sp>
      <p:sp>
        <p:nvSpPr>
          <p:cNvPr id="19" name="Text 17"/>
          <p:cNvSpPr/>
          <p:nvPr/>
        </p:nvSpPr>
        <p:spPr>
          <a:xfrm>
            <a:off x="960120" y="402336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Azure VM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291840" y="1188720"/>
            <a:ext cx="2468880" cy="3474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91840" y="1188720"/>
            <a:ext cx="2468880" cy="54864"/>
          </a:xfrm>
          <a:prstGeom prst="rect">
            <a:avLst/>
          </a:prstGeom>
          <a:solidFill>
            <a:srgbClr val="8E44AD"/>
          </a:solidFill>
          <a:ln/>
        </p:spPr>
      </p:sp>
      <p:sp>
        <p:nvSpPr>
          <p:cNvPr id="22" name="Text 20"/>
          <p:cNvSpPr/>
          <p:nvPr/>
        </p:nvSpPr>
        <p:spPr>
          <a:xfrm>
            <a:off x="3429000" y="13258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网络服务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3429000" y="173736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VPC 私有网络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负载均衡 · CDN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专线 · VPN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域名 · DNS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474720" y="2697480"/>
            <a:ext cx="2103120" cy="0"/>
          </a:xfrm>
          <a:prstGeom prst="line">
            <a:avLst/>
          </a:prstGeom>
          <a:noFill/>
          <a:ln w="6350">
            <a:solidFill>
              <a:srgbClr val="E8E8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520440" y="2834640"/>
            <a:ext cx="73152" cy="73152"/>
          </a:xfrm>
          <a:prstGeom prst="ellipse">
            <a:avLst/>
          </a:prstGeom>
          <a:solidFill>
            <a:srgbClr val="8E44AD"/>
          </a:solidFill>
          <a:ln/>
        </p:spPr>
      </p:sp>
      <p:sp>
        <p:nvSpPr>
          <p:cNvPr id="26" name="Text 24"/>
          <p:cNvSpPr/>
          <p:nvPr/>
        </p:nvSpPr>
        <p:spPr>
          <a:xfrm>
            <a:off x="3703320" y="274320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VPC 隔离网络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520440" y="3154680"/>
            <a:ext cx="73152" cy="73152"/>
          </a:xfrm>
          <a:prstGeom prst="ellipse">
            <a:avLst/>
          </a:prstGeom>
          <a:solidFill>
            <a:srgbClr val="8E44AD"/>
          </a:solidFill>
          <a:ln/>
        </p:spPr>
      </p:sp>
      <p:sp>
        <p:nvSpPr>
          <p:cNvPr id="28" name="Text 26"/>
          <p:cNvSpPr/>
          <p:nvPr/>
        </p:nvSpPr>
        <p:spPr>
          <a:xfrm>
            <a:off x="3703320" y="306324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SLB 负载均衡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3520440" y="3474720"/>
            <a:ext cx="73152" cy="73152"/>
          </a:xfrm>
          <a:prstGeom prst="ellipse">
            <a:avLst/>
          </a:prstGeom>
          <a:solidFill>
            <a:srgbClr val="8E44AD"/>
          </a:solidFill>
          <a:ln/>
        </p:spPr>
      </p:sp>
      <p:sp>
        <p:nvSpPr>
          <p:cNvPr id="30" name="Text 28"/>
          <p:cNvSpPr/>
          <p:nvPr/>
        </p:nvSpPr>
        <p:spPr>
          <a:xfrm>
            <a:off x="3703320" y="33832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CDN 加速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520440" y="3794760"/>
            <a:ext cx="73152" cy="73152"/>
          </a:xfrm>
          <a:prstGeom prst="ellipse">
            <a:avLst/>
          </a:prstGeom>
          <a:solidFill>
            <a:srgbClr val="8E44AD"/>
          </a:solidFill>
          <a:ln/>
        </p:spPr>
      </p:sp>
      <p:sp>
        <p:nvSpPr>
          <p:cNvPr id="32" name="Text 30"/>
          <p:cNvSpPr/>
          <p:nvPr/>
        </p:nvSpPr>
        <p:spPr>
          <a:xfrm>
            <a:off x="3703320" y="3703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 网关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3520440" y="4114800"/>
            <a:ext cx="73152" cy="73152"/>
          </a:xfrm>
          <a:prstGeom prst="ellipse">
            <a:avLst/>
          </a:prstGeom>
          <a:solidFill>
            <a:srgbClr val="8E44AD"/>
          </a:solidFill>
          <a:ln/>
        </p:spPr>
      </p:sp>
      <p:sp>
        <p:nvSpPr>
          <p:cNvPr id="34" name="Text 32"/>
          <p:cNvSpPr/>
          <p:nvPr/>
        </p:nvSpPr>
        <p:spPr>
          <a:xfrm>
            <a:off x="3703320" y="402336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VPN 专线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035040" y="1188720"/>
            <a:ext cx="2468880" cy="3474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035040" y="1188720"/>
            <a:ext cx="2468880" cy="54864"/>
          </a:xfrm>
          <a:prstGeom prst="rect">
            <a:avLst/>
          </a:prstGeom>
          <a:solidFill>
            <a:srgbClr val="E74C3C"/>
          </a:solidFill>
          <a:ln/>
        </p:spPr>
      </p:sp>
      <p:sp>
        <p:nvSpPr>
          <p:cNvPr id="37" name="Text 35"/>
          <p:cNvSpPr/>
          <p:nvPr/>
        </p:nvSpPr>
        <p:spPr>
          <a:xfrm>
            <a:off x="6172200" y="1325880"/>
            <a:ext cx="2194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GPU 算力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6172200" y="173736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训练推理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渲染 · 仿真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H100/A100/V100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按需租用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6217920" y="2697480"/>
            <a:ext cx="2103120" cy="0"/>
          </a:xfrm>
          <a:prstGeom prst="line">
            <a:avLst/>
          </a:prstGeom>
          <a:noFill/>
          <a:ln w="6350">
            <a:solidFill>
              <a:srgbClr val="E8E8E8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263640" y="2834640"/>
            <a:ext cx="73152" cy="73152"/>
          </a:xfrm>
          <a:prstGeom prst="ellipse">
            <a:avLst/>
          </a:prstGeom>
          <a:solidFill>
            <a:srgbClr val="E74C3C"/>
          </a:solidFill>
          <a:ln/>
        </p:spPr>
      </p:sp>
      <p:sp>
        <p:nvSpPr>
          <p:cNvPr id="41" name="Text 39"/>
          <p:cNvSpPr/>
          <p:nvPr/>
        </p:nvSpPr>
        <p:spPr>
          <a:xfrm>
            <a:off x="6446520" y="274320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NVIDIA H100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263640" y="3154680"/>
            <a:ext cx="73152" cy="73152"/>
          </a:xfrm>
          <a:prstGeom prst="ellipse">
            <a:avLst/>
          </a:prstGeom>
          <a:solidFill>
            <a:srgbClr val="E74C3C"/>
          </a:solidFill>
          <a:ln/>
        </p:spPr>
      </p:sp>
      <p:sp>
        <p:nvSpPr>
          <p:cNvPr id="43" name="Text 41"/>
          <p:cNvSpPr/>
          <p:nvPr/>
        </p:nvSpPr>
        <p:spPr>
          <a:xfrm>
            <a:off x="6446520" y="306324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NVIDIA A100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6263640" y="3474720"/>
            <a:ext cx="73152" cy="73152"/>
          </a:xfrm>
          <a:prstGeom prst="ellipse">
            <a:avLst/>
          </a:prstGeom>
          <a:solidFill>
            <a:srgbClr val="E74C3C"/>
          </a:solidFill>
          <a:ln/>
        </p:spPr>
      </p:sp>
      <p:sp>
        <p:nvSpPr>
          <p:cNvPr id="45" name="Text 43"/>
          <p:cNvSpPr/>
          <p:nvPr/>
        </p:nvSpPr>
        <p:spPr>
          <a:xfrm>
            <a:off x="6446520" y="338328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NVIDIA V100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6263640" y="3794760"/>
            <a:ext cx="73152" cy="73152"/>
          </a:xfrm>
          <a:prstGeom prst="ellipse">
            <a:avLst/>
          </a:prstGeom>
          <a:solidFill>
            <a:srgbClr val="E74C3C"/>
          </a:solidFill>
          <a:ln/>
        </p:spPr>
      </p:sp>
      <p:sp>
        <p:nvSpPr>
          <p:cNvPr id="47" name="Text 45"/>
          <p:cNvSpPr/>
          <p:nvPr/>
        </p:nvSpPr>
        <p:spPr>
          <a:xfrm>
            <a:off x="6446520" y="370332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RTX 4090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6263640" y="4114800"/>
            <a:ext cx="73152" cy="73152"/>
          </a:xfrm>
          <a:prstGeom prst="ellipse">
            <a:avLst/>
          </a:prstGeom>
          <a:solidFill>
            <a:srgbClr val="E74C3C"/>
          </a:solidFill>
          <a:ln/>
        </p:spPr>
      </p:sp>
      <p:sp>
        <p:nvSpPr>
          <p:cNvPr id="49" name="Text 47"/>
          <p:cNvSpPr/>
          <p:nvPr/>
        </p:nvSpPr>
        <p:spPr>
          <a:xfrm>
            <a:off x="6446520" y="402336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昇腾 910B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548640" y="484632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67E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聚合多家供应商，统一管理、统一计费、一键部署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OPC-Compute 供应商矩阵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05840"/>
          <a:ext cx="8229600" cy="914400"/>
        </p:xfrm>
        <a:graphic>
          <a:graphicData uri="http://schemas.openxmlformats.org/drawingml/2006/table">
            <a:tbl>
              <a:tblPr/>
              <a:tblGrid>
                <a:gridCol w="1005840"/>
                <a:gridCol w="1188720"/>
                <a:gridCol w="2103120"/>
                <a:gridCol w="1554480"/>
                <a:gridCol w="237744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服务类型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供应商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核心产品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计价方式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适用场景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阿里云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ECS · 弹性裸金属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按时/包年包月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通用·高并发Web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华为云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ECS · 鲲鹏·昇腾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按时/包年包月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信创·国产化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腾讯云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CVM · Lighthouse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按时/轻量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中小企业·轻应用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AWS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EC2 · Lightsail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按秒/预留实例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出海·全球化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阿里云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 · H100/A100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按时/包月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AI训练·大模型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华为云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ModelArts · 昇腾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按时/包月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信创AI·推理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8×A100/H100集群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按时/包月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高性价比·定制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网络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多厂商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VPC·CDN·专线·VPN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按流量/带宽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全场景网络互联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402336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67E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统一计费：元境平台多币种结算 · 按量/按时/包月 · 实时汇率 · 自动对账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43891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与 OPC-Tech 联动：代码开发→自动构建 Docker 镜像→Compute 资源自动分配→一键部署上线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48640" y="4846320"/>
            <a:ext cx="80467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OPC 智能服务平台</dc:title>
  <dc:subject>PptxGenJS Presentation</dc:subject>
  <dc:creator>元境平台</dc:creator>
  <cp:lastModifiedBy>元境平台</cp:lastModifiedBy>
  <cp:revision>1</cp:revision>
  <dcterms:created xsi:type="dcterms:W3CDTF">2026-07-08T05:53:46Z</dcterms:created>
  <dcterms:modified xsi:type="dcterms:W3CDTF">2026-07-08T05:53:46Z</dcterms:modified>
</cp:coreProperties>
</file>