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828800" cy="5486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1463040"/>
            <a:ext cx="731520" cy="0"/>
          </a:xfrm>
          <a:prstGeom prst="line">
            <a:avLst/>
          </a:prstGeom>
          <a:noFill/>
          <a:ln w="38100">
            <a:solidFill>
              <a:srgbClr val="C9A84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16459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元境平台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548640" y="2651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智能服务运营平台 · 让 AI 服务成为可运营的商业产品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43891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48640" y="47091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差异化竞争优势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097280"/>
          <a:ext cx="804672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2651760"/>
                <a:gridCol w="2011680"/>
                <a:gridCol w="201168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维度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元境平台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传统网关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99A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单一模型平台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99A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模型接入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146+ 供应商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有限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自有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计费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按量/套餐/多币种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简单限额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固定价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分销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多级代理+差价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产线编排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多步骤自动化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部署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私有化+API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云服务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多币种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5+币种实时换算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402336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元境平台 — 唯一同时具备模型网关 + 多币种计费 + 多级分销 + 产线编排的 AI 商业基础设施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4720" y="457200"/>
            <a:ext cx="2194560" cy="640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43200" y="146304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164592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元境平台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548640" y="256032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让 AI 服务成为可运营、可计费、可编排的商业产品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743200" y="310896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347472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https://token.opencomputing.cn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548640" y="4114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联系元境团队 · 获取完整部署方案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640" y="457200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6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65176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834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平台核心能力</a:t>
            </a:r>
            <a:endParaRPr lang="en-US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四大核心能力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188720"/>
            <a:ext cx="182880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188720"/>
            <a:ext cx="1828800" cy="45720"/>
          </a:xfrm>
          <a:prstGeom prst="rect">
            <a:avLst/>
          </a:prstGeom>
          <a:solidFill>
            <a:srgbClr val="1A6DB5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统一模型网关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85800" y="2011680"/>
            <a:ext cx="1554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146+ AI 模型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 兼容 API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一行配置接入新模型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560320" y="1188720"/>
            <a:ext cx="182880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560320" y="1188720"/>
            <a:ext cx="182880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269748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智能计费引擎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697480" y="2011680"/>
            <a:ext cx="1554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按量计费 · 多币种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多级分销 · 自动记账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实时余额管控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0" y="1188720"/>
            <a:ext cx="182880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0" y="1188720"/>
            <a:ext cx="1828800" cy="4572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5" name="Text 13"/>
          <p:cNvSpPr/>
          <p:nvPr/>
        </p:nvSpPr>
        <p:spPr>
          <a:xfrm>
            <a:off x="470916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产线编排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709160" y="2011680"/>
            <a:ext cx="1554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多步骤自动化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异步任务轮询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费用预估+模型选择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583680" y="1188720"/>
            <a:ext cx="1828800" cy="3017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583680" y="1188720"/>
            <a:ext cx="1828800" cy="457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19" name="Text 17"/>
          <p:cNvSpPr/>
          <p:nvPr/>
        </p:nvSpPr>
        <p:spPr>
          <a:xfrm>
            <a:off x="672084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供应商平台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720840" y="2011680"/>
            <a:ext cx="1554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产品多币种定价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分销商差价管理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优惠券+套餐+促销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统一模型网关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097280"/>
            <a:ext cx="4114800" cy="365760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188720"/>
            <a:ext cx="356616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客户应用 / 开发者</a:t>
            </a:r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  OpenAI 兼容 API</a:t>
            </a: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/v1/chat /v1/image /v1/video /v1/pipeline/submit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元境 llmage 网关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模型路由 · 鉴权 · 计费 · 限流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  供应商适配层 (UAPI)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100" dirty="0">
                <a:solidFill>
                  <a:srgbClr val="5EADC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通义│MiniMax│火山方舟│Vidu│DeepSeek│自建GPU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937760" y="10972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0" y="10972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146+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309360" y="10972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已接入模型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7830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0" y="17830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15+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309360" y="17830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供应商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937760" y="24688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0" y="24688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OpenAI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309360" y="24688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兼容标准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937760" y="31546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0" y="31546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1行配置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309360" y="31546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新增模型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937760" y="38404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20" name="Text 18"/>
          <p:cNvSpPr/>
          <p:nvPr/>
        </p:nvSpPr>
        <p:spPr>
          <a:xfrm>
            <a:off x="5029200" y="38404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多币种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309360" y="38404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结算支持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65176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834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多币种计费 · 多级分销</a:t>
            </a:r>
            <a:endParaRPr lang="en-US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多币种计费与多级分销体系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0972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计费能力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554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按量计费: audio_seconds / image_count / token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029968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193852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多币种: CNY / USD / HKD / EUR / JPY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2414016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322576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实时汇率转换 · 自动结算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2798064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2706624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独立 ppid · 每个模型独立定价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3182112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3090672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余额检查 · 欠费自动拦截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754880" y="10972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分销体系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46320" y="164592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5074920" y="1554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 → 分销商 → 客户 多级链路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846320" y="2029968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5074920" y="193852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产品多币种定价 · 差价自动结算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846320" y="2414016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5074920" y="2322576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二级分销商 · 代理商管理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46320" y="2798064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5074920" y="2706624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折扣管理: 客户专属/促销/套餐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846320" y="3182112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5074920" y="3090672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优惠券系统 · 方案组合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48640" y="3840480"/>
            <a:ext cx="8046720" cy="64008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28" name="Text 26"/>
          <p:cNvSpPr/>
          <p:nvPr/>
        </p:nvSpPr>
        <p:spPr>
          <a:xfrm>
            <a:off x="82296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828800" y="38862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46888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元境平台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474720" y="38862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11480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120640" y="38862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76072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二级代理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766560" y="38862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7406640" y="38862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最终客户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48640" y="416052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多币种结算 · 差价自动分配 · 实时汇率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65176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834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产线编排 · KTV 全自动流水线</a:t>
            </a:r>
            <a:endParaRPr lang="en-US" sz="2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KTV 产线：从音频到 MV 全自动化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943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上传音频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943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mp3/m4a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645920" y="164592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9202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11" name="Text 9"/>
          <p:cNvSpPr/>
          <p:nvPr/>
        </p:nvSpPr>
        <p:spPr>
          <a:xfrm>
            <a:off x="19202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9659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Demucs 分离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9659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人声+伴奏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3017520" y="164592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918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16" name="Text 14"/>
          <p:cNvSpPr/>
          <p:nvPr/>
        </p:nvSpPr>
        <p:spPr>
          <a:xfrm>
            <a:off x="32918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33375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ASR 识别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3375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逐字时间戳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4389120" y="164592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6634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21" name="Text 19"/>
          <p:cNvSpPr/>
          <p:nvPr/>
        </p:nvSpPr>
        <p:spPr>
          <a:xfrm>
            <a:off x="46634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7091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场景生成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091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28个AI分镜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760720" y="164592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0350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26" name="Text 24"/>
          <p:cNvSpPr/>
          <p:nvPr/>
        </p:nvSpPr>
        <p:spPr>
          <a:xfrm>
            <a:off x="60350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0807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卡拉OK字幕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0807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逐字高亮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7132320" y="1645920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7406640" y="1188720"/>
            <a:ext cx="1097280" cy="16459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31" name="Text 29"/>
          <p:cNvSpPr/>
          <p:nvPr/>
        </p:nvSpPr>
        <p:spPr>
          <a:xfrm>
            <a:off x="7406640" y="12344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7452360" y="16459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视频合成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7452360" y="2057400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KTV+MTV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548640" y="3200400"/>
            <a:ext cx="1828800" cy="457200"/>
          </a:xfrm>
          <a:prstGeom prst="rect">
            <a:avLst/>
          </a:prstGeom>
          <a:solidFill>
            <a:srgbClr val="E8F0F8"/>
          </a:solidFill>
          <a:ln/>
        </p:spPr>
      </p:sp>
      <p:sp>
        <p:nvSpPr>
          <p:cNvPr id="35" name="Text 33"/>
          <p:cNvSpPr/>
          <p:nvPr/>
        </p:nvSpPr>
        <p:spPr>
          <a:xfrm>
            <a:off x="548640" y="32004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 API 自动化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2560320" y="3200400"/>
            <a:ext cx="1828800" cy="457200"/>
          </a:xfrm>
          <a:prstGeom prst="rect">
            <a:avLst/>
          </a:prstGeom>
          <a:solidFill>
            <a:srgbClr val="E8F0F8"/>
          </a:solidFill>
          <a:ln/>
        </p:spPr>
      </p:sp>
      <p:sp>
        <p:nvSpPr>
          <p:cNvPr id="37" name="Text 35"/>
          <p:cNvSpPr/>
          <p:nvPr/>
        </p:nvSpPr>
        <p:spPr>
          <a:xfrm>
            <a:off x="2560320" y="32004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异步任务轮询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572000" y="3200400"/>
            <a:ext cx="1828800" cy="457200"/>
          </a:xfrm>
          <a:prstGeom prst="rect">
            <a:avLst/>
          </a:prstGeom>
          <a:solidFill>
            <a:srgbClr val="E8F0F8"/>
          </a:solidFill>
          <a:ln/>
        </p:spPr>
      </p:sp>
      <p:sp>
        <p:nvSpPr>
          <p:cNvPr id="39" name="Text 37"/>
          <p:cNvSpPr/>
          <p:nvPr/>
        </p:nvSpPr>
        <p:spPr>
          <a:xfrm>
            <a:off x="4572000" y="32004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每步独立计费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6583680" y="3200400"/>
            <a:ext cx="1828800" cy="457200"/>
          </a:xfrm>
          <a:prstGeom prst="rect">
            <a:avLst/>
          </a:prstGeom>
          <a:solidFill>
            <a:srgbClr val="E8F0F8"/>
          </a:solidFill>
          <a:ln/>
        </p:spPr>
      </p:sp>
      <p:sp>
        <p:nvSpPr>
          <p:cNvPr id="41" name="Text 39"/>
          <p:cNvSpPr/>
          <p:nvPr/>
        </p:nvSpPr>
        <p:spPr>
          <a:xfrm>
            <a:off x="6583680" y="320040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费用预估+模型选择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48640" y="3840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输出: KTV + MTV 视频 / 双音轨 / 卡拉OK逐字字幕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548640" y="4663440"/>
            <a:ext cx="80467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供应商产品多币种定价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097280"/>
          <a:ext cx="80467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371600"/>
                <a:gridCol w="640080"/>
                <a:gridCol w="1005840"/>
                <a:gridCol w="1005840"/>
                <a:gridCol w="10058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产品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供应商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单位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CNY ¥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$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HKD HK$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语音识别 ASR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音频分离 Demucs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人脸检测/识别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次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超分辨率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张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视频生成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通义.Tongyi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视频生成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火山方舟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文生图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通义.Tongyi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张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3840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汇率: 1 USD ≈ 7.2 CNY  1 HKD ≈ 0.92 CNY  支持实时汇率自动换算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48640" y="42062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供应商上架 → 多币种标价 → 分销商选品 → 差价结算 → 客户付费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元境平台</dc:title>
  <dc:subject>PptxGenJS Presentation</dc:subject>
  <dc:creator>元境平台</dc:creator>
  <cp:lastModifiedBy>元境平台</cp:lastModifiedBy>
  <cp:revision>1</cp:revision>
  <dcterms:created xsi:type="dcterms:W3CDTF">2026-07-08T05:11:59Z</dcterms:created>
  <dcterms:modified xsi:type="dcterms:W3CDTF">2026-07-08T05:11:59Z</dcterms:modified>
</cp:coreProperties>
</file>