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4" r:id="rId9"/>
    <p:sldId id="265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95"/>
    <p:restoredTop sz="94674"/>
  </p:normalViewPr>
  <p:slideViewPr>
    <p:cSldViewPr snapToGrid="0">
      <p:cViewPr varScale="1">
        <p:scale>
          <a:sx n="124" d="100"/>
          <a:sy n="124" d="100"/>
        </p:scale>
        <p:origin x="45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607F6-6D3C-7877-B9B3-BDC0FE09DC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247CB8-4976-F447-88C4-1772F55591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7E140-CED7-A6CB-3EB2-33F8E5F94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2AF73-EC39-EF4D-8C33-150572F6F896}" type="datetimeFigureOut">
              <a:rPr lang="en-US" smtClean="0"/>
              <a:t>5/9/24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C85181-622E-7E81-0E55-A49B5B4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9A9239-F44F-D131-B76D-55E1739C8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6EAA0-52E6-E14B-B914-80D509F26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460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5D766-209D-2825-D9FC-B91992FFF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826E9F-A94B-213B-FD64-D62601FCD9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25B2FF-6BBF-5853-08B2-17E96986A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2AF73-EC39-EF4D-8C33-150572F6F896}" type="datetimeFigureOut">
              <a:rPr lang="en-US" smtClean="0"/>
              <a:t>5/9/24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7ED9E6-7050-1CE5-54AC-0A94953A9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448E44-C3EF-D2BF-0735-F10046C8B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6EAA0-52E6-E14B-B914-80D509F26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279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FDF739-2A0B-F5C9-949B-331F166E09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A7BD3E-F80B-3885-7EE1-CAFE77D9F5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F28E24-03A4-5AF8-FF34-F6FF4A78B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2AF73-EC39-EF4D-8C33-150572F6F896}" type="datetimeFigureOut">
              <a:rPr lang="en-US" smtClean="0"/>
              <a:t>5/9/24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E2A8F1-64CB-D21B-0B70-94411AE92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FDF5A2-0DB7-4E31-65CB-A3F7CAFFE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6EAA0-52E6-E14B-B914-80D509F26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366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FB6A9-E4A1-743E-5CE2-C451CE044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1EF4D-C7E1-2B40-F350-7E3484F76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6BFB58-E38B-9E26-C6E5-59825BCBF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2AF73-EC39-EF4D-8C33-150572F6F896}" type="datetimeFigureOut">
              <a:rPr lang="en-US" smtClean="0"/>
              <a:t>5/9/24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AA6151-FACB-9522-3DF4-5E3859E56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DD4D5E-E007-6239-500C-C7C77A5E0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6EAA0-52E6-E14B-B914-80D509F26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090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D426A-C7B1-33A0-2BFE-928BFE2B2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BCBDD3-D406-FB0D-87E3-EB0B0CFF9C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C2061D-BCCA-3412-4B43-EC63C7967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2AF73-EC39-EF4D-8C33-150572F6F896}" type="datetimeFigureOut">
              <a:rPr lang="en-US" smtClean="0"/>
              <a:t>5/9/24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2A72A2-197B-619A-2945-D6C9C3249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6330CD-7891-45E9-81D9-7A841C955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6EAA0-52E6-E14B-B914-80D509F26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75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0F255-8335-E51D-926C-0CB068B00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0A36BB-6813-86BE-1477-36528B6848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BBEAA7-EF02-8616-DB0F-217073270C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6B0CA9-D339-A972-3BE3-12F32654D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2AF73-EC39-EF4D-8C33-150572F6F896}" type="datetimeFigureOut">
              <a:rPr lang="en-US" smtClean="0"/>
              <a:t>5/9/24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E305FA-8274-7C1F-D0CC-70188FE63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66A7E4-7C26-A43F-0571-BCB6E30C7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6EAA0-52E6-E14B-B914-80D509F26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545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D54AE-A1CA-E131-47BF-9D8BF4612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CA7334-3250-EA59-C91C-A5C8761054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6F0FD4-6DBE-9418-2893-82B5CC7285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889FA9-A031-CA9B-2F1B-1552F97AE9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9AFF34-3FC8-C393-77B2-4228B39B1E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2BAF0E-0243-5D94-BBB4-7632379AB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2AF73-EC39-EF4D-8C33-150572F6F896}" type="datetimeFigureOut">
              <a:rPr lang="en-US" smtClean="0"/>
              <a:t>5/9/24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0AA0AD-2FC0-F6FE-9FBB-2AB2B94E1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930968-72EB-77A5-0674-81E6AB5B5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6EAA0-52E6-E14B-B914-80D509F26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124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F2CE8-F92D-55EE-478E-669956A2B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2BBEC3-02BB-D354-97ED-4C074903E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2AF73-EC39-EF4D-8C33-150572F6F896}" type="datetimeFigureOut">
              <a:rPr lang="en-US" smtClean="0"/>
              <a:t>5/9/24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1EB9F0-A4A5-4152-1B06-1130B2FF4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9E42D1-7780-C6EE-881E-35B0A8605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6EAA0-52E6-E14B-B914-80D509F26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07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602A4F-134C-3052-FE41-813529B94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2AF73-EC39-EF4D-8C33-150572F6F896}" type="datetimeFigureOut">
              <a:rPr lang="en-US" smtClean="0"/>
              <a:t>5/9/24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80CB4B-9D14-36A3-C0D9-9B95CFD12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23193A-AD2E-AACD-CC45-C4AA70AAF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6EAA0-52E6-E14B-B914-80D509F26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337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89D6C-DAEE-2E9D-08D6-DE530812E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1ED08-DEB6-50E3-BF8D-3BA0E2D95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CF4DF1-AED6-93ED-9AA0-C50E69ED12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6B2B83-5C53-839D-0F1F-A04AEA9FB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2AF73-EC39-EF4D-8C33-150572F6F896}" type="datetimeFigureOut">
              <a:rPr lang="en-US" smtClean="0"/>
              <a:t>5/9/24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25F433-3022-563D-5BB1-139A6E632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C150B6-E8DA-CF67-D2FE-9DC21F707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6EAA0-52E6-E14B-B914-80D509F26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640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45C62-9912-81AF-97F0-FF1141159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7B1350-BD1B-B4A4-9DA7-D4AAC9AD12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B5BDFC-5EEC-088C-A358-B9596EC4A9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3E690F-C516-220E-6132-31FA4A2F6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2AF73-EC39-EF4D-8C33-150572F6F896}" type="datetimeFigureOut">
              <a:rPr lang="en-US" smtClean="0"/>
              <a:t>5/9/24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B41C02-F8B3-2963-A5E7-626267AB4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B12B05-C8E9-47F0-5E59-A66D9DF16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6EAA0-52E6-E14B-B914-80D509F26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813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7A9B09-A09E-B115-047D-51A7AFF62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7BE70F-7BAB-6167-14C2-8E326EAA50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7E902F-05FF-7B4E-E1A3-B7DEAFD3BB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2AF73-EC39-EF4D-8C33-150572F6F896}" type="datetimeFigureOut">
              <a:rPr lang="en-US" smtClean="0"/>
              <a:t>5/9/24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B34B2A-D926-D393-B127-0BEBFBD5B0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F4E26-2BB5-7B10-45B2-4D9C9B702B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6EAA0-52E6-E14B-B914-80D509F26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187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62E94-E638-7725-F3EF-6ACE965CE3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MaaS平台Sage简介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F9A95E-4E29-359C-A864-ADEED6469D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开元云</a:t>
            </a:r>
            <a:r>
              <a:rPr lang="zh-CN" altLang="en-US" dirty="0"/>
              <a:t>（北京）科技有限公司研发部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2366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654F4-C31A-87D6-392A-65FC0F2BC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目录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2EFEB-09C7-9239-2F16-894FF73991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前言</a:t>
            </a:r>
            <a:endParaRPr lang="en-US" dirty="0"/>
          </a:p>
          <a:p>
            <a:r>
              <a:rPr lang="en-US" dirty="0" err="1"/>
              <a:t>Sage定位</a:t>
            </a:r>
            <a:endParaRPr lang="en-US" dirty="0"/>
          </a:p>
          <a:p>
            <a:r>
              <a:rPr lang="en-US" dirty="0" err="1"/>
              <a:t>Sage架构</a:t>
            </a:r>
            <a:endParaRPr lang="en-US" dirty="0"/>
          </a:p>
          <a:p>
            <a:r>
              <a:rPr lang="en-US" dirty="0" err="1">
                <a:highlight>
                  <a:srgbClr val="FFFF00"/>
                </a:highlight>
              </a:rPr>
              <a:t>后续发展</a:t>
            </a:r>
            <a:endParaRPr lang="en-U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267493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654F4-C31A-87D6-392A-65FC0F2BC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目录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2EFEB-09C7-9239-2F16-894FF73991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highlight>
                  <a:srgbClr val="FFFF00"/>
                </a:highlight>
              </a:rPr>
              <a:t>前言</a:t>
            </a:r>
            <a:endParaRPr lang="en-US" dirty="0">
              <a:highlight>
                <a:srgbClr val="FFFF00"/>
              </a:highlight>
            </a:endParaRPr>
          </a:p>
          <a:p>
            <a:r>
              <a:rPr lang="en-US" dirty="0" err="1"/>
              <a:t>Sage定位</a:t>
            </a:r>
            <a:endParaRPr lang="en-US" dirty="0"/>
          </a:p>
          <a:p>
            <a:r>
              <a:rPr lang="en-US" dirty="0" err="1"/>
              <a:t>Sage架构</a:t>
            </a:r>
            <a:endParaRPr lang="en-US" dirty="0"/>
          </a:p>
          <a:p>
            <a:r>
              <a:rPr lang="en-US" dirty="0" err="1"/>
              <a:t>后续发展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006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9BE20-F76A-D225-CAE0-8F55A60F9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LLM发展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07C285-B6B0-C165-4AED-D48F85A28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开源与闭源</a:t>
            </a:r>
            <a:r>
              <a:rPr lang="zh-CN" altLang="en-US" dirty="0"/>
              <a:t>，免费与收费</a:t>
            </a:r>
            <a:endParaRPr lang="en-SG" altLang="zh-CN" dirty="0"/>
          </a:p>
          <a:p>
            <a:r>
              <a:rPr lang="en-US" altLang="zh-CN" dirty="0"/>
              <a:t>LLM</a:t>
            </a:r>
            <a:r>
              <a:rPr lang="zh-CN" altLang="en-US" dirty="0"/>
              <a:t>代理的蓬勃发展</a:t>
            </a:r>
            <a:endParaRPr lang="en-US" altLang="zh-CN" dirty="0"/>
          </a:p>
          <a:p>
            <a:r>
              <a:rPr lang="zh-CN" altLang="en-US" dirty="0"/>
              <a:t>基于大模型的运用发展</a:t>
            </a:r>
            <a:endParaRPr lang="en-SG" altLang="zh-CN" dirty="0"/>
          </a:p>
          <a:p>
            <a:r>
              <a:rPr lang="en-US" altLang="zh-CN" dirty="0"/>
              <a:t>LLM</a:t>
            </a:r>
            <a:r>
              <a:rPr lang="zh-CN" altLang="en-US" dirty="0"/>
              <a:t>模型融合，多态大模型运用</a:t>
            </a:r>
            <a:endParaRPr lang="en-SG" altLang="zh-CN" dirty="0"/>
          </a:p>
          <a:p>
            <a:r>
              <a:rPr lang="zh-CN" altLang="en-US" dirty="0"/>
              <a:t>国外发展远远远远快于国内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416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AEAE9-DF8B-80ED-5FCC-E6968432C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开元云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F475AD-69E6-7CB1-0BDD-0E2E433646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算力融合解决方案提供商</a:t>
            </a:r>
            <a:endParaRPr lang="en-US" dirty="0"/>
          </a:p>
          <a:p>
            <a:r>
              <a:rPr lang="en-US" dirty="0" err="1"/>
              <a:t>整合LLM所需的网络</a:t>
            </a:r>
            <a:r>
              <a:rPr lang="zh-CN" altLang="en-US" dirty="0"/>
              <a:t>，算力，云资源</a:t>
            </a:r>
            <a:endParaRPr lang="en-SG" altLang="zh-CN" dirty="0"/>
          </a:p>
          <a:p>
            <a:r>
              <a:rPr lang="zh-CN" altLang="en-US" dirty="0"/>
              <a:t>多年大模型技术跟踪</a:t>
            </a:r>
            <a:endParaRPr lang="en-SG" altLang="zh-CN" dirty="0"/>
          </a:p>
          <a:p>
            <a:r>
              <a:rPr lang="zh-CN" altLang="en-US" dirty="0"/>
              <a:t>聚焦</a:t>
            </a:r>
            <a:r>
              <a:rPr lang="en-US" altLang="zh-CN" dirty="0"/>
              <a:t>LLM</a:t>
            </a:r>
            <a:r>
              <a:rPr lang="zh-CN" altLang="en-US" dirty="0"/>
              <a:t>应用架构和体系建设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177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654F4-C31A-87D6-392A-65FC0F2BC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目录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2EFEB-09C7-9239-2F16-894FF73991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前言</a:t>
            </a:r>
            <a:endParaRPr lang="en-US" dirty="0"/>
          </a:p>
          <a:p>
            <a:r>
              <a:rPr lang="en-US" dirty="0" err="1">
                <a:highlight>
                  <a:srgbClr val="FFFF00"/>
                </a:highlight>
              </a:rPr>
              <a:t>Sage定位</a:t>
            </a:r>
            <a:endParaRPr lang="en-US" dirty="0">
              <a:highlight>
                <a:srgbClr val="FFFF00"/>
              </a:highlight>
            </a:endParaRPr>
          </a:p>
          <a:p>
            <a:r>
              <a:rPr lang="en-US" dirty="0" err="1"/>
              <a:t>Sage架构</a:t>
            </a:r>
            <a:endParaRPr lang="en-US" dirty="0"/>
          </a:p>
          <a:p>
            <a:r>
              <a:rPr lang="en-US" dirty="0" err="1"/>
              <a:t>后续发展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234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3062-B33F-820F-5EAC-10606F5CB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Sage定位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721FB-D87B-EBCF-3A04-D53900728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SG" dirty="0" err="1"/>
              <a:t>模型融合门户</a:t>
            </a:r>
            <a:r>
              <a:rPr lang="zh-CN" altLang="en-US" dirty="0"/>
              <a:t>，客户可以使用任何平台融合的</a:t>
            </a:r>
            <a:r>
              <a:rPr lang="en-US" altLang="zh-CN" dirty="0" err="1"/>
              <a:t>llm</a:t>
            </a:r>
            <a:r>
              <a:rPr lang="zh-CN" altLang="en-US" dirty="0"/>
              <a:t>模型</a:t>
            </a:r>
            <a:endParaRPr lang="en-SG" altLang="zh-CN" dirty="0"/>
          </a:p>
          <a:p>
            <a:r>
              <a:rPr lang="zh-CN" altLang="en-US" dirty="0"/>
              <a:t>融合在线</a:t>
            </a:r>
            <a:r>
              <a:rPr lang="zh-CN" altLang="en-SG" dirty="0"/>
              <a:t>闭源</a:t>
            </a:r>
            <a:r>
              <a:rPr lang="zh-CN" altLang="en-US" dirty="0"/>
              <a:t>模型，本地化部署开源模型，第三方部署的开源模型</a:t>
            </a:r>
            <a:endParaRPr lang="en-SG" altLang="zh-CN" dirty="0"/>
          </a:p>
          <a:p>
            <a:r>
              <a:rPr lang="zh-CN" altLang="en-US" dirty="0"/>
              <a:t>支持客户独立本地化实例部署，客户</a:t>
            </a:r>
            <a:r>
              <a:rPr lang="en-US" altLang="zh-CN" dirty="0"/>
              <a:t>API</a:t>
            </a:r>
            <a:r>
              <a:rPr lang="zh-CN" altLang="en-US" dirty="0"/>
              <a:t>支持</a:t>
            </a:r>
            <a:endParaRPr lang="en-SG" altLang="zh-CN" dirty="0"/>
          </a:p>
          <a:p>
            <a:r>
              <a:rPr lang="zh-CN" altLang="en-US" dirty="0"/>
              <a:t>支持独立部署模型的微调服务</a:t>
            </a:r>
            <a:endParaRPr lang="en-SG" altLang="zh-CN" dirty="0"/>
          </a:p>
          <a:p>
            <a:r>
              <a:rPr lang="zh-CN" altLang="en-US" dirty="0"/>
              <a:t>模型客户私有化部署</a:t>
            </a:r>
            <a:endParaRPr lang="en-SG" altLang="zh-CN" dirty="0"/>
          </a:p>
          <a:p>
            <a:r>
              <a:rPr lang="zh-CN" altLang="en-US" dirty="0"/>
              <a:t>为独立部署客户提供资源配置建议，并直通</a:t>
            </a:r>
            <a:r>
              <a:rPr lang="en-US" altLang="zh-CN" dirty="0" err="1"/>
              <a:t>kboss</a:t>
            </a:r>
            <a:r>
              <a:rPr lang="zh-CN" altLang="en-US" dirty="0"/>
              <a:t>购买所需的资源，然后为客户一键部署。</a:t>
            </a:r>
            <a:endParaRPr lang="en-SG" altLang="zh-CN" dirty="0"/>
          </a:p>
          <a:p>
            <a:r>
              <a:rPr lang="en-US" dirty="0" err="1"/>
              <a:t>推进大模型行业应用</a:t>
            </a:r>
            <a:endParaRPr lang="en-SG" altLang="zh-C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378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654F4-C31A-87D6-392A-65FC0F2BC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目录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2EFEB-09C7-9239-2F16-894FF73991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前言</a:t>
            </a:r>
            <a:endParaRPr lang="en-US" dirty="0"/>
          </a:p>
          <a:p>
            <a:r>
              <a:rPr lang="en-US" dirty="0" err="1"/>
              <a:t>Sage定位</a:t>
            </a:r>
            <a:endParaRPr lang="en-US" dirty="0"/>
          </a:p>
          <a:p>
            <a:r>
              <a:rPr lang="en-US" dirty="0" err="1">
                <a:highlight>
                  <a:srgbClr val="FFFF00"/>
                </a:highlight>
              </a:rPr>
              <a:t>Sage架构</a:t>
            </a:r>
            <a:endParaRPr lang="en-US" dirty="0"/>
          </a:p>
          <a:p>
            <a:r>
              <a:rPr lang="en-US" dirty="0" err="1"/>
              <a:t>后续发展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452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1E65E-FD9D-795C-2EE4-B33DEC3E4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Sage体系架构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19A71-D512-719B-CB7C-659B7758FA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Sage业务架构</a:t>
            </a:r>
            <a:endParaRPr lang="en-US" dirty="0"/>
          </a:p>
          <a:p>
            <a:r>
              <a:rPr lang="en-US" dirty="0" err="1"/>
              <a:t>Sage功能架构</a:t>
            </a:r>
            <a:endParaRPr lang="en-US" dirty="0"/>
          </a:p>
          <a:p>
            <a:r>
              <a:rPr lang="en-US" dirty="0" err="1"/>
              <a:t>Sage应用架构</a:t>
            </a:r>
            <a:endParaRPr lang="en-US" dirty="0"/>
          </a:p>
          <a:p>
            <a:r>
              <a:rPr lang="en-US" dirty="0" err="1"/>
              <a:t>Sage集成架构</a:t>
            </a:r>
            <a:endParaRPr lang="en-US" dirty="0"/>
          </a:p>
          <a:p>
            <a:r>
              <a:rPr lang="en-US" dirty="0" err="1"/>
              <a:t>Sage数据架构</a:t>
            </a:r>
            <a:endParaRPr lang="en-US" dirty="0"/>
          </a:p>
          <a:p>
            <a:r>
              <a:rPr lang="en-US" dirty="0" err="1"/>
              <a:t>Sage技术架构</a:t>
            </a:r>
            <a:endParaRPr lang="en-US" dirty="0"/>
          </a:p>
          <a:p>
            <a:r>
              <a:rPr lang="en-US" dirty="0" err="1"/>
              <a:t>Sage部署架构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089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C9947711-EA96-3E04-30B0-C757856360F9}"/>
              </a:ext>
            </a:extLst>
          </p:cNvPr>
          <p:cNvSpPr/>
          <p:nvPr/>
        </p:nvSpPr>
        <p:spPr>
          <a:xfrm>
            <a:off x="469559" y="1383954"/>
            <a:ext cx="7500552" cy="33981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FB8040A-FBF5-2E6F-D140-48DDA472C338}"/>
              </a:ext>
            </a:extLst>
          </p:cNvPr>
          <p:cNvSpPr/>
          <p:nvPr/>
        </p:nvSpPr>
        <p:spPr>
          <a:xfrm>
            <a:off x="5577020" y="1967684"/>
            <a:ext cx="2038865" cy="24157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BB01CBE-32EF-B6D3-9524-DBC4219066CA}"/>
              </a:ext>
            </a:extLst>
          </p:cNvPr>
          <p:cNvSpPr/>
          <p:nvPr/>
        </p:nvSpPr>
        <p:spPr>
          <a:xfrm>
            <a:off x="3142739" y="1967684"/>
            <a:ext cx="2038865" cy="24157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33C3E09-D8C5-F0CD-1880-3104E0F095CE}"/>
              </a:ext>
            </a:extLst>
          </p:cNvPr>
          <p:cNvSpPr/>
          <p:nvPr/>
        </p:nvSpPr>
        <p:spPr>
          <a:xfrm>
            <a:off x="790839" y="1946219"/>
            <a:ext cx="2038865" cy="24157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9F9415-44EA-9F91-B22A-14A24EB97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9503"/>
            <a:ext cx="10515600" cy="1325563"/>
          </a:xfrm>
        </p:spPr>
        <p:txBody>
          <a:bodyPr/>
          <a:lstStyle/>
          <a:p>
            <a:r>
              <a:rPr lang="en-US" dirty="0" err="1"/>
              <a:t>Sage业务架构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02B2E43-1588-BFFF-DEB4-915EEAF82AD8}"/>
              </a:ext>
            </a:extLst>
          </p:cNvPr>
          <p:cNvSpPr/>
          <p:nvPr/>
        </p:nvSpPr>
        <p:spPr>
          <a:xfrm>
            <a:off x="1025617" y="3700848"/>
            <a:ext cx="1594021" cy="4942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highlight>
                  <a:srgbClr val="00FF00"/>
                </a:highlight>
              </a:rPr>
              <a:t>免费体验模型</a:t>
            </a:r>
            <a:endParaRPr lang="en-US" dirty="0">
              <a:solidFill>
                <a:schemeClr val="tx1"/>
              </a:solidFill>
              <a:highlight>
                <a:srgbClr val="00FF00"/>
              </a:highlight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536673-790F-E6E0-9CAC-2FB22E0047B8}"/>
              </a:ext>
            </a:extLst>
          </p:cNvPr>
          <p:cNvSpPr/>
          <p:nvPr/>
        </p:nvSpPr>
        <p:spPr>
          <a:xfrm>
            <a:off x="1025616" y="3107723"/>
            <a:ext cx="1594021" cy="4942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代理收费模型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2B31FF-6D66-8125-5551-F210E932C19D}"/>
              </a:ext>
            </a:extLst>
          </p:cNvPr>
          <p:cNvSpPr/>
          <p:nvPr/>
        </p:nvSpPr>
        <p:spPr>
          <a:xfrm>
            <a:off x="1025616" y="2514598"/>
            <a:ext cx="1594021" cy="4942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收费</a:t>
            </a:r>
            <a:r>
              <a:rPr lang="zh-CN" altLang="en-US" dirty="0"/>
              <a:t>模型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32B5B8F-E1D9-9E04-8686-A6FE69C00296}"/>
              </a:ext>
            </a:extLst>
          </p:cNvPr>
          <p:cNvSpPr/>
          <p:nvPr/>
        </p:nvSpPr>
        <p:spPr>
          <a:xfrm>
            <a:off x="3365163" y="3700848"/>
            <a:ext cx="1594021" cy="4942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网络产品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989BA9-F865-009A-CD36-78955F0AD55C}"/>
              </a:ext>
            </a:extLst>
          </p:cNvPr>
          <p:cNvSpPr/>
          <p:nvPr/>
        </p:nvSpPr>
        <p:spPr>
          <a:xfrm>
            <a:off x="3365163" y="3107723"/>
            <a:ext cx="1594021" cy="4942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算力产品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23794B-3775-23F8-5778-BDA4C9F306D7}"/>
              </a:ext>
            </a:extLst>
          </p:cNvPr>
          <p:cNvSpPr/>
          <p:nvPr/>
        </p:nvSpPr>
        <p:spPr>
          <a:xfrm>
            <a:off x="3365162" y="2514598"/>
            <a:ext cx="1594021" cy="4942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云产品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8CFEEE1-038D-96BC-8D64-91F535D24152}"/>
              </a:ext>
            </a:extLst>
          </p:cNvPr>
          <p:cNvSpPr/>
          <p:nvPr/>
        </p:nvSpPr>
        <p:spPr>
          <a:xfrm>
            <a:off x="5799444" y="3700848"/>
            <a:ext cx="1594021" cy="4942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一键部署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E353E6-F4E0-21AC-D4F5-5C6B2FDA80D5}"/>
              </a:ext>
            </a:extLst>
          </p:cNvPr>
          <p:cNvSpPr/>
          <p:nvPr/>
        </p:nvSpPr>
        <p:spPr>
          <a:xfrm>
            <a:off x="5799443" y="3107723"/>
            <a:ext cx="1594021" cy="4942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技术支持人天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AF85BEC-FC8F-BD75-BFC5-C1ABED0CBDE8}"/>
              </a:ext>
            </a:extLst>
          </p:cNvPr>
          <p:cNvSpPr/>
          <p:nvPr/>
        </p:nvSpPr>
        <p:spPr>
          <a:xfrm>
            <a:off x="5799443" y="2514598"/>
            <a:ext cx="1594021" cy="4942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问题排查服务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7072AF3-AAF2-2687-9E16-084D3759C58D}"/>
              </a:ext>
            </a:extLst>
          </p:cNvPr>
          <p:cNvSpPr txBox="1"/>
          <p:nvPr/>
        </p:nvSpPr>
        <p:spPr>
          <a:xfrm>
            <a:off x="469559" y="1475648"/>
            <a:ext cx="2014149" cy="378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Sage平台产品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94D2CB5-6E03-5115-86F1-0D3F12D156C2}"/>
              </a:ext>
            </a:extLst>
          </p:cNvPr>
          <p:cNvSpPr txBox="1"/>
          <p:nvPr/>
        </p:nvSpPr>
        <p:spPr>
          <a:xfrm>
            <a:off x="790839" y="1983942"/>
            <a:ext cx="111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模型产品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890ACDB-187A-3E28-C10E-BF9C2A0AC107}"/>
              </a:ext>
            </a:extLst>
          </p:cNvPr>
          <p:cNvSpPr txBox="1"/>
          <p:nvPr/>
        </p:nvSpPr>
        <p:spPr>
          <a:xfrm>
            <a:off x="3138623" y="1967684"/>
            <a:ext cx="111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资源产品</a:t>
            </a:r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1C3CD61-993D-C7C8-C293-3C939004FD1E}"/>
              </a:ext>
            </a:extLst>
          </p:cNvPr>
          <p:cNvSpPr txBox="1"/>
          <p:nvPr/>
        </p:nvSpPr>
        <p:spPr>
          <a:xfrm>
            <a:off x="5577020" y="1946219"/>
            <a:ext cx="111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服务产品</a:t>
            </a:r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5644559-5247-B69D-E980-F4604C0F011B}"/>
              </a:ext>
            </a:extLst>
          </p:cNvPr>
          <p:cNvSpPr/>
          <p:nvPr/>
        </p:nvSpPr>
        <p:spPr>
          <a:xfrm>
            <a:off x="9452919" y="1383954"/>
            <a:ext cx="1900881" cy="5999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免费模型体验</a:t>
            </a:r>
            <a:endParaRPr lang="en-US" dirty="0"/>
          </a:p>
        </p:txBody>
      </p:sp>
      <p:sp>
        <p:nvSpPr>
          <p:cNvPr id="23" name="Right Arrow 22">
            <a:extLst>
              <a:ext uri="{FF2B5EF4-FFF2-40B4-BE49-F238E27FC236}">
                <a16:creationId xmlns:a16="http://schemas.microsoft.com/office/drawing/2014/main" id="{2A0BC957-1E53-D789-17DC-2FE89186FE49}"/>
              </a:ext>
            </a:extLst>
          </p:cNvPr>
          <p:cNvSpPr/>
          <p:nvPr/>
        </p:nvSpPr>
        <p:spPr>
          <a:xfrm>
            <a:off x="9452919" y="2315551"/>
            <a:ext cx="1900881" cy="693317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收费模型推荐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9D78568-99F5-71D9-7FAE-AE4A56A6055C}"/>
              </a:ext>
            </a:extLst>
          </p:cNvPr>
          <p:cNvSpPr/>
          <p:nvPr/>
        </p:nvSpPr>
        <p:spPr>
          <a:xfrm>
            <a:off x="9452918" y="3340477"/>
            <a:ext cx="1900881" cy="5999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接受推荐</a:t>
            </a:r>
            <a:r>
              <a:rPr lang="zh-CN" altLang="en-US" dirty="0"/>
              <a:t>付费</a:t>
            </a:r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56D3B36-D8C3-CD76-16BC-01415C298B13}"/>
              </a:ext>
            </a:extLst>
          </p:cNvPr>
          <p:cNvSpPr/>
          <p:nvPr/>
        </p:nvSpPr>
        <p:spPr>
          <a:xfrm>
            <a:off x="6689128" y="5636522"/>
            <a:ext cx="1900881" cy="5999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资源购买</a:t>
            </a:r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9EEF2B9-5D62-FB99-9B90-220654B6EB23}"/>
              </a:ext>
            </a:extLst>
          </p:cNvPr>
          <p:cNvSpPr/>
          <p:nvPr/>
        </p:nvSpPr>
        <p:spPr>
          <a:xfrm>
            <a:off x="9452911" y="4444465"/>
            <a:ext cx="1900881" cy="5999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独立部署需求</a:t>
            </a:r>
            <a:endParaRPr lang="en-US" dirty="0"/>
          </a:p>
        </p:txBody>
      </p:sp>
      <p:sp>
        <p:nvSpPr>
          <p:cNvPr id="27" name="Right Arrow 26">
            <a:extLst>
              <a:ext uri="{FF2B5EF4-FFF2-40B4-BE49-F238E27FC236}">
                <a16:creationId xmlns:a16="http://schemas.microsoft.com/office/drawing/2014/main" id="{7B79544B-AAA5-68D3-BE02-296B93E2EFDB}"/>
              </a:ext>
            </a:extLst>
          </p:cNvPr>
          <p:cNvSpPr/>
          <p:nvPr/>
        </p:nvSpPr>
        <p:spPr>
          <a:xfrm>
            <a:off x="9452911" y="5393022"/>
            <a:ext cx="1900881" cy="693317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资源推荐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Right Arrow 27">
            <a:extLst>
              <a:ext uri="{FF2B5EF4-FFF2-40B4-BE49-F238E27FC236}">
                <a16:creationId xmlns:a16="http://schemas.microsoft.com/office/drawing/2014/main" id="{ADEE8BC5-AC42-F5CF-0328-D3E71AEA1357}"/>
              </a:ext>
            </a:extLst>
          </p:cNvPr>
          <p:cNvSpPr/>
          <p:nvPr/>
        </p:nvSpPr>
        <p:spPr>
          <a:xfrm flipH="1">
            <a:off x="4162171" y="5589857"/>
            <a:ext cx="1575482" cy="693317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服务推荐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52FA039-26B0-2D8F-A197-A8D0CDC3C20C}"/>
              </a:ext>
            </a:extLst>
          </p:cNvPr>
          <p:cNvSpPr/>
          <p:nvPr/>
        </p:nvSpPr>
        <p:spPr>
          <a:xfrm>
            <a:off x="1431331" y="5596994"/>
            <a:ext cx="1900881" cy="5999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服务购买</a:t>
            </a:r>
            <a:endParaRPr lang="en-US" dirty="0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7E01E782-4524-C871-E367-38A1D83C81A0}"/>
              </a:ext>
            </a:extLst>
          </p:cNvPr>
          <p:cNvCxnSpPr>
            <a:stCxn id="22" idx="2"/>
          </p:cNvCxnSpPr>
          <p:nvPr/>
        </p:nvCxnSpPr>
        <p:spPr>
          <a:xfrm flipH="1">
            <a:off x="10403356" y="1983942"/>
            <a:ext cx="4" cy="504000"/>
          </a:xfrm>
          <a:prstGeom prst="straightConnector1">
            <a:avLst/>
          </a:prstGeom>
          <a:ln w="66675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149511B2-4DC2-D37A-59E9-F4C4CEE25C23}"/>
              </a:ext>
            </a:extLst>
          </p:cNvPr>
          <p:cNvCxnSpPr/>
          <p:nvPr/>
        </p:nvCxnSpPr>
        <p:spPr>
          <a:xfrm flipH="1">
            <a:off x="10403356" y="2829343"/>
            <a:ext cx="4" cy="504000"/>
          </a:xfrm>
          <a:prstGeom prst="straightConnector1">
            <a:avLst/>
          </a:prstGeom>
          <a:ln w="66675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F1D1B6B-F73F-3D52-D8DC-EB7A5AD1D1AF}"/>
              </a:ext>
            </a:extLst>
          </p:cNvPr>
          <p:cNvCxnSpPr/>
          <p:nvPr/>
        </p:nvCxnSpPr>
        <p:spPr>
          <a:xfrm flipH="1">
            <a:off x="10403352" y="3940465"/>
            <a:ext cx="4" cy="504000"/>
          </a:xfrm>
          <a:prstGeom prst="straightConnector1">
            <a:avLst/>
          </a:prstGeom>
          <a:ln w="66675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37AD0177-D79D-2126-4177-99AB3A0BD06F}"/>
              </a:ext>
            </a:extLst>
          </p:cNvPr>
          <p:cNvCxnSpPr>
            <a:cxnSpLocks/>
            <a:endCxn id="25" idx="3"/>
          </p:cNvCxnSpPr>
          <p:nvPr/>
        </p:nvCxnSpPr>
        <p:spPr>
          <a:xfrm flipH="1">
            <a:off x="8590009" y="5732510"/>
            <a:ext cx="862902" cy="204006"/>
          </a:xfrm>
          <a:prstGeom prst="straightConnector1">
            <a:avLst/>
          </a:prstGeom>
          <a:ln w="66675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38A56CA0-849E-6FBB-6BFC-3227922FFA70}"/>
              </a:ext>
            </a:extLst>
          </p:cNvPr>
          <p:cNvCxnSpPr/>
          <p:nvPr/>
        </p:nvCxnSpPr>
        <p:spPr>
          <a:xfrm flipH="1">
            <a:off x="10403347" y="5044453"/>
            <a:ext cx="4" cy="504000"/>
          </a:xfrm>
          <a:prstGeom prst="straightConnector1">
            <a:avLst/>
          </a:prstGeom>
          <a:ln w="66675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4185792D-D6AF-1DF6-94A8-D3E1BB6BA74A}"/>
              </a:ext>
            </a:extLst>
          </p:cNvPr>
          <p:cNvCxnSpPr>
            <a:cxnSpLocks/>
            <a:endCxn id="28" idx="1"/>
          </p:cNvCxnSpPr>
          <p:nvPr/>
        </p:nvCxnSpPr>
        <p:spPr>
          <a:xfrm flipH="1">
            <a:off x="5737653" y="5928282"/>
            <a:ext cx="991632" cy="8234"/>
          </a:xfrm>
          <a:prstGeom prst="straightConnector1">
            <a:avLst/>
          </a:prstGeom>
          <a:ln w="66675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75625FDB-90B8-B519-F2A4-7CA7CA5A26D8}"/>
              </a:ext>
            </a:extLst>
          </p:cNvPr>
          <p:cNvCxnSpPr>
            <a:cxnSpLocks/>
            <a:endCxn id="30" idx="3"/>
          </p:cNvCxnSpPr>
          <p:nvPr/>
        </p:nvCxnSpPr>
        <p:spPr>
          <a:xfrm flipH="1" flipV="1">
            <a:off x="3332212" y="5896988"/>
            <a:ext cx="862902" cy="35411"/>
          </a:xfrm>
          <a:prstGeom prst="straightConnector1">
            <a:avLst/>
          </a:prstGeom>
          <a:ln w="66675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9683148E-F92C-CCAD-644B-3E8529E37C39}"/>
              </a:ext>
            </a:extLst>
          </p:cNvPr>
          <p:cNvCxnSpPr>
            <a:cxnSpLocks/>
          </p:cNvCxnSpPr>
          <p:nvPr/>
        </p:nvCxnSpPr>
        <p:spPr>
          <a:xfrm>
            <a:off x="9544548" y="481475"/>
            <a:ext cx="1717597" cy="0"/>
          </a:xfrm>
          <a:prstGeom prst="straightConnector1">
            <a:avLst/>
          </a:prstGeom>
          <a:ln w="66675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9C3CC4CB-8E19-3915-219B-F75C5A0D61BB}"/>
              </a:ext>
            </a:extLst>
          </p:cNvPr>
          <p:cNvSpPr txBox="1"/>
          <p:nvPr/>
        </p:nvSpPr>
        <p:spPr>
          <a:xfrm>
            <a:off x="9551768" y="229503"/>
            <a:ext cx="1554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用户升级路径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931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216</Words>
  <Application>Microsoft Macintosh PowerPoint</Application>
  <PresentationFormat>Widescreen</PresentationFormat>
  <Paragraphs>72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MaaS平台Sage简介</vt:lpstr>
      <vt:lpstr>目录</vt:lpstr>
      <vt:lpstr>LLM发展</vt:lpstr>
      <vt:lpstr>开元云</vt:lpstr>
      <vt:lpstr>目录</vt:lpstr>
      <vt:lpstr>Sage定位</vt:lpstr>
      <vt:lpstr>目录</vt:lpstr>
      <vt:lpstr>Sage体系架构</vt:lpstr>
      <vt:lpstr>Sage业务架构</vt:lpstr>
      <vt:lpstr>目录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通用LLM应用平台</dc:title>
  <dc:creator>Microsoft Office User</dc:creator>
  <cp:lastModifiedBy>Microsoft Office User</cp:lastModifiedBy>
  <cp:revision>6</cp:revision>
  <dcterms:created xsi:type="dcterms:W3CDTF">2024-01-13T08:25:29Z</dcterms:created>
  <dcterms:modified xsi:type="dcterms:W3CDTF">2024-05-09T09:58:40Z</dcterms:modified>
</cp:coreProperties>
</file>