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828800" cy="54864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48640" y="1463040"/>
            <a:ext cx="731520" cy="0"/>
          </a:xfrm>
          <a:prstGeom prst="line">
            <a:avLst/>
          </a:prstGeom>
          <a:noFill/>
          <a:ln w="381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6459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265176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智能服务运营平台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548640" y="32004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服务成为可运营、可计费的商业产品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470916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差异化竞争优势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97280"/>
          <a:ext cx="804672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651760"/>
                <a:gridCol w="2011680"/>
                <a:gridCol w="201168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元境平台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传统API网关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单一模型平台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899A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模型接入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146+ 任意供应商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有限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自有模型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按量/套餐/多币种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简单限额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固定定价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分销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多级代理+差价结算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多币种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5+ 币种实时换算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部署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私有化 + API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云服务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供应商管理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产品上架+收益结算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402336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 — 唯一同时具备模型网关 + 多币种计费 + 多级分销 + 供应商管理的 AI 商业基础设施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74720" y="457200"/>
            <a:ext cx="2194560" cy="6400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743200" y="137160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48640" y="1554480"/>
            <a:ext cx="8046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元境平台</a:t>
            </a:r>
            <a:endParaRPr lang="en-US" sz="4800" dirty="0"/>
          </a:p>
        </p:txBody>
      </p:sp>
      <p:sp>
        <p:nvSpPr>
          <p:cNvPr id="5" name="Text 2"/>
          <p:cNvSpPr/>
          <p:nvPr/>
        </p:nvSpPr>
        <p:spPr>
          <a:xfrm>
            <a:off x="548640" y="2468880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让 AI 服务成为可运营、可计费的商业产品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743200" y="3017520"/>
            <a:ext cx="3657600" cy="0"/>
          </a:xfrm>
          <a:prstGeom prst="line">
            <a:avLst/>
          </a:prstGeom>
          <a:noFill/>
          <a:ln w="25400">
            <a:solidFill>
              <a:srgbClr val="C9A84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338328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https://token.opencomputing.cn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48640" y="402336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联系元境团队 · 获取完整部署方案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48640" y="4480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65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元境出品  欢乐随行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平台核心能力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四大核心能力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188720"/>
            <a:ext cx="1828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188720"/>
            <a:ext cx="1828800" cy="45720"/>
          </a:xfrm>
          <a:prstGeom prst="rect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统一模型网关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85800" y="2011680"/>
            <a:ext cx="1554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146+ AI 模型 · OpenAI 兼容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一行配置接入 · 供应商抽象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560320" y="1188720"/>
            <a:ext cx="1828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2560320" y="1188720"/>
            <a:ext cx="182880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1" name="Text 9"/>
          <p:cNvSpPr/>
          <p:nvPr/>
        </p:nvSpPr>
        <p:spPr>
          <a:xfrm>
            <a:off x="269748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多币种计费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2697480" y="2011680"/>
            <a:ext cx="1554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按量/按次/套餐计费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CNY/USD/HKD/EUR/JPY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 · 自动记账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0" y="1188720"/>
            <a:ext cx="1828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572000" y="1188720"/>
            <a:ext cx="1828800" cy="457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Text 13"/>
          <p:cNvSpPr/>
          <p:nvPr/>
        </p:nvSpPr>
        <p:spPr>
          <a:xfrm>
            <a:off x="470916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多级分销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709160" y="2011680"/>
            <a:ext cx="1554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供应商→分销商→客户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差价自动结算 · 二级代理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折扣管理 · 优惠券系统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583680" y="1188720"/>
            <a:ext cx="1828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6583680" y="1188720"/>
            <a:ext cx="1828800" cy="4572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19" name="Text 17"/>
          <p:cNvSpPr/>
          <p:nvPr/>
        </p:nvSpPr>
        <p:spPr>
          <a:xfrm>
            <a:off x="6720840" y="1371600"/>
            <a:ext cx="1554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供应商平台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20840" y="2011680"/>
            <a:ext cx="155448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 · 上架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分销商选品 · 收益结算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权限管控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475488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统一模型网关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097280"/>
            <a:ext cx="4114800" cy="365760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1188720"/>
            <a:ext cx="356616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应用 / 开发者</a:t>
            </a:r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1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OpenAI 兼容 API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/v1/chat  /v1/image  /v1/video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C9A84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元境 llmage 网关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CCD6E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模型路由 · 鉴权 · 计费 · 限流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↓  供应商适配层 (UAPI)</a:t>
            </a: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endParaRPr lang="en-US" sz="1300" dirty="0"/>
          </a:p>
          <a:p>
            <a:pPr indent="0" marL="0">
              <a:buNone/>
            </a:pPr>
            <a:r>
              <a:rPr lang="en-US" sz="1000" dirty="0">
                <a:solidFill>
                  <a:srgbClr val="5EADC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通义│MiniMax│火山方舟│Vidu│DeepSeek│自建GPU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937760" y="10972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0" y="10972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146+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309360" y="10972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已接入模型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937760" y="17830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0" y="17830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15+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309360" y="17830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供应商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937760" y="24688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0" y="24688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OpenAI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309360" y="24688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兼容协议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937760" y="31546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0" y="31546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1行配置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309360" y="31546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新增模型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937760" y="3840480"/>
            <a:ext cx="3657600" cy="594360"/>
          </a:xfrm>
          <a:prstGeom prst="rect">
            <a:avLst/>
          </a:prstGeom>
          <a:solidFill>
            <a:srgbClr val="F4F7FA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0" y="3840480"/>
            <a:ext cx="1188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6DB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309360" y="3840480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结算支持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 · 多级分销</a:t>
            </a:r>
            <a:endParaRPr lang="en-US" sz="2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多币种计费与多级分销体系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计费能力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640080" y="1645920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按量计费: audio_seconds / image_count / token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640080" y="2029968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多币种: CNY · USD · HKD · EUR · JPY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40080" y="2414016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实时汇率转换 · 自动结算对账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0080" y="2798064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3" name="Text 11"/>
          <p:cNvSpPr/>
          <p:nvPr/>
        </p:nvSpPr>
        <p:spPr>
          <a:xfrm>
            <a:off x="86868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ppid · 每个模型独立定价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40080" y="3182112"/>
            <a:ext cx="109728" cy="109728"/>
          </a:xfrm>
          <a:prstGeom prst="ellipse">
            <a:avLst/>
          </a:prstGeom>
          <a:solidFill>
            <a:srgbClr val="1A6DB5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余额检查 · 欠费自动拦截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754880" y="109728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14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分销体系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846320" y="164592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5074920" y="155448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 → 分销商 → 客户 多级链路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846320" y="2029968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5074920" y="1938528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产品多币种定价 · 差价自动结算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846320" y="2414016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5074920" y="2322576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二级分销商 · 代理商管理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2798064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5074920" y="2706624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折扣管理: 客户专属/促销/套餐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846320" y="3182112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6" name="Text 24"/>
          <p:cNvSpPr/>
          <p:nvPr/>
        </p:nvSpPr>
        <p:spPr>
          <a:xfrm>
            <a:off x="5074920" y="309067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优惠券系统 · 方案套餐组合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3840480"/>
            <a:ext cx="8046720" cy="594360"/>
          </a:xfrm>
          <a:prstGeom prst="rect">
            <a:avLst/>
          </a:prstGeom>
          <a:solidFill>
            <a:srgbClr val="08142B"/>
          </a:solidFill>
          <a:ln/>
        </p:spPr>
      </p:sp>
      <p:sp>
        <p:nvSpPr>
          <p:cNvPr id="28" name="Text 26"/>
          <p:cNvSpPr/>
          <p:nvPr/>
        </p:nvSpPr>
        <p:spPr>
          <a:xfrm>
            <a:off x="731520" y="38770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828800" y="3877056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2340864" y="38770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元境平台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3438144" y="3877056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3950208" y="38770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47488" y="3877056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559552" y="38770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二级代理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656832" y="3877056"/>
            <a:ext cx="274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C9A84C"/>
                </a:solidFill>
              </a:rPr>
              <a:t>→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7168896" y="3877056"/>
            <a:ext cx="1280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最终客户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48640" y="4160520"/>
            <a:ext cx="80467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CCD6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多币种结算  ·  差价自动分配  ·  实时汇率换算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814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82880"/>
            <a:ext cx="1463040" cy="457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8640" y="137160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C9A84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6400" dirty="0"/>
          </a:p>
        </p:txBody>
      </p:sp>
      <p:sp>
        <p:nvSpPr>
          <p:cNvPr id="4" name="Shape 1"/>
          <p:cNvSpPr/>
          <p:nvPr/>
        </p:nvSpPr>
        <p:spPr>
          <a:xfrm>
            <a:off x="548640" y="256032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48640" y="2743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供应商产品管理 · 多币种定价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供应商产品多币种定价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005840"/>
          <a:ext cx="804672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097280"/>
                <a:gridCol w="548640"/>
                <a:gridCol w="914400"/>
                <a:gridCol w="914400"/>
                <a:gridCol w="914400"/>
                <a:gridCol w="91440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产品类型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供应商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计价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142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CNY 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USD 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HKD HK$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EUR €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6DB5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语音识别 ASR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音频分离 Demucs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人脸检测/识别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次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超分辨率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自建GPU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视频生成(T2V)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0.0042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视频生成(T2V)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火山方舟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秒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文生图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通义.Tongyi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张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i="1" dirty="0">
                          <a:solidFill>
                            <a:srgbClr val="8899A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* 汇率: 1 USD≈7.2 CNY  1 HKD≈0.92 CNY  1 EUR≈7.8 CNY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8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48640" y="3931920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A6DB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供应商上架 → 多币种自动标价 → 分销商选品 → 差价收益结算 → 客户付费使用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548640" y="4297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支持实时汇率自动换算 · 供应商/分销商收益独立核算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548640" y="4754880"/>
            <a:ext cx="80467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https://token.opencomputing.cn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5720"/>
          </a:xfrm>
          <a:prstGeom prst="line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22860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08142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完整商业闭环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777240"/>
            <a:ext cx="1097280" cy="0"/>
          </a:xfrm>
          <a:prstGeom prst="line">
            <a:avLst/>
          </a:prstGeom>
          <a:noFill/>
          <a:ln w="25400">
            <a:solidFill>
              <a:srgbClr val="1A6DB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463040"/>
            <a:ext cx="1097280" cy="82296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5486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客户注册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645920" y="1645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920240" y="1463040"/>
            <a:ext cx="1097280" cy="82296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19202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发放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17520" y="1645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91840" y="1463040"/>
            <a:ext cx="1097280" cy="82296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2918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余额充值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389120" y="1645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663440" y="1463040"/>
            <a:ext cx="1097280" cy="82296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6634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调用服务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760720" y="1645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035040" y="1463040"/>
            <a:ext cx="1097280" cy="822960"/>
          </a:xfrm>
          <a:prstGeom prst="rect">
            <a:avLst/>
          </a:prstGeom>
          <a:solidFill>
            <a:srgbClr val="08142B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60350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自动记账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132320" y="1645920"/>
            <a:ext cx="274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84C"/>
                </a:solidFill>
              </a:rPr>
              <a:t>→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7406640" y="1463040"/>
            <a:ext cx="1097280" cy="822960"/>
          </a:xfrm>
          <a:prstGeom prst="rect">
            <a:avLst/>
          </a:prstGeom>
          <a:solidFill>
            <a:srgbClr val="1A6DB5"/>
          </a:solidFill>
          <a:ln/>
          <a:effectLst>
            <a:outerShdw sx="100000" sy="100000" kx="0" ky="0" algn="bl" rotWithShape="0" blurRad="50800" dist="19050" dir="810000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7406640" y="146304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账单结算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548640" y="28346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3" name="Text 21"/>
          <p:cNvSpPr/>
          <p:nvPr/>
        </p:nvSpPr>
        <p:spPr>
          <a:xfrm>
            <a:off x="822960" y="2743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多租户隔离 · 数据安全保障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4663440" y="28346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5" name="Text 23"/>
          <p:cNvSpPr/>
          <p:nvPr/>
        </p:nvSpPr>
        <p:spPr>
          <a:xfrm>
            <a:off x="4937760" y="27432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分销商/供应商多级管理体系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32918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7" name="Text 25"/>
          <p:cNvSpPr/>
          <p:nvPr/>
        </p:nvSpPr>
        <p:spPr>
          <a:xfrm>
            <a:off x="822960" y="32004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多币种结算 · 实时汇率转换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4663440" y="32918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29" name="Text 27"/>
          <p:cNvSpPr/>
          <p:nvPr/>
        </p:nvSpPr>
        <p:spPr>
          <a:xfrm>
            <a:off x="4937760" y="32004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优惠券/折扣/促销/套餐营销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548640" y="37490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1" name="Text 29"/>
          <p:cNvSpPr/>
          <p:nvPr/>
        </p:nvSpPr>
        <p:spPr>
          <a:xfrm>
            <a:off x="822960" y="36576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Key 权限管控 · 流量限制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4663440" y="3749040"/>
            <a:ext cx="109728" cy="109728"/>
          </a:xfrm>
          <a:prstGeom prst="ellipse">
            <a:avLst/>
          </a:prstGeom>
          <a:solidFill>
            <a:srgbClr val="C9A84C"/>
          </a:solidFill>
          <a:ln/>
        </p:spPr>
      </p:sp>
      <p:sp>
        <p:nvSpPr>
          <p:cNvPr id="33" name="Text 31"/>
          <p:cNvSpPr/>
          <p:nvPr/>
        </p:nvSpPr>
        <p:spPr>
          <a:xfrm>
            <a:off x="4937760" y="365760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899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支持私有化部署 · 独立运营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元境平台</dc:title>
  <dc:subject>PptxGenJS Presentation</dc:subject>
  <dc:creator>元境平台</dc:creator>
  <cp:lastModifiedBy>元境平台</cp:lastModifiedBy>
  <cp:revision>1</cp:revision>
  <dcterms:created xsi:type="dcterms:W3CDTF">2026-07-08T05:20:49Z</dcterms:created>
  <dcterms:modified xsi:type="dcterms:W3CDTF">2026-07-08T05:20:49Z</dcterms:modified>
</cp:coreProperties>
</file>