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1463040"/>
            <a:ext cx="73152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64592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548640" y="265176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智能服务平台 · 让 AI 服务成为可运营的商业产品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46634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差异化优势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2377440"/>
                <a:gridCol w="2011680"/>
                <a:gridCol w="201168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对比维度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元境平台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传统API网关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7B8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单一模型平台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7B8D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模型接入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146+ 任意供应商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自有模型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计费能力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按量/套餐/多币种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简单限额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固定定价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分销体系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多级代理+差价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产线编排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多步骤自动化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部署方式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私有化部署+API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云服务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元境平台是市场上唯一同时具备模型网关 + 多币种计费 + 多级分销 + 产线编排的 AI 商业平台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0" y="146304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64592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48640" y="25603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 AI 服务成为可运营、可计费、可编排的商业产品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743200" y="320040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474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联系元境团队，获取完整部署方案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7200" dirty="0"/>
          </a:p>
        </p:txBody>
      </p:sp>
      <p:sp>
        <p:nvSpPr>
          <p:cNvPr id="3" name="Shape 1"/>
          <p:cNvSpPr/>
          <p:nvPr/>
        </p:nvSpPr>
        <p:spPr>
          <a:xfrm>
            <a:off x="548640" y="2377440"/>
            <a:ext cx="1371600" cy="0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56032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平台定位与核心价值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四大核心能力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371600"/>
            <a:ext cx="1828800" cy="54864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6459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统一模型网关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286000"/>
            <a:ext cx="1554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146+ AI 模型 · OpenAI 兼容 API · 一行配置接入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560320" y="1371600"/>
            <a:ext cx="1828800" cy="54864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2697480" y="16459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智能计费引擎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697480" y="2286000"/>
            <a:ext cx="1554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 · 多币种支持 · 自动记账对账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371600"/>
            <a:ext cx="18288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Text 13"/>
          <p:cNvSpPr/>
          <p:nvPr/>
        </p:nvSpPr>
        <p:spPr>
          <a:xfrm>
            <a:off x="4709160" y="16459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多级分销体系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09160" y="2286000"/>
            <a:ext cx="1554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供应商→分销商→客户 · 差价结算 · 折扣管理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83680" y="1371600"/>
            <a:ext cx="18288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9" name="Text 17"/>
          <p:cNvSpPr/>
          <p:nvPr/>
        </p:nvSpPr>
        <p:spPr>
          <a:xfrm>
            <a:off x="6720840" y="16459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产线编排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20840" y="2286000"/>
            <a:ext cx="1554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多步骤自动化 · 异步轮询 · 完整商业闭环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统一模型网关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280160"/>
            <a:ext cx="4114800" cy="329184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371600"/>
            <a:ext cx="356616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应用 / 客户端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B0C4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OpenAI 兼容 API</a:t>
            </a: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B0C4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/v1/chat  /v1/image  /v1/video  /v1/pipeline/submit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元境 llmage 网关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模型路由 + 鉴权 + 计费 + 限流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B0C4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100" dirty="0">
                <a:solidFill>
                  <a:srgbClr val="00B4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通义千问│MiniMax│火山方舟│Vidu│DeepSeek│自建GPU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937760" y="1280160"/>
            <a:ext cx="3657600" cy="73152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0" y="128016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146+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0" y="128016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已接入模型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2103120"/>
            <a:ext cx="3657600" cy="73152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0" y="210312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1行配置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00800" y="210312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新增模型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937760" y="2926080"/>
            <a:ext cx="3657600" cy="73152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292608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OpenAI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400800" y="292608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兼容标准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937760" y="3749040"/>
            <a:ext cx="3657600" cy="73152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0" y="374904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3分钟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00800" y="374904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接入上线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37760" y="4572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多币种计费与多级分销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2801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多币种计费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137160" cy="13716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7373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人民币 / 美元 / 港币 / 欧元 / 日元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2240280"/>
            <a:ext cx="137160" cy="13716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1488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实时汇率转换与结算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651760"/>
            <a:ext cx="137160" cy="13716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2560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按量计费（秒/次/张/Token）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063240"/>
            <a:ext cx="137160" cy="13716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2971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ppid 灵活定价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3474720"/>
            <a:ext cx="137160" cy="13716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3383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余额管控 · 欠费自动拦截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754880" y="12801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多级分销体系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846320" y="1828800"/>
            <a:ext cx="137160" cy="13716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5120640" y="17373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供应商定价 → 分销商差价 → 客户零售价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846320" y="2240280"/>
            <a:ext cx="137160" cy="13716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5120640" y="21488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支持多级代理、二级分销商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846320" y="2651760"/>
            <a:ext cx="137160" cy="13716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5120640" y="2560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自动差价结算与分账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3063240"/>
            <a:ext cx="137160" cy="13716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5120640" y="2971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折扣管理（客户专属/促销活动）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846320" y="3474720"/>
            <a:ext cx="137160" cy="13716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120640" y="3383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优惠券系统 + 方案套餐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48640" y="3931920"/>
            <a:ext cx="8046720" cy="7315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28" name="Text 26"/>
          <p:cNvSpPr/>
          <p:nvPr/>
        </p:nvSpPr>
        <p:spPr>
          <a:xfrm>
            <a:off x="1005840" y="39776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103120" y="39776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2651760" y="39776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749040" y="39776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297680" y="39776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394960" y="39776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943600" y="39776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二级分销商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7040880" y="39776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7589520" y="39776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最终客户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8686800" y="39776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48640" y="429768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实时汇率  多币种结算  差价自动分配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供应商产品管理与多币种定价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1371600"/>
                <a:gridCol w="1371600"/>
                <a:gridCol w="1097280"/>
                <a:gridCol w="1097280"/>
                <a:gridCol w="10972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产品类型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供应商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计价单位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人民币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美元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港币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语音识别 ASR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 GPU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¥0.01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$0.0014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HK$0.011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音频分离 Demucs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 GPU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¥0.02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$0.0028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HK$0.022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人脸检测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 GPU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detect_count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¥0.10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$0.014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HK$0.11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 HappyHorse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通义/Tongyi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video_seconds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¥0.03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$0.0042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HK$0.033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 Seedance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火山方舟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video_seconds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¥0.08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$0.011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HK$0.088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gridSpan="6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i="1" dirty="0">
                          <a:solidFill>
                            <a:srgbClr val="6B7B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示例汇率: 1 USD ≈ 7.2 CNY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36576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供应商管理特性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0080" y="411480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40690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支持多供应商接入（自建GPU、通义、MiniMax、Vidu等）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40080" y="443484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4389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每个产品独立定价，多币种自动换算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40080" y="475488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2" name="Text 9"/>
          <p:cNvSpPr/>
          <p:nvPr/>
        </p:nvSpPr>
        <p:spPr>
          <a:xfrm>
            <a:off x="86868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供应商端：管理产品、查看销售数据、结算收益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40080" y="507492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5029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分销商端：代理销售、赚取差价、管理客户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7200" dirty="0"/>
          </a:p>
        </p:txBody>
      </p:sp>
      <p:sp>
        <p:nvSpPr>
          <p:cNvPr id="3" name="Shape 1"/>
          <p:cNvSpPr/>
          <p:nvPr/>
        </p:nvSpPr>
        <p:spPr>
          <a:xfrm>
            <a:off x="548640" y="2377440"/>
            <a:ext cx="1371600" cy="0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56032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产线编排与 AI 工作流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KTV 产线：从音频到 MV 全自动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280160"/>
            <a:ext cx="1097280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3258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94360" y="173736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上传音频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21488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mp3/m4a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645920" y="173736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920240" y="1280160"/>
            <a:ext cx="1097280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11" name="Text 9"/>
          <p:cNvSpPr/>
          <p:nvPr/>
        </p:nvSpPr>
        <p:spPr>
          <a:xfrm>
            <a:off x="1920240" y="13258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965960" y="173736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Demucs 分离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65960" y="21488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人声+伴奏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017520" y="173736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280160"/>
            <a:ext cx="1097280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16" name="Text 14"/>
          <p:cNvSpPr/>
          <p:nvPr/>
        </p:nvSpPr>
        <p:spPr>
          <a:xfrm>
            <a:off x="3291840" y="13258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337560" y="173736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ASR 识别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337560" y="21488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逐字时间戳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389120" y="173736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663440" y="1280160"/>
            <a:ext cx="1097280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21" name="Text 19"/>
          <p:cNvSpPr/>
          <p:nvPr/>
        </p:nvSpPr>
        <p:spPr>
          <a:xfrm>
            <a:off x="4663440" y="13258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709160" y="173736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场景生成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09160" y="21488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28个分镜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760720" y="173736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035040" y="1280160"/>
            <a:ext cx="1097280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26" name="Text 24"/>
          <p:cNvSpPr/>
          <p:nvPr/>
        </p:nvSpPr>
        <p:spPr>
          <a:xfrm>
            <a:off x="6035040" y="13258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080760" y="173736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卡拉OK字幕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80760" y="21488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逐字高亮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132320" y="173736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7406640" y="1280160"/>
            <a:ext cx="1097280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31" name="Text 29"/>
          <p:cNvSpPr/>
          <p:nvPr/>
        </p:nvSpPr>
        <p:spPr>
          <a:xfrm>
            <a:off x="7406640" y="13258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452360" y="173736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视频合成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452360" y="21488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KTV+MTV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48640" y="3291840"/>
            <a:ext cx="1828800" cy="548640"/>
          </a:xfrm>
          <a:prstGeom prst="rect">
            <a:avLst/>
          </a:prstGeom>
          <a:solidFill>
            <a:srgbClr val="E8F4FD"/>
          </a:solidFill>
          <a:ln/>
        </p:spPr>
      </p:sp>
      <p:sp>
        <p:nvSpPr>
          <p:cNvPr id="35" name="Text 33"/>
          <p:cNvSpPr/>
          <p:nvPr/>
        </p:nvSpPr>
        <p:spPr>
          <a:xfrm>
            <a:off x="548640" y="32918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全部 API 自动化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2560320" y="3291840"/>
            <a:ext cx="1828800" cy="548640"/>
          </a:xfrm>
          <a:prstGeom prst="rect">
            <a:avLst/>
          </a:prstGeom>
          <a:solidFill>
            <a:srgbClr val="E8F4FD"/>
          </a:solidFill>
          <a:ln/>
        </p:spPr>
      </p:sp>
      <p:sp>
        <p:nvSpPr>
          <p:cNvPr id="37" name="Text 35"/>
          <p:cNvSpPr/>
          <p:nvPr/>
        </p:nvSpPr>
        <p:spPr>
          <a:xfrm>
            <a:off x="2560320" y="32918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异步任务自动轮询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572000" y="3291840"/>
            <a:ext cx="1828800" cy="548640"/>
          </a:xfrm>
          <a:prstGeom prst="rect">
            <a:avLst/>
          </a:prstGeom>
          <a:solidFill>
            <a:srgbClr val="E8F4FD"/>
          </a:solidFill>
          <a:ln/>
        </p:spPr>
      </p:sp>
      <p:sp>
        <p:nvSpPr>
          <p:cNvPr id="39" name="Text 37"/>
          <p:cNvSpPr/>
          <p:nvPr/>
        </p:nvSpPr>
        <p:spPr>
          <a:xfrm>
            <a:off x="4572000" y="32918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每步骤独立计费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583680" y="3291840"/>
            <a:ext cx="1828800" cy="548640"/>
          </a:xfrm>
          <a:prstGeom prst="rect">
            <a:avLst/>
          </a:prstGeom>
          <a:solidFill>
            <a:srgbClr val="E8F4FD"/>
          </a:solidFill>
          <a:ln/>
        </p:spPr>
      </p:sp>
      <p:sp>
        <p:nvSpPr>
          <p:cNvPr id="41" name="Text 39"/>
          <p:cNvSpPr/>
          <p:nvPr/>
        </p:nvSpPr>
        <p:spPr>
          <a:xfrm>
            <a:off x="6583680" y="32918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费用预估+模型选择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输出：KTV 视频(双音轨+卡拉OK字幕) + MTV 视频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完整商业闭环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645920"/>
            <a:ext cx="1097280" cy="82296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客户注册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6459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920240" y="1645920"/>
            <a:ext cx="1097280" cy="82296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9" name="Text 7"/>
          <p:cNvSpPr/>
          <p:nvPr/>
        </p:nvSpPr>
        <p:spPr>
          <a:xfrm>
            <a:off x="1920240" y="164592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175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91840" y="1645920"/>
            <a:ext cx="1097280" cy="82296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12" name="Text 10"/>
          <p:cNvSpPr/>
          <p:nvPr/>
        </p:nvSpPr>
        <p:spPr>
          <a:xfrm>
            <a:off x="3291840" y="164592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余额充值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3891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663440" y="1645920"/>
            <a:ext cx="1097280" cy="82296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15" name="Text 13"/>
          <p:cNvSpPr/>
          <p:nvPr/>
        </p:nvSpPr>
        <p:spPr>
          <a:xfrm>
            <a:off x="4663440" y="164592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调用服务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7607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035040" y="1645920"/>
            <a:ext cx="1097280" cy="82296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18" name="Text 16"/>
          <p:cNvSpPr/>
          <p:nvPr/>
        </p:nvSpPr>
        <p:spPr>
          <a:xfrm>
            <a:off x="6035040" y="164592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自动记账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1323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406640" y="1645920"/>
            <a:ext cx="1097280" cy="82296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21" name="Text 19"/>
          <p:cNvSpPr/>
          <p:nvPr/>
        </p:nvSpPr>
        <p:spPr>
          <a:xfrm>
            <a:off x="7406640" y="164592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账单导出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30175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29260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多租户隔离 · 数据安全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63440" y="30175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4937760" y="29260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分销商/供应商多级管理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34747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3383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多币种结算 · 实时汇率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663440" y="34747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4937760" y="3383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优惠券/折扣/促销/套餐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48640" y="39319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822960" y="3840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 权限管控 · 限流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663440" y="39319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4937760" y="3840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支持私有化部署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元境平台 — AI智能服务平台</dc:title>
  <dc:subject>PptxGenJS Presentation</dc:subject>
  <dc:creator>元境平台</dc:creator>
  <cp:lastModifiedBy>元境平台</cp:lastModifiedBy>
  <cp:revision>1</cp:revision>
  <dcterms:created xsi:type="dcterms:W3CDTF">2026-07-08T03:56:08Z</dcterms:created>
  <dcterms:modified xsi:type="dcterms:W3CDTF">2026-07-08T03:56:08Z</dcterms:modified>
</cp:coreProperties>
</file>