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82880"/>
            <a:ext cx="1828800" cy="54864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48640" y="1463040"/>
            <a:ext cx="731520" cy="0"/>
          </a:xfrm>
          <a:prstGeom prst="line">
            <a:avLst/>
          </a:prstGeom>
          <a:noFill/>
          <a:ln w="38100">
            <a:solidFill>
              <a:srgbClr val="C9A84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48640" y="164592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 智能服务平台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548640" y="26517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基于元境平台的 OPC 全生命周期解决方案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43891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https://token.opencomputing.cn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548640" y="32004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OPC-Tech · 技术全生命周期  |  OPC-Biz · AI 辅助产品运营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48640" y="47091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元境出品  欢乐随行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OPC-Tech × OPC-Biz 协同闭环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840480" y="594360"/>
            <a:ext cx="1280160" cy="640080"/>
          </a:xfrm>
          <a:prstGeom prst="rect">
            <a:avLst/>
          </a:prstGeom>
          <a:solidFill>
            <a:srgbClr val="0D9488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3840480" y="640080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用户反馈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028320" y="1280160"/>
            <a:ext cx="1280160" cy="640080"/>
          </a:xfrm>
          <a:prstGeom prst="rect">
            <a:avLst/>
          </a:prstGeom>
          <a:solidFill>
            <a:srgbClr val="0891B2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028320" y="1325880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数据分析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028320" y="2651760"/>
            <a:ext cx="1280160" cy="640080"/>
          </a:xfrm>
          <a:prstGeom prst="rect">
            <a:avLst/>
          </a:prstGeom>
          <a:solidFill>
            <a:srgbClr val="1A6DB5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5028320" y="2697480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需求规划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840480" y="3337560"/>
            <a:ext cx="1280160" cy="640080"/>
          </a:xfrm>
          <a:prstGeom prst="rect">
            <a:avLst/>
          </a:prstGeom>
          <a:solidFill>
            <a:srgbClr val="1565C0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3840480" y="3383280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开发测试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2652640" y="2651760"/>
            <a:ext cx="1280160" cy="640080"/>
          </a:xfrm>
          <a:prstGeom prst="rect">
            <a:avLst/>
          </a:prstGeom>
          <a:solidFill>
            <a:srgbClr val="C9A84C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2652640" y="2697480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部署上线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2652640" y="1280160"/>
            <a:ext cx="1280160" cy="640080"/>
          </a:xfrm>
          <a:prstGeom prst="rect">
            <a:avLst/>
          </a:prstGeom>
          <a:solidFill>
            <a:srgbClr val="08142B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2652640" y="1325880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运营监控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840480" y="3291840"/>
            <a:ext cx="1463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1A6DB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OPC-Tech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108960" y="3291840"/>
            <a:ext cx="2926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◀  数据驱动  ▶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828800" y="3291840"/>
            <a:ext cx="1463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0D948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OPC-Biz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打通技术与运营，形成产品增长飞轮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4297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用户反馈 → AI 分析 → 需求优先级 → 代码生成 → 自动部署 → 效果监控 → 持续迭代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48640" y="4754880"/>
            <a:ext cx="7315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https://token.opencomputing.cn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74720" y="457200"/>
            <a:ext cx="2194560" cy="6400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743200" y="1371600"/>
            <a:ext cx="36576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48640" y="15544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 智能服务平台</a:t>
            </a:r>
            <a:endParaRPr lang="en-US" sz="4200" dirty="0"/>
          </a:p>
        </p:txBody>
      </p:sp>
      <p:sp>
        <p:nvSpPr>
          <p:cNvPr id="5" name="Text 2"/>
          <p:cNvSpPr/>
          <p:nvPr/>
        </p:nvSpPr>
        <p:spPr>
          <a:xfrm>
            <a:off x="548640" y="23774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基于元境平台 · 赋能 OPC 全生命周期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548640" y="28346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OPC-Tech：技术全生命周期  |  OPC-Biz：AI 辅助产品运营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2743200" y="3291840"/>
            <a:ext cx="36576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3657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C9A8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https://token.opencomputing.cn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联系元境团队 · 获取完整 OPC 解决方案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548640" y="466344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65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元境出品  欢乐随行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82880"/>
            <a:ext cx="1463040" cy="457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371600"/>
            <a:ext cx="1828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548640" y="256032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8640" y="27432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平台架构总览</a:t>
            </a:r>
            <a:endParaRPr lang="en-US" sz="2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 平台架构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097280"/>
            <a:ext cx="8046720" cy="914400"/>
          </a:xfrm>
          <a:prstGeom prst="rect">
            <a:avLst/>
          </a:prstGeom>
          <a:solidFill>
            <a:srgbClr val="08142B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22960" y="1143000"/>
            <a:ext cx="7498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元境平台基础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22960" y="146304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模型网关 · 多币种计费 · 多级分销 · 供应商管理 · 权限管理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48640" y="2286000"/>
            <a:ext cx="3749040" cy="2560320"/>
          </a:xfrm>
          <a:prstGeom prst="rect">
            <a:avLst/>
          </a:prstGeom>
          <a:solidFill>
            <a:srgbClr val="F0F7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548640" y="2286000"/>
            <a:ext cx="3749040" cy="45720"/>
          </a:xfrm>
          <a:prstGeom prst="line">
            <a:avLst/>
          </a:prstGeom>
          <a:solidFill>
            <a:srgbClr val="1A6DB5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237744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A6DB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OPC-Tech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731520" y="2743200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产品技术全生命周期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22960" y="315468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📋 需求分析 · 规格说明书 AI 解析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822960" y="350215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💻 自助开发 · 代码生成与审查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22960" y="3849624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🧪 自动化测试 · 质量门禁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22960" y="4197096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🚀 一键部署 · CI/CD 流水线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822960" y="4544568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🔧 智能运维 · 监控告警 · 日志分析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72000" y="2286000"/>
            <a:ext cx="4114800" cy="2560320"/>
          </a:xfrm>
          <a:prstGeom prst="rect">
            <a:avLst/>
          </a:prstGeom>
          <a:solidFill>
            <a:srgbClr val="F0FFF8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572000" y="2286000"/>
            <a:ext cx="4114800" cy="45720"/>
          </a:xfrm>
          <a:prstGeom prst="line">
            <a:avLst/>
          </a:prstGeom>
          <a:solidFill>
            <a:srgbClr val="0D9488"/>
          </a:solidFill>
          <a:ln/>
        </p:spPr>
      </p:sp>
      <p:sp>
        <p:nvSpPr>
          <p:cNvPr id="19" name="Text 17"/>
          <p:cNvSpPr/>
          <p:nvPr/>
        </p:nvSpPr>
        <p:spPr>
          <a:xfrm>
            <a:off x="4754880" y="23774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D948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OPC-Biz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4754880" y="274320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辅助产品运营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846320" y="31546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产品数据分析 · 用户洞察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846320" y="3502152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📝 内容生成 · 营销文案 AI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846320" y="3849624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🎯 智能客服 · 用户反馈分析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846320" y="4197096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📈 运营决策辅助 · A/B 实验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846320" y="4544568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💰 收入分析 · 定价优化建议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82880"/>
            <a:ext cx="1463040" cy="457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371600"/>
            <a:ext cx="1828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1A6DB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548640" y="256032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8640" y="27432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OPC-Tech · 产品技术全生命周期</a:t>
            </a:r>
            <a:endParaRPr lang="en-US" sz="2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OPC-Tech：从规格书到产品运维的全自动化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188720"/>
            <a:ext cx="1188720" cy="2011680"/>
          </a:xfrm>
          <a:prstGeom prst="rect">
            <a:avLst/>
          </a:prstGeom>
          <a:solidFill>
            <a:srgbClr val="1A6DB5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548640" y="123444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94360" y="160020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规格分析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94360" y="2011680"/>
            <a:ext cx="1097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产品规格说明书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解析 · 需求提取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737360" y="182880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1920240" y="1188720"/>
            <a:ext cx="1188720" cy="2011680"/>
          </a:xfrm>
          <a:prstGeom prst="rect">
            <a:avLst/>
          </a:prstGeom>
          <a:solidFill>
            <a:srgbClr val="1E88E5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920240" y="123444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965960" y="160020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架构设计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965960" y="2011680"/>
            <a:ext cx="1097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系统架构生成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技术选型建议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3108960" y="182880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3291840" y="1188720"/>
            <a:ext cx="1188720" cy="2011680"/>
          </a:xfrm>
          <a:prstGeom prst="rect">
            <a:avLst/>
          </a:prstGeom>
          <a:solidFill>
            <a:srgbClr val="1565C0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291840" y="123444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3337560" y="160020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代码生成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337560" y="2011680"/>
            <a:ext cx="1097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脚手架 · 模块代码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代码审查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4480560" y="182880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4663440" y="1188720"/>
            <a:ext cx="1188720" cy="2011680"/>
          </a:xfrm>
          <a:prstGeom prst="rect">
            <a:avLst/>
          </a:prstGeom>
          <a:solidFill>
            <a:srgbClr val="0891B2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663440" y="123444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4709160" y="160020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测试验证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709160" y="2011680"/>
            <a:ext cx="1097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单元/集成/E2E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质量门禁 · 报告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5852160" y="182880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6035040" y="1188720"/>
            <a:ext cx="1188720" cy="2011680"/>
          </a:xfrm>
          <a:prstGeom prst="rect">
            <a:avLst/>
          </a:prstGeom>
          <a:solidFill>
            <a:srgbClr val="0D9488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123444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6080760" y="160020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部署上线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080760" y="2011680"/>
            <a:ext cx="1097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CI/CD 流水线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一键发布 · 回滚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7223760" y="182880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7406640" y="1188720"/>
            <a:ext cx="1188720" cy="2011680"/>
          </a:xfrm>
          <a:prstGeom prst="rect">
            <a:avLst/>
          </a:prstGeom>
          <a:solidFill>
            <a:srgbClr val="00796B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7406640" y="123444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</a:t>
            </a:r>
            <a:endParaRPr lang="en-US" sz="2200" dirty="0"/>
          </a:p>
        </p:txBody>
      </p:sp>
      <p:sp>
        <p:nvSpPr>
          <p:cNvPr id="32" name="Text 30"/>
          <p:cNvSpPr/>
          <p:nvPr/>
        </p:nvSpPr>
        <p:spPr>
          <a:xfrm>
            <a:off x="7452360" y="160020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智能运维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7452360" y="2011680"/>
            <a:ext cx="1097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监控 · 告警 · 日志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故障自愈 · 弹性伸缩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548640" y="3474720"/>
            <a:ext cx="8046720" cy="1097280"/>
          </a:xfrm>
          <a:prstGeom prst="rect">
            <a:avLst/>
          </a:prstGeom>
          <a:solidFill>
            <a:srgbClr val="F0F7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731520" y="35204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6D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核心能力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731520" y="3840480"/>
            <a:ext cx="91440" cy="91440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37" name="Text 35"/>
          <p:cNvSpPr/>
          <p:nvPr/>
        </p:nvSpPr>
        <p:spPr>
          <a:xfrm>
            <a:off x="914400" y="37947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代码生成：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914400" y="397764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基于 LLM 的智能代码生成、补全与审查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4754880" y="3840480"/>
            <a:ext cx="91440" cy="91440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40" name="Text 38"/>
          <p:cNvSpPr/>
          <p:nvPr/>
        </p:nvSpPr>
        <p:spPr>
          <a:xfrm>
            <a:off x="4937760" y="37947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自动化测试：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4937760" y="397764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单元/集成/E2E 全覆盖，质量门禁自动卡点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731520" y="4251960"/>
            <a:ext cx="91440" cy="91440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43" name="Text 41"/>
          <p:cNvSpPr/>
          <p:nvPr/>
        </p:nvSpPr>
        <p:spPr>
          <a:xfrm>
            <a:off x="914400" y="420624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CI/CD 集成：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914400" y="438912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对接 GitHub/GitLab/Jenkins，一键构建部署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4754880" y="4251960"/>
            <a:ext cx="91440" cy="91440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46" name="Text 44"/>
          <p:cNvSpPr/>
          <p:nvPr/>
        </p:nvSpPr>
        <p:spPr>
          <a:xfrm>
            <a:off x="4937760" y="420624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智能监控：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4937760" y="438912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7×24 监控告警，日志分析，故障自愈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548640" y="4754880"/>
            <a:ext cx="7315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https://token.opencomputing.cn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OPC-Tech 能力矩阵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005840"/>
          <a:ext cx="8046720" cy="914400"/>
        </p:xfrm>
        <a:graphic>
          <a:graphicData uri="http://schemas.openxmlformats.org/drawingml/2006/table">
            <a:tbl>
              <a:tblPr/>
              <a:tblGrid>
                <a:gridCol w="1188720"/>
                <a:gridCol w="1645920"/>
                <a:gridCol w="2011680"/>
                <a:gridCol w="1645920"/>
                <a:gridCol w="155448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阶段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输入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 能力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DB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输出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交付物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需求分析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产品规格说明书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NLP 需求提取 · 竞品分析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需求文档 · 用户故事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PRD / User Story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架构设计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需求文档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架构模板匹配 · 技术选型评分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系统架构图 · 技术方案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Architecture Doc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代码开发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技术方案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代码生成 · 智能补全 · CR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源代码 · 模块代码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Source Code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测试验证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源代码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测试用例生成 · 自动化执行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测试报告 · 覆盖率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Test Report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部署上线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测试通过代码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CI/CD 配置 · 环境编排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部署包 · 线上环境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Release / K8s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运维监控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运行中服务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异常检测 · 根因分析 · 自愈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告警 · 运行报告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Dashboard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411480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6D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从产品规格说明书到运维监控，6 个阶段全链路 AI 赋能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443484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支持与 OPC-Biz 联动：用户反馈 → 需求分析 → 迭代开发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82880"/>
            <a:ext cx="1463040" cy="457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371600"/>
            <a:ext cx="1828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0D948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03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548640" y="256032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8640" y="27432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OPC-Biz · AI 辅助产品运营</a:t>
            </a:r>
            <a:endParaRPr lang="en-US" sz="2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OPC-Biz：AI 驱动的产品运营全流程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188720"/>
            <a:ext cx="1188720" cy="2011680"/>
          </a:xfrm>
          <a:prstGeom prst="rect">
            <a:avLst/>
          </a:prstGeom>
          <a:solidFill>
            <a:srgbClr val="0D9488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548640" y="123444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94360" y="160020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数据接入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94360" y="2011680"/>
            <a:ext cx="1097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用户行为 · 交易数据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多源数据汇聚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737360" y="182880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1920240" y="1188720"/>
            <a:ext cx="1188720" cy="2011680"/>
          </a:xfrm>
          <a:prstGeom prst="rect">
            <a:avLst/>
          </a:prstGeom>
          <a:solidFill>
            <a:srgbClr val="0D9488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920240" y="123444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965960" y="160020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用户洞察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965960" y="2011680"/>
            <a:ext cx="1097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用户画像 · 分群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行为分析 · 留存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3108960" y="182880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3291840" y="1188720"/>
            <a:ext cx="1188720" cy="2011680"/>
          </a:xfrm>
          <a:prstGeom prst="rect">
            <a:avLst/>
          </a:prstGeom>
          <a:solidFill>
            <a:srgbClr val="0891B2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291840" y="123444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3337560" y="160020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内容生成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337560" y="2011680"/>
            <a:ext cx="1097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营销文案 · 产品描述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多语言 · 多模态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4480560" y="182880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4663440" y="1188720"/>
            <a:ext cx="1188720" cy="2011680"/>
          </a:xfrm>
          <a:prstGeom prst="rect">
            <a:avLst/>
          </a:prstGeom>
          <a:solidFill>
            <a:srgbClr val="1A6DB5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663440" y="123444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4709160" y="160020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智能客服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709160" y="2011680"/>
            <a:ext cx="1097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7×24 自动应答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意图识别 · 知识库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5852160" y="182880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6035040" y="1188720"/>
            <a:ext cx="1188720" cy="2011680"/>
          </a:xfrm>
          <a:prstGeom prst="rect">
            <a:avLst/>
          </a:prstGeom>
          <a:solidFill>
            <a:srgbClr val="1565C0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123444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6080760" y="160020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运营决策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080760" y="2011680"/>
            <a:ext cx="1097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A/B 实验 · 效果评估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定价优化 · 策略推荐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7223760" y="182880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7406640" y="1188720"/>
            <a:ext cx="1188720" cy="2011680"/>
          </a:xfrm>
          <a:prstGeom prst="rect">
            <a:avLst/>
          </a:prstGeom>
          <a:solidFill>
            <a:srgbClr val="08142B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7406640" y="123444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</a:t>
            </a:r>
            <a:endParaRPr lang="en-US" sz="2200" dirty="0"/>
          </a:p>
        </p:txBody>
      </p:sp>
      <p:sp>
        <p:nvSpPr>
          <p:cNvPr id="32" name="Text 30"/>
          <p:cNvSpPr/>
          <p:nvPr/>
        </p:nvSpPr>
        <p:spPr>
          <a:xfrm>
            <a:off x="7452360" y="160020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增长闭环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7452360" y="2011680"/>
            <a:ext cx="1097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数据反馈 → 迭代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打通 Tech 产线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548640" y="3474720"/>
            <a:ext cx="8046720" cy="1097280"/>
          </a:xfrm>
          <a:prstGeom prst="rect">
            <a:avLst/>
          </a:prstGeom>
          <a:solidFill>
            <a:srgbClr val="F0FFF8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731520" y="35204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运营能力矩阵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731520" y="3840480"/>
            <a:ext cx="91440" cy="91440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37" name="Text 35"/>
          <p:cNvSpPr/>
          <p:nvPr/>
        </p:nvSpPr>
        <p:spPr>
          <a:xfrm>
            <a:off x="914400" y="37947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智能客服：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914400" y="397764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基于 RAG 知识库 + LLM 的 7×24 自动应答，多语言支持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4754880" y="3840480"/>
            <a:ext cx="91440" cy="91440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40" name="Text 38"/>
          <p:cNvSpPr/>
          <p:nvPr/>
        </p:nvSpPr>
        <p:spPr>
          <a:xfrm>
            <a:off x="4937760" y="379476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营销内容：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4937760" y="397764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生成产品描述、广告文案、社媒内容，支持 A/B 测试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731520" y="4251960"/>
            <a:ext cx="91440" cy="91440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43" name="Text 41"/>
          <p:cNvSpPr/>
          <p:nvPr/>
        </p:nvSpPr>
        <p:spPr>
          <a:xfrm>
            <a:off x="914400" y="420624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用户分析：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914400" y="438912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用户画像、行为路径、留存分析、流失预警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4754880" y="4251960"/>
            <a:ext cx="91440" cy="91440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46" name="Text 44"/>
          <p:cNvSpPr/>
          <p:nvPr/>
        </p:nvSpPr>
        <p:spPr>
          <a:xfrm>
            <a:off x="4937760" y="420624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决策辅助：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4937760" y="4389120"/>
            <a:ext cx="3657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数据看板、异常检测、定价建议、策略推荐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548640" y="4754880"/>
            <a:ext cx="7315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https://token.opencomputing.cn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OPC-Biz 运营场景矩阵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005840"/>
          <a:ext cx="8412480" cy="914400"/>
        </p:xfrm>
        <a:graphic>
          <a:graphicData uri="http://schemas.openxmlformats.org/drawingml/2006/table">
            <a:tbl>
              <a:tblPr/>
              <a:tblGrid>
                <a:gridCol w="1280160"/>
                <a:gridCol w="2011680"/>
                <a:gridCol w="1828800"/>
                <a:gridCol w="1828800"/>
                <a:gridCol w="146304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运营场景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 能力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948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输入数据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输出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业务价值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用户获取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营销文案生成 · SEO优化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产品信息 · 目标人群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广告文案 · 落地页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降低获客成本 40%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用户转化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个性化推荐 · A/B测试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用户行为数据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转化策略 · 推荐结果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提升转化率 25%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客户服务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RAG 智能客服 · 意图识别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FAQ · 产品文档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自动回复 · 工单流转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客服效率 ↑ 60%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用户留存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流失预警 · 精准推送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活跃度 · 消费数据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预警信号 · 召回方案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留存率 ↑ 30%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收入增长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定价优化 · 交叉销售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交易数据 · 用户分群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定价建议 · 套餐设计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ARPU ↑ 20%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产品迭代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用户反馈分析 · 需求聚合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评价 · 工单 · NPS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需求优先级 · PRD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迭代效率 ↑ 50%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411480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打通 OPC-Tech：用户反馈 → 需求分析 → 迭代开发 → 上线验证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443484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形成完整的产品增长飞轮：运营数据驱动产品迭代，技术能力支撑运营效率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OPC 智能服务平台</dc:title>
  <dc:subject>PptxGenJS Presentation</dc:subject>
  <dc:creator>元境平台</dc:creator>
  <cp:lastModifiedBy>元境平台</cp:lastModifiedBy>
  <cp:revision>1</cp:revision>
  <dcterms:created xsi:type="dcterms:W3CDTF">2026-07-08T05:31:07Z</dcterms:created>
  <dcterms:modified xsi:type="dcterms:W3CDTF">2026-07-08T05:31:07Z</dcterms:modified>
</cp:coreProperties>
</file>