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71600" y="1645920"/>
            <a:ext cx="1097280" cy="0"/>
          </a:xfrm>
          <a:prstGeom prst="line">
            <a:avLst/>
          </a:prstGeom>
          <a:noFill/>
          <a:ln w="38100">
            <a:solidFill>
              <a:srgbClr val="02C3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371600" y="173736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Sage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 AI 服务平台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371600" y="365760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服务成为可运营、可计费、可编排的商业产品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0" y="438912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案例：《女儿国的秋》KTV 制作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C39A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914400"/>
                <a:gridCol w="3657600"/>
                <a:gridCol w="1645920"/>
                <a:gridCol w="182880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步骤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服务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耗时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费用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Demucs 音频分离 (MIDI合成)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1.31元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HappyHorse T2V × 28 场景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~10min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~14.00元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ASR 语音识别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2.78元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ffmpeg 视频合成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总计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4个步骤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~12分钟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~18元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A3A4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C39A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38404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产出：KTV 视频(213MB, 双音轨+卡拉OK字幕) + MTV 视频(210MB)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词曲：safecorner  ·  制作人：元境出品 欢乐随行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9728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元境出品  欢乐随行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3474720" y="2011680"/>
            <a:ext cx="2194560" cy="0"/>
          </a:xfrm>
          <a:prstGeom prst="line">
            <a:avLst/>
          </a:prstGeom>
          <a:noFill/>
          <a:ln w="25400">
            <a:solidFill>
              <a:srgbClr val="02809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2860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联系元境团队，获取完整部署方案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Sage — 让 AI 服务成为可运营、可计费、可编排的商业产品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AI 时代的三大痛点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73152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7160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模型太多，管理太难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77240" y="1783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通义、DeepSeek、MiniMax…每家的 API 都不一样。接入成本高、维护成本更高。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560320"/>
            <a:ext cx="73152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5603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计费复杂，算不清账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77240" y="29718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 token 还是按秒？按次还是按张？不同模型不同规则，客户账单永远对不上。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73152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37490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产线分散，效率低下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77240" y="41605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多个 AI 服务各自为政。想做一条完整的 MV 产线？零散的 API 是拼不出流水线的。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Sage 平台：一站式解决方案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1645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🔌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685800" y="22860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统一模型网关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27432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146+ 模型 · OpenAI 兼容 · 一行配置上架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56032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560320" y="1645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💰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2697480" y="22860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智能计费引擎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697480" y="27432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按量/按次/套餐 · 自动记账 · 多级折扣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572000" y="1645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⚙️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709160" y="22860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产线编排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709160" y="27432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多步骤自动化 · 异步轮询 · 费用预估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583680" y="1371600"/>
            <a:ext cx="182880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583680" y="164592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🏪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6720840" y="22860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完整商业闭环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720840" y="2743200"/>
            <a:ext cx="1554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客户管理 · 分销体系 · 优惠券促销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统一模型网关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280160"/>
            <a:ext cx="4114800" cy="3200400"/>
          </a:xfrm>
          <a:prstGeom prst="rect">
            <a:avLst/>
          </a:prstGeom>
          <a:solidFill>
            <a:srgbClr val="0A1628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463040"/>
            <a:ext cx="35661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应用 / 客户端</a:t>
            </a:r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OpenAI 兼容 API ( /v1/chat  /v1/image  /v1/video … )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Sage llmage 网关 → 模型路由 + 计费 + 权限</a:t>
            </a:r>
            <a:endParaRPr lang="en-US" sz="1200" dirty="0"/>
          </a:p>
          <a:p>
            <a:pPr indent="0" marL="0">
              <a:buNone/>
            </a:pPr>
            <a:r>
              <a:rPr lang="en-US" sz="10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02C39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通义千问  │  MiniMax  │  火山方舟  │  Vidu  │  自建 GPU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937760" y="1280160"/>
            <a:ext cx="3657600" cy="731520"/>
          </a:xfrm>
          <a:prstGeom prst="rect">
            <a:avLst/>
          </a:prstGeom>
          <a:solidFill>
            <a:srgbClr val="F4F7F6"/>
          </a:solidFill>
          <a:ln/>
        </p:spPr>
      </p:sp>
      <p:sp>
        <p:nvSpPr>
          <p:cNvPr id="7" name="Text 5"/>
          <p:cNvSpPr/>
          <p:nvPr/>
        </p:nvSpPr>
        <p:spPr>
          <a:xfrm>
            <a:off x="5029200" y="1280160"/>
            <a:ext cx="118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146+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309360" y="128016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已接入模型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2103120"/>
            <a:ext cx="3657600" cy="731520"/>
          </a:xfrm>
          <a:prstGeom prst="rect">
            <a:avLst/>
          </a:prstGeom>
          <a:solidFill>
            <a:srgbClr val="F4F7F6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2103120"/>
            <a:ext cx="118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1行配置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309360" y="210312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新增模型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37760" y="2926080"/>
            <a:ext cx="3657600" cy="731520"/>
          </a:xfrm>
          <a:prstGeom prst="rect">
            <a:avLst/>
          </a:prstGeom>
          <a:solidFill>
            <a:srgbClr val="F4F7F6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2926080"/>
            <a:ext cx="118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OpenAI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309360" y="292608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兼容标准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937760" y="3749040"/>
            <a:ext cx="3657600" cy="731520"/>
          </a:xfrm>
          <a:prstGeom prst="rect">
            <a:avLst/>
          </a:prstGeom>
          <a:solidFill>
            <a:srgbClr val="F4F7F6"/>
          </a:solidFill>
          <a:ln/>
        </p:spPr>
      </p:sp>
      <p:sp>
        <p:nvSpPr>
          <p:cNvPr id="16" name="Text 14"/>
          <p:cNvSpPr/>
          <p:nvPr/>
        </p:nvSpPr>
        <p:spPr>
          <a:xfrm>
            <a:off x="5029200" y="3749040"/>
            <a:ext cx="1188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3分钟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309360" y="3749040"/>
            <a:ext cx="2103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接入上线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智能计费引擎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280160"/>
          <a:ext cx="43891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280160"/>
                <a:gridCol w="128016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服务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计价单位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语音识别 ASR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音频分离 Demucs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人脸检测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detect_count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字幕渲染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subtitle_count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超分辨率 RealESRGAN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image_count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声音转换 RVC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0.15元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 HappyHorse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0.03元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video_seconds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303520" y="128016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核心特性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303520" y="192024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7" name="Text 4"/>
          <p:cNvSpPr/>
          <p:nvPr/>
        </p:nvSpPr>
        <p:spPr>
          <a:xfrm>
            <a:off x="5577840" y="182880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实时余额检查，欠费自动阻拦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303520" y="242316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9" name="Text 6"/>
          <p:cNvSpPr/>
          <p:nvPr/>
        </p:nvSpPr>
        <p:spPr>
          <a:xfrm>
            <a:off x="5577840" y="233172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后台自动记账，零人工对账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5303520" y="292608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1" name="Text 8"/>
          <p:cNvSpPr/>
          <p:nvPr/>
        </p:nvSpPr>
        <p:spPr>
          <a:xfrm>
            <a:off x="5577840" y="28346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ppid，每个模型独立定价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303520" y="342900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3" name="Text 10"/>
          <p:cNvSpPr/>
          <p:nvPr/>
        </p:nvSpPr>
        <p:spPr>
          <a:xfrm>
            <a:off x="5577840" y="33375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price_factors 灵活配置计价公式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303520" y="3931920"/>
            <a:ext cx="182880" cy="182880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5" name="Text 12"/>
          <p:cNvSpPr/>
          <p:nvPr/>
        </p:nvSpPr>
        <p:spPr>
          <a:xfrm>
            <a:off x="5577840" y="38404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多级分销折扣体系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KTV 产线：一首歌到一部 MV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C39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943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上传音频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m4a/mp3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37360" y="19202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9202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19202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9659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Demucs 分离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9659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人声+伴奏+MIDI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108960" y="19202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918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5" name="Text 13"/>
          <p:cNvSpPr/>
          <p:nvPr/>
        </p:nvSpPr>
        <p:spPr>
          <a:xfrm>
            <a:off x="32918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3375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ASR 识别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375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逐字时间戳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480560" y="19202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6634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46634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47091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场景生成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091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28个分镜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852160" y="19202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0350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5" name="Text 23"/>
          <p:cNvSpPr/>
          <p:nvPr/>
        </p:nvSpPr>
        <p:spPr>
          <a:xfrm>
            <a:off x="60350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60807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卡拉OK字幕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0807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逐字高亮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223760" y="19202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7406640" y="1371600"/>
            <a:ext cx="1188720" cy="1828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0" name="Text 28"/>
          <p:cNvSpPr/>
          <p:nvPr/>
        </p:nvSpPr>
        <p:spPr>
          <a:xfrm>
            <a:off x="7406640" y="14173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2C39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7452360" y="192024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视频合成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452360" y="237744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KTV + MTV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48640" y="3566160"/>
            <a:ext cx="1828800" cy="640080"/>
          </a:xfrm>
          <a:prstGeom prst="rect">
            <a:avLst/>
          </a:prstGeom>
          <a:solidFill>
            <a:srgbClr val="1A3A4A"/>
          </a:solidFill>
          <a:ln/>
        </p:spPr>
      </p:sp>
      <p:sp>
        <p:nvSpPr>
          <p:cNvPr id="34" name="Text 32"/>
          <p:cNvSpPr/>
          <p:nvPr/>
        </p:nvSpPr>
        <p:spPr>
          <a:xfrm>
            <a:off x="548640" y="35661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全部通过 API 自动化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2560320" y="3566160"/>
            <a:ext cx="1828800" cy="640080"/>
          </a:xfrm>
          <a:prstGeom prst="rect">
            <a:avLst/>
          </a:prstGeom>
          <a:solidFill>
            <a:srgbClr val="1A3A4A"/>
          </a:solidFill>
          <a:ln/>
        </p:spPr>
      </p:sp>
      <p:sp>
        <p:nvSpPr>
          <p:cNvPr id="36" name="Text 34"/>
          <p:cNvSpPr/>
          <p:nvPr/>
        </p:nvSpPr>
        <p:spPr>
          <a:xfrm>
            <a:off x="2560320" y="35661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异步任务自动轮询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572000" y="3566160"/>
            <a:ext cx="1828800" cy="640080"/>
          </a:xfrm>
          <a:prstGeom prst="rect">
            <a:avLst/>
          </a:prstGeom>
          <a:solidFill>
            <a:srgbClr val="1A3A4A"/>
          </a:solidFill>
          <a:ln/>
        </p:spPr>
      </p:sp>
      <p:sp>
        <p:nvSpPr>
          <p:cNvPr id="38" name="Text 36"/>
          <p:cNvSpPr/>
          <p:nvPr/>
        </p:nvSpPr>
        <p:spPr>
          <a:xfrm>
            <a:off x="4572000" y="35661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每个子步骤独立计费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583680" y="3566160"/>
            <a:ext cx="1828800" cy="640080"/>
          </a:xfrm>
          <a:prstGeom prst="rect">
            <a:avLst/>
          </a:prstGeom>
          <a:solidFill>
            <a:srgbClr val="1A3A4A"/>
          </a:solidFill>
          <a:ln/>
        </p:spPr>
      </p:sp>
      <p:sp>
        <p:nvSpPr>
          <p:cNvPr id="40" name="Text 38"/>
          <p:cNvSpPr/>
          <p:nvPr/>
        </p:nvSpPr>
        <p:spPr>
          <a:xfrm>
            <a:off x="6583680" y="356616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内置费用预估+模型选择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完整商业闭环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645920"/>
            <a:ext cx="1097280" cy="91440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86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客户注册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6459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920240" y="1645920"/>
            <a:ext cx="1097280" cy="914400"/>
          </a:xfrm>
          <a:prstGeom prst="rect">
            <a:avLst/>
          </a:prstGeom>
          <a:solidFill>
            <a:srgbClr val="00A896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9202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0175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291840" y="1645920"/>
            <a:ext cx="1097280" cy="91440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918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余额充值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3891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663440" y="1645920"/>
            <a:ext cx="1097280" cy="914400"/>
          </a:xfrm>
          <a:prstGeom prst="rect">
            <a:avLst/>
          </a:prstGeom>
          <a:solidFill>
            <a:srgbClr val="00A896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6634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调用服务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7607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6035040" y="1645920"/>
            <a:ext cx="1097280" cy="91440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0350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自动记账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132320" y="182880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406640" y="1645920"/>
            <a:ext cx="1097280" cy="914400"/>
          </a:xfrm>
          <a:prstGeom prst="rect">
            <a:avLst/>
          </a:prstGeom>
          <a:solidFill>
            <a:srgbClr val="00A896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406640" y="1645920"/>
            <a:ext cx="1097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账单导出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05840" y="2926080"/>
            <a:ext cx="7315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多租户隔离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分销商/供应商多级管理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优惠券、折扣、促销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权限管控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支持私有化部署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谁在用 / 谁能用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280160"/>
            <a:ext cx="786384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05840" y="12801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服务商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926080" y="12801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 服务包装为 API 产品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1965960"/>
            <a:ext cx="786384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05840" y="19659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内容创作者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926080" y="19659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一键制作 KTV/MV，AI 全流程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31520" y="2651760"/>
            <a:ext cx="786384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05840" y="26517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企业 IT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926080" y="26517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统一管理 AI 服务，控制成本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31520" y="3337560"/>
            <a:ext cx="786384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05840" y="33375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代理商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926080" y="33375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代理销售 AI 服务，赚取差价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731520" y="4023360"/>
            <a:ext cx="7863840" cy="594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005840" y="40233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开发者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926080" y="40233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兼容 API，零代码迁移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A162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与竞品的差异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371600" cy="0"/>
          </a:xfrm>
          <a:prstGeom prst="line">
            <a:avLst/>
          </a:prstGeom>
          <a:noFill/>
          <a:ln w="38100">
            <a:solidFill>
              <a:srgbClr val="028090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1645920"/>
                <a:gridCol w="2377440"/>
                <a:gridCol w="2011680"/>
                <a:gridCol w="2011680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对比维度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 API 网关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748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单一模型平台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748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模型接入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146+ 任意供应商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自有模型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计费能力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按量/按次/套餐/折扣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简单限额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固定定价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产线编排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多步骤自动化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客户管理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多租户+分销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部署方式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私有化部署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云服务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Sage 智能平台</dc:title>
  <dc:subject>PptxGenJS Presentation</dc:subject>
  <dc:creator>元境出品</dc:creator>
  <cp:lastModifiedBy>元境出品</cp:lastModifiedBy>
  <cp:revision>1</cp:revision>
  <dcterms:created xsi:type="dcterms:W3CDTF">2026-07-08T03:34:33Z</dcterms:created>
  <dcterms:modified xsi:type="dcterms:W3CDTF">2026-07-08T03:34:33Z</dcterms:modified>
</cp:coreProperties>
</file>