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handoutMasterIdLst>
    <p:handoutMasterId r:id="rId24"/>
  </p:handoutMasterIdLst>
  <p:sldIdLst>
    <p:sldId id="256" r:id="rId3"/>
    <p:sldId id="257" r:id="rId4"/>
    <p:sldId id="258" r:id="rId5"/>
    <p:sldId id="259" r:id="rId6"/>
    <p:sldId id="260" r:id="rId7"/>
    <p:sldId id="269" r:id="rId8"/>
    <p:sldId id="296" r:id="rId9"/>
    <p:sldId id="298" r:id="rId10"/>
    <p:sldId id="299" r:id="rId11"/>
    <p:sldId id="300" r:id="rId12"/>
    <p:sldId id="302" r:id="rId13"/>
    <p:sldId id="303" r:id="rId14"/>
    <p:sldId id="305" r:id="rId15"/>
    <p:sldId id="306" r:id="rId16"/>
    <p:sldId id="301" r:id="rId17"/>
    <p:sldId id="310" r:id="rId18"/>
    <p:sldId id="311" r:id="rId19"/>
    <p:sldId id="313" r:id="rId20"/>
    <p:sldId id="314" r:id="rId21"/>
    <p:sldId id="317" r:id="rId22"/>
    <p:sldId id="265" r:id="rId23"/>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3" userDrawn="1">
          <p15:clr>
            <a:srgbClr val="A4A3A4"/>
          </p15:clr>
        </p15:guide>
        <p15:guide id="2" pos="7238" userDrawn="1">
          <p15:clr>
            <a:srgbClr val="A4A3A4"/>
          </p15:clr>
        </p15:guide>
        <p15:guide id="3" orient="horz" pos="647" userDrawn="1">
          <p15:clr>
            <a:srgbClr val="A4A3A4"/>
          </p15:clr>
        </p15:guide>
        <p15:guide id="4" orient="horz" pos="761" userDrawn="1">
          <p15:clr>
            <a:srgbClr val="A4A3A4"/>
          </p15:clr>
        </p15:guide>
        <p15:guide id="5" orient="horz" pos="3946" userDrawn="1">
          <p15:clr>
            <a:srgbClr val="A4A3A4"/>
          </p15:clr>
        </p15:guide>
        <p15:guide id="6" orient="horz" pos="121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8" d="100"/>
          <a:sy n="88" d="100"/>
        </p:scale>
        <p:origin x="102" y="420"/>
      </p:cViewPr>
      <p:guideLst>
        <p:guide pos="363"/>
        <p:guide pos="7238"/>
        <p:guide orient="horz" pos="647"/>
        <p:guide orient="horz" pos="761"/>
        <p:guide orient="horz" pos="3946"/>
        <p:guide orient="horz" pos="1215"/>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75" d="100"/>
          <a:sy n="75" d="100"/>
        </p:scale>
        <p:origin x="3300"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gs" Target="tags/tag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DED53D-5900-4692-B30E-AEFD90DE758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6F731E-E4EE-48C2-8E2E-8649318C6E6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2" name="Shape1"/>
          <p:cNvGrpSpPr/>
          <p:nvPr userDrawn="1"/>
        </p:nvGrpSpPr>
        <p:grpSpPr>
          <a:xfrm>
            <a:off x="21722" y="0"/>
            <a:ext cx="4173895" cy="6858000"/>
            <a:chOff x="21722" y="0"/>
            <a:chExt cx="4173895" cy="6858000"/>
          </a:xfrm>
        </p:grpSpPr>
        <p:sp>
          <p:nvSpPr>
            <p:cNvPr id="3" name="Shape1"/>
            <p:cNvSpPr/>
            <p:nvPr/>
          </p:nvSpPr>
          <p:spPr>
            <a:xfrm rot="5400000">
              <a:off x="-38375" y="2642890"/>
              <a:ext cx="4275207" cy="4155013"/>
            </a:xfrm>
            <a:custGeom>
              <a:avLst/>
              <a:gdLst>
                <a:gd name="connsiteX0" fmla="*/ 4941710 w 4941710"/>
                <a:gd name="connsiteY0" fmla="*/ 0 h 5232369"/>
                <a:gd name="connsiteX1" fmla="*/ 4941710 w 4941710"/>
                <a:gd name="connsiteY1" fmla="*/ 4024509 h 5232369"/>
                <a:gd name="connsiteX2" fmla="*/ 3800946 w 4941710"/>
                <a:gd name="connsiteY2" fmla="*/ 5232369 h 5232369"/>
                <a:gd name="connsiteX3" fmla="*/ 0 w 4941710"/>
                <a:gd name="connsiteY3" fmla="*/ 5232369 h 5232369"/>
                <a:gd name="connsiteX4" fmla="*/ 4941710 w 4941710"/>
                <a:gd name="connsiteY4" fmla="*/ 0 h 5232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710" h="5232369">
                  <a:moveTo>
                    <a:pt x="4941710" y="0"/>
                  </a:moveTo>
                  <a:lnTo>
                    <a:pt x="4941710" y="4024509"/>
                  </a:lnTo>
                  <a:lnTo>
                    <a:pt x="3800946" y="5232369"/>
                  </a:lnTo>
                  <a:lnTo>
                    <a:pt x="0" y="5232369"/>
                  </a:lnTo>
                  <a:lnTo>
                    <a:pt x="49417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cs typeface="汉仪君黑-45简" panose="020B0604020202020204" charset="-122"/>
                <a:sym typeface="汉仪旗黑X1-55W" panose="00020600040101010101" pitchFamily="18" charset="-122"/>
              </a:endParaRPr>
            </a:p>
          </p:txBody>
        </p:sp>
        <p:sp>
          <p:nvSpPr>
            <p:cNvPr id="4" name="Shape1"/>
            <p:cNvSpPr/>
            <p:nvPr/>
          </p:nvSpPr>
          <p:spPr>
            <a:xfrm rot="10800000">
              <a:off x="21723" y="0"/>
              <a:ext cx="4173894" cy="5603631"/>
            </a:xfrm>
            <a:custGeom>
              <a:avLst/>
              <a:gdLst>
                <a:gd name="connsiteX0" fmla="*/ 4941710 w 4941710"/>
                <a:gd name="connsiteY0" fmla="*/ 0 h 5232369"/>
                <a:gd name="connsiteX1" fmla="*/ 4941710 w 4941710"/>
                <a:gd name="connsiteY1" fmla="*/ 4024509 h 5232369"/>
                <a:gd name="connsiteX2" fmla="*/ 3800946 w 4941710"/>
                <a:gd name="connsiteY2" fmla="*/ 5232369 h 5232369"/>
                <a:gd name="connsiteX3" fmla="*/ 0 w 4941710"/>
                <a:gd name="connsiteY3" fmla="*/ 5232369 h 5232369"/>
                <a:gd name="connsiteX4" fmla="*/ 4941710 w 4941710"/>
                <a:gd name="connsiteY4" fmla="*/ 0 h 5232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710" h="5232369">
                  <a:moveTo>
                    <a:pt x="4941710" y="0"/>
                  </a:moveTo>
                  <a:lnTo>
                    <a:pt x="4941710" y="4024509"/>
                  </a:lnTo>
                  <a:lnTo>
                    <a:pt x="3800946" y="5232369"/>
                  </a:lnTo>
                  <a:lnTo>
                    <a:pt x="0" y="5232369"/>
                  </a:lnTo>
                  <a:lnTo>
                    <a:pt x="49417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cs typeface="汉仪君黑-45简" panose="020B0604020202020204" charset="-122"/>
                <a:sym typeface="汉仪旗黑X1-55W" panose="00020600040101010101" pitchFamily="18" charset="-122"/>
              </a:endParaRPr>
            </a:p>
          </p:txBody>
        </p:sp>
      </p:grpSp>
      <p:sp>
        <p:nvSpPr>
          <p:cNvPr id="5" name="Shape2"/>
          <p:cNvSpPr/>
          <p:nvPr userDrawn="1"/>
        </p:nvSpPr>
        <p:spPr>
          <a:xfrm>
            <a:off x="1797839" y="278588"/>
            <a:ext cx="9690776" cy="6300824"/>
          </a:xfrm>
          <a:custGeom>
            <a:avLst/>
            <a:gdLst>
              <a:gd name="connsiteX0" fmla="*/ 2656930 w 9690776"/>
              <a:gd name="connsiteY0" fmla="*/ 0 h 6300824"/>
              <a:gd name="connsiteX1" fmla="*/ 9690776 w 9690776"/>
              <a:gd name="connsiteY1" fmla="*/ 0 h 6300824"/>
              <a:gd name="connsiteX2" fmla="*/ 9690776 w 9690776"/>
              <a:gd name="connsiteY2" fmla="*/ 6300824 h 6300824"/>
              <a:gd name="connsiteX3" fmla="*/ 2656930 w 9690776"/>
              <a:gd name="connsiteY3" fmla="*/ 6300824 h 6300824"/>
              <a:gd name="connsiteX4" fmla="*/ 2656928 w 9690776"/>
              <a:gd name="connsiteY4" fmla="*/ 6300824 h 6300824"/>
              <a:gd name="connsiteX5" fmla="*/ 0 w 9690776"/>
              <a:gd name="connsiteY5" fmla="*/ 3567040 h 630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0776" h="6300824">
                <a:moveTo>
                  <a:pt x="2656930" y="0"/>
                </a:moveTo>
                <a:lnTo>
                  <a:pt x="9690776" y="0"/>
                </a:lnTo>
                <a:lnTo>
                  <a:pt x="9690776" y="6300824"/>
                </a:lnTo>
                <a:lnTo>
                  <a:pt x="2656930" y="6300824"/>
                </a:lnTo>
                <a:lnTo>
                  <a:pt x="2656928" y="6300824"/>
                </a:lnTo>
                <a:lnTo>
                  <a:pt x="0" y="356704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grpSp>
        <p:nvGrpSpPr>
          <p:cNvPr id="11" name="Shape8"/>
          <p:cNvGrpSpPr/>
          <p:nvPr userDrawn="1"/>
        </p:nvGrpSpPr>
        <p:grpSpPr>
          <a:xfrm>
            <a:off x="10394161" y="594894"/>
            <a:ext cx="810260" cy="410210"/>
            <a:chOff x="16157" y="1834"/>
            <a:chExt cx="1276" cy="1146"/>
          </a:xfrm>
          <a:solidFill>
            <a:schemeClr val="accent1"/>
          </a:solidFill>
        </p:grpSpPr>
        <p:sp>
          <p:nvSpPr>
            <p:cNvPr id="12" name="Shape8"/>
            <p:cNvSpPr/>
            <p:nvPr/>
          </p:nvSpPr>
          <p:spPr>
            <a:xfrm rot="5400000">
              <a:off x="15718"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13" name="Shape8"/>
            <p:cNvSpPr/>
            <p:nvPr/>
          </p:nvSpPr>
          <p:spPr>
            <a:xfrm rot="5400000">
              <a:off x="16222"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14" name="Shape8"/>
            <p:cNvSpPr/>
            <p:nvPr/>
          </p:nvSpPr>
          <p:spPr>
            <a:xfrm rot="5400000">
              <a:off x="16726"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grpSp>
      <p:sp>
        <p:nvSpPr>
          <p:cNvPr id="15" name="Shape9"/>
          <p:cNvSpPr/>
          <p:nvPr userDrawn="1"/>
        </p:nvSpPr>
        <p:spPr>
          <a:xfrm>
            <a:off x="10292120" y="5911291"/>
            <a:ext cx="912301" cy="414682"/>
          </a:xfrm>
          <a:custGeom>
            <a:avLst/>
            <a:gdLst>
              <a:gd name="connsiteX0" fmla="*/ 648072 w 792088"/>
              <a:gd name="connsiteY0" fmla="*/ 216024 h 360040"/>
              <a:gd name="connsiteX1" fmla="*/ 792088 w 792088"/>
              <a:gd name="connsiteY1" fmla="*/ 216024 h 360040"/>
              <a:gd name="connsiteX2" fmla="*/ 792088 w 792088"/>
              <a:gd name="connsiteY2" fmla="*/ 360040 h 360040"/>
              <a:gd name="connsiteX3" fmla="*/ 648072 w 792088"/>
              <a:gd name="connsiteY3" fmla="*/ 360040 h 360040"/>
              <a:gd name="connsiteX4" fmla="*/ 432048 w 792088"/>
              <a:gd name="connsiteY4" fmla="*/ 216024 h 360040"/>
              <a:gd name="connsiteX5" fmla="*/ 576064 w 792088"/>
              <a:gd name="connsiteY5" fmla="*/ 216024 h 360040"/>
              <a:gd name="connsiteX6" fmla="*/ 576064 w 792088"/>
              <a:gd name="connsiteY6" fmla="*/ 360040 h 360040"/>
              <a:gd name="connsiteX7" fmla="*/ 432048 w 792088"/>
              <a:gd name="connsiteY7" fmla="*/ 360040 h 360040"/>
              <a:gd name="connsiteX8" fmla="*/ 216024 w 792088"/>
              <a:gd name="connsiteY8" fmla="*/ 216024 h 360040"/>
              <a:gd name="connsiteX9" fmla="*/ 360040 w 792088"/>
              <a:gd name="connsiteY9" fmla="*/ 216024 h 360040"/>
              <a:gd name="connsiteX10" fmla="*/ 360040 w 792088"/>
              <a:gd name="connsiteY10" fmla="*/ 360040 h 360040"/>
              <a:gd name="connsiteX11" fmla="*/ 216024 w 792088"/>
              <a:gd name="connsiteY11" fmla="*/ 360040 h 360040"/>
              <a:gd name="connsiteX12" fmla="*/ 0 w 792088"/>
              <a:gd name="connsiteY12" fmla="*/ 216024 h 360040"/>
              <a:gd name="connsiteX13" fmla="*/ 144016 w 792088"/>
              <a:gd name="connsiteY13" fmla="*/ 216024 h 360040"/>
              <a:gd name="connsiteX14" fmla="*/ 144016 w 792088"/>
              <a:gd name="connsiteY14" fmla="*/ 360040 h 360040"/>
              <a:gd name="connsiteX15" fmla="*/ 0 w 792088"/>
              <a:gd name="connsiteY15" fmla="*/ 360040 h 360040"/>
              <a:gd name="connsiteX16" fmla="*/ 648072 w 792088"/>
              <a:gd name="connsiteY16" fmla="*/ 0 h 360040"/>
              <a:gd name="connsiteX17" fmla="*/ 792088 w 792088"/>
              <a:gd name="connsiteY17" fmla="*/ 0 h 360040"/>
              <a:gd name="connsiteX18" fmla="*/ 792088 w 792088"/>
              <a:gd name="connsiteY18" fmla="*/ 144016 h 360040"/>
              <a:gd name="connsiteX19" fmla="*/ 648072 w 792088"/>
              <a:gd name="connsiteY19" fmla="*/ 144016 h 360040"/>
              <a:gd name="connsiteX20" fmla="*/ 432048 w 792088"/>
              <a:gd name="connsiteY20" fmla="*/ 0 h 360040"/>
              <a:gd name="connsiteX21" fmla="*/ 576064 w 792088"/>
              <a:gd name="connsiteY21" fmla="*/ 0 h 360040"/>
              <a:gd name="connsiteX22" fmla="*/ 576064 w 792088"/>
              <a:gd name="connsiteY22" fmla="*/ 144016 h 360040"/>
              <a:gd name="connsiteX23" fmla="*/ 432048 w 792088"/>
              <a:gd name="connsiteY23" fmla="*/ 144016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2088" h="360040">
                <a:moveTo>
                  <a:pt x="648072" y="216024"/>
                </a:moveTo>
                <a:lnTo>
                  <a:pt x="792088" y="216024"/>
                </a:lnTo>
                <a:lnTo>
                  <a:pt x="792088" y="360040"/>
                </a:lnTo>
                <a:lnTo>
                  <a:pt x="648072" y="360040"/>
                </a:lnTo>
                <a:close/>
                <a:moveTo>
                  <a:pt x="432048" y="216024"/>
                </a:moveTo>
                <a:lnTo>
                  <a:pt x="576064" y="216024"/>
                </a:lnTo>
                <a:lnTo>
                  <a:pt x="576064" y="360040"/>
                </a:lnTo>
                <a:lnTo>
                  <a:pt x="432048" y="360040"/>
                </a:lnTo>
                <a:close/>
                <a:moveTo>
                  <a:pt x="216024" y="216024"/>
                </a:moveTo>
                <a:lnTo>
                  <a:pt x="360040" y="216024"/>
                </a:lnTo>
                <a:lnTo>
                  <a:pt x="360040" y="360040"/>
                </a:lnTo>
                <a:lnTo>
                  <a:pt x="216024" y="360040"/>
                </a:lnTo>
                <a:close/>
                <a:moveTo>
                  <a:pt x="0" y="216024"/>
                </a:moveTo>
                <a:lnTo>
                  <a:pt x="144016" y="216024"/>
                </a:lnTo>
                <a:lnTo>
                  <a:pt x="144016" y="360040"/>
                </a:lnTo>
                <a:lnTo>
                  <a:pt x="0" y="360040"/>
                </a:lnTo>
                <a:close/>
                <a:moveTo>
                  <a:pt x="648072" y="0"/>
                </a:moveTo>
                <a:lnTo>
                  <a:pt x="792088" y="0"/>
                </a:lnTo>
                <a:lnTo>
                  <a:pt x="792088" y="144016"/>
                </a:lnTo>
                <a:lnTo>
                  <a:pt x="648072" y="144016"/>
                </a:lnTo>
                <a:close/>
                <a:moveTo>
                  <a:pt x="432048" y="0"/>
                </a:moveTo>
                <a:lnTo>
                  <a:pt x="576064" y="0"/>
                </a:lnTo>
                <a:lnTo>
                  <a:pt x="576064" y="144016"/>
                </a:lnTo>
                <a:lnTo>
                  <a:pt x="432048" y="144016"/>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latin typeface="汉仪旗黑X1-55W" panose="00020600040101010101" pitchFamily="18" charset="-122"/>
              <a:ea typeface="汉仪旗黑X1-55W" panose="00020600040101010101" pitchFamily="18" charset="-122"/>
              <a:sym typeface="汉仪旗黑X1-55W" panose="00020600040101010101" pitchFamily="18" charset="-122"/>
            </a:endParaRPr>
          </a:p>
        </p:txBody>
      </p:sp>
      <p:cxnSp>
        <p:nvCxnSpPr>
          <p:cNvPr id="18" name="直接连接符 17"/>
          <p:cNvCxnSpPr/>
          <p:nvPr userDrawn="1"/>
        </p:nvCxnSpPr>
        <p:spPr>
          <a:xfrm flipH="1">
            <a:off x="5227777" y="2599722"/>
            <a:ext cx="5064343" cy="0"/>
          </a:xfrm>
          <a:prstGeom prst="line">
            <a:avLst/>
          </a:prstGeom>
          <a:ln w="19050">
            <a:solidFill>
              <a:schemeClr val="accent1">
                <a:lumMod val="100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userDrawn="1"/>
        </p:nvSpPr>
        <p:spPr>
          <a:xfrm flipH="1">
            <a:off x="3202417" y="2409270"/>
            <a:ext cx="91440" cy="1519237"/>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grpSp>
        <p:nvGrpSpPr>
          <p:cNvPr id="2" name="Shape1"/>
          <p:cNvGrpSpPr/>
          <p:nvPr userDrawn="1"/>
        </p:nvGrpSpPr>
        <p:grpSpPr>
          <a:xfrm>
            <a:off x="21722" y="0"/>
            <a:ext cx="4173895" cy="6858000"/>
            <a:chOff x="21722" y="0"/>
            <a:chExt cx="4173895" cy="6858000"/>
          </a:xfrm>
        </p:grpSpPr>
        <p:sp>
          <p:nvSpPr>
            <p:cNvPr id="3" name="Shape1"/>
            <p:cNvSpPr/>
            <p:nvPr/>
          </p:nvSpPr>
          <p:spPr>
            <a:xfrm rot="5400000">
              <a:off x="-38375" y="2642890"/>
              <a:ext cx="4275207" cy="4155013"/>
            </a:xfrm>
            <a:custGeom>
              <a:avLst/>
              <a:gdLst>
                <a:gd name="connsiteX0" fmla="*/ 4941710 w 4941710"/>
                <a:gd name="connsiteY0" fmla="*/ 0 h 5232369"/>
                <a:gd name="connsiteX1" fmla="*/ 4941710 w 4941710"/>
                <a:gd name="connsiteY1" fmla="*/ 4024509 h 5232369"/>
                <a:gd name="connsiteX2" fmla="*/ 3800946 w 4941710"/>
                <a:gd name="connsiteY2" fmla="*/ 5232369 h 5232369"/>
                <a:gd name="connsiteX3" fmla="*/ 0 w 4941710"/>
                <a:gd name="connsiteY3" fmla="*/ 5232369 h 5232369"/>
                <a:gd name="connsiteX4" fmla="*/ 4941710 w 4941710"/>
                <a:gd name="connsiteY4" fmla="*/ 0 h 5232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710" h="5232369">
                  <a:moveTo>
                    <a:pt x="4941710" y="0"/>
                  </a:moveTo>
                  <a:lnTo>
                    <a:pt x="4941710" y="4024509"/>
                  </a:lnTo>
                  <a:lnTo>
                    <a:pt x="3800946" y="5232369"/>
                  </a:lnTo>
                  <a:lnTo>
                    <a:pt x="0" y="5232369"/>
                  </a:lnTo>
                  <a:lnTo>
                    <a:pt x="49417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cs typeface="汉仪君黑-45简" panose="020B0604020202020204" charset="-122"/>
                <a:sym typeface="汉仪旗黑X1-55W" panose="00020600040101010101" pitchFamily="18" charset="-122"/>
              </a:endParaRPr>
            </a:p>
          </p:txBody>
        </p:sp>
        <p:sp>
          <p:nvSpPr>
            <p:cNvPr id="4" name="Shape1"/>
            <p:cNvSpPr/>
            <p:nvPr/>
          </p:nvSpPr>
          <p:spPr>
            <a:xfrm rot="10800000">
              <a:off x="21723" y="0"/>
              <a:ext cx="4173894" cy="5603631"/>
            </a:xfrm>
            <a:custGeom>
              <a:avLst/>
              <a:gdLst>
                <a:gd name="connsiteX0" fmla="*/ 4941710 w 4941710"/>
                <a:gd name="connsiteY0" fmla="*/ 0 h 5232369"/>
                <a:gd name="connsiteX1" fmla="*/ 4941710 w 4941710"/>
                <a:gd name="connsiteY1" fmla="*/ 4024509 h 5232369"/>
                <a:gd name="connsiteX2" fmla="*/ 3800946 w 4941710"/>
                <a:gd name="connsiteY2" fmla="*/ 5232369 h 5232369"/>
                <a:gd name="connsiteX3" fmla="*/ 0 w 4941710"/>
                <a:gd name="connsiteY3" fmla="*/ 5232369 h 5232369"/>
                <a:gd name="connsiteX4" fmla="*/ 4941710 w 4941710"/>
                <a:gd name="connsiteY4" fmla="*/ 0 h 5232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710" h="5232369">
                  <a:moveTo>
                    <a:pt x="4941710" y="0"/>
                  </a:moveTo>
                  <a:lnTo>
                    <a:pt x="4941710" y="4024509"/>
                  </a:lnTo>
                  <a:lnTo>
                    <a:pt x="3800946" y="5232369"/>
                  </a:lnTo>
                  <a:lnTo>
                    <a:pt x="0" y="5232369"/>
                  </a:lnTo>
                  <a:lnTo>
                    <a:pt x="49417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cs typeface="汉仪君黑-45简" panose="020B0604020202020204" charset="-122"/>
                <a:sym typeface="汉仪旗黑X1-55W" panose="00020600040101010101" pitchFamily="18" charset="-122"/>
              </a:endParaRPr>
            </a:p>
          </p:txBody>
        </p:sp>
      </p:grpSp>
      <p:sp>
        <p:nvSpPr>
          <p:cNvPr id="5" name="Shape2"/>
          <p:cNvSpPr/>
          <p:nvPr userDrawn="1"/>
        </p:nvSpPr>
        <p:spPr>
          <a:xfrm>
            <a:off x="1797839" y="278588"/>
            <a:ext cx="9690776" cy="6300824"/>
          </a:xfrm>
          <a:custGeom>
            <a:avLst/>
            <a:gdLst>
              <a:gd name="connsiteX0" fmla="*/ 2656930 w 9690776"/>
              <a:gd name="connsiteY0" fmla="*/ 0 h 6300824"/>
              <a:gd name="connsiteX1" fmla="*/ 9690776 w 9690776"/>
              <a:gd name="connsiteY1" fmla="*/ 0 h 6300824"/>
              <a:gd name="connsiteX2" fmla="*/ 9690776 w 9690776"/>
              <a:gd name="connsiteY2" fmla="*/ 6300824 h 6300824"/>
              <a:gd name="connsiteX3" fmla="*/ 2656930 w 9690776"/>
              <a:gd name="connsiteY3" fmla="*/ 6300824 h 6300824"/>
              <a:gd name="connsiteX4" fmla="*/ 2656928 w 9690776"/>
              <a:gd name="connsiteY4" fmla="*/ 6300824 h 6300824"/>
              <a:gd name="connsiteX5" fmla="*/ 0 w 9690776"/>
              <a:gd name="connsiteY5" fmla="*/ 3567040 h 630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0776" h="6300824">
                <a:moveTo>
                  <a:pt x="2656930" y="0"/>
                </a:moveTo>
                <a:lnTo>
                  <a:pt x="9690776" y="0"/>
                </a:lnTo>
                <a:lnTo>
                  <a:pt x="9690776" y="6300824"/>
                </a:lnTo>
                <a:lnTo>
                  <a:pt x="2656930" y="6300824"/>
                </a:lnTo>
                <a:lnTo>
                  <a:pt x="2656928" y="6300824"/>
                </a:lnTo>
                <a:lnTo>
                  <a:pt x="0" y="356704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grpSp>
        <p:nvGrpSpPr>
          <p:cNvPr id="6" name="Shape8"/>
          <p:cNvGrpSpPr/>
          <p:nvPr userDrawn="1"/>
        </p:nvGrpSpPr>
        <p:grpSpPr>
          <a:xfrm>
            <a:off x="10394161" y="594894"/>
            <a:ext cx="810260" cy="410210"/>
            <a:chOff x="16157" y="1834"/>
            <a:chExt cx="1276" cy="1146"/>
          </a:xfrm>
          <a:solidFill>
            <a:schemeClr val="accent1"/>
          </a:solidFill>
        </p:grpSpPr>
        <p:sp>
          <p:nvSpPr>
            <p:cNvPr id="7" name="Shape8"/>
            <p:cNvSpPr/>
            <p:nvPr/>
          </p:nvSpPr>
          <p:spPr>
            <a:xfrm rot="5400000">
              <a:off x="15718"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8" name="Shape8"/>
            <p:cNvSpPr/>
            <p:nvPr/>
          </p:nvSpPr>
          <p:spPr>
            <a:xfrm rot="5400000">
              <a:off x="16222"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9" name="Shape8"/>
            <p:cNvSpPr/>
            <p:nvPr/>
          </p:nvSpPr>
          <p:spPr>
            <a:xfrm rot="5400000">
              <a:off x="16726"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grpSp>
      <p:sp>
        <p:nvSpPr>
          <p:cNvPr id="10" name="Shape9"/>
          <p:cNvSpPr/>
          <p:nvPr userDrawn="1"/>
        </p:nvSpPr>
        <p:spPr>
          <a:xfrm>
            <a:off x="10292120" y="5911291"/>
            <a:ext cx="912301" cy="414682"/>
          </a:xfrm>
          <a:custGeom>
            <a:avLst/>
            <a:gdLst>
              <a:gd name="connsiteX0" fmla="*/ 648072 w 792088"/>
              <a:gd name="connsiteY0" fmla="*/ 216024 h 360040"/>
              <a:gd name="connsiteX1" fmla="*/ 792088 w 792088"/>
              <a:gd name="connsiteY1" fmla="*/ 216024 h 360040"/>
              <a:gd name="connsiteX2" fmla="*/ 792088 w 792088"/>
              <a:gd name="connsiteY2" fmla="*/ 360040 h 360040"/>
              <a:gd name="connsiteX3" fmla="*/ 648072 w 792088"/>
              <a:gd name="connsiteY3" fmla="*/ 360040 h 360040"/>
              <a:gd name="connsiteX4" fmla="*/ 432048 w 792088"/>
              <a:gd name="connsiteY4" fmla="*/ 216024 h 360040"/>
              <a:gd name="connsiteX5" fmla="*/ 576064 w 792088"/>
              <a:gd name="connsiteY5" fmla="*/ 216024 h 360040"/>
              <a:gd name="connsiteX6" fmla="*/ 576064 w 792088"/>
              <a:gd name="connsiteY6" fmla="*/ 360040 h 360040"/>
              <a:gd name="connsiteX7" fmla="*/ 432048 w 792088"/>
              <a:gd name="connsiteY7" fmla="*/ 360040 h 360040"/>
              <a:gd name="connsiteX8" fmla="*/ 216024 w 792088"/>
              <a:gd name="connsiteY8" fmla="*/ 216024 h 360040"/>
              <a:gd name="connsiteX9" fmla="*/ 360040 w 792088"/>
              <a:gd name="connsiteY9" fmla="*/ 216024 h 360040"/>
              <a:gd name="connsiteX10" fmla="*/ 360040 w 792088"/>
              <a:gd name="connsiteY10" fmla="*/ 360040 h 360040"/>
              <a:gd name="connsiteX11" fmla="*/ 216024 w 792088"/>
              <a:gd name="connsiteY11" fmla="*/ 360040 h 360040"/>
              <a:gd name="connsiteX12" fmla="*/ 0 w 792088"/>
              <a:gd name="connsiteY12" fmla="*/ 216024 h 360040"/>
              <a:gd name="connsiteX13" fmla="*/ 144016 w 792088"/>
              <a:gd name="connsiteY13" fmla="*/ 216024 h 360040"/>
              <a:gd name="connsiteX14" fmla="*/ 144016 w 792088"/>
              <a:gd name="connsiteY14" fmla="*/ 360040 h 360040"/>
              <a:gd name="connsiteX15" fmla="*/ 0 w 792088"/>
              <a:gd name="connsiteY15" fmla="*/ 360040 h 360040"/>
              <a:gd name="connsiteX16" fmla="*/ 648072 w 792088"/>
              <a:gd name="connsiteY16" fmla="*/ 0 h 360040"/>
              <a:gd name="connsiteX17" fmla="*/ 792088 w 792088"/>
              <a:gd name="connsiteY17" fmla="*/ 0 h 360040"/>
              <a:gd name="connsiteX18" fmla="*/ 792088 w 792088"/>
              <a:gd name="connsiteY18" fmla="*/ 144016 h 360040"/>
              <a:gd name="connsiteX19" fmla="*/ 648072 w 792088"/>
              <a:gd name="connsiteY19" fmla="*/ 144016 h 360040"/>
              <a:gd name="connsiteX20" fmla="*/ 432048 w 792088"/>
              <a:gd name="connsiteY20" fmla="*/ 0 h 360040"/>
              <a:gd name="connsiteX21" fmla="*/ 576064 w 792088"/>
              <a:gd name="connsiteY21" fmla="*/ 0 h 360040"/>
              <a:gd name="connsiteX22" fmla="*/ 576064 w 792088"/>
              <a:gd name="connsiteY22" fmla="*/ 144016 h 360040"/>
              <a:gd name="connsiteX23" fmla="*/ 432048 w 792088"/>
              <a:gd name="connsiteY23" fmla="*/ 144016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2088" h="360040">
                <a:moveTo>
                  <a:pt x="648072" y="216024"/>
                </a:moveTo>
                <a:lnTo>
                  <a:pt x="792088" y="216024"/>
                </a:lnTo>
                <a:lnTo>
                  <a:pt x="792088" y="360040"/>
                </a:lnTo>
                <a:lnTo>
                  <a:pt x="648072" y="360040"/>
                </a:lnTo>
                <a:close/>
                <a:moveTo>
                  <a:pt x="432048" y="216024"/>
                </a:moveTo>
                <a:lnTo>
                  <a:pt x="576064" y="216024"/>
                </a:lnTo>
                <a:lnTo>
                  <a:pt x="576064" y="360040"/>
                </a:lnTo>
                <a:lnTo>
                  <a:pt x="432048" y="360040"/>
                </a:lnTo>
                <a:close/>
                <a:moveTo>
                  <a:pt x="216024" y="216024"/>
                </a:moveTo>
                <a:lnTo>
                  <a:pt x="360040" y="216024"/>
                </a:lnTo>
                <a:lnTo>
                  <a:pt x="360040" y="360040"/>
                </a:lnTo>
                <a:lnTo>
                  <a:pt x="216024" y="360040"/>
                </a:lnTo>
                <a:close/>
                <a:moveTo>
                  <a:pt x="0" y="216024"/>
                </a:moveTo>
                <a:lnTo>
                  <a:pt x="144016" y="216024"/>
                </a:lnTo>
                <a:lnTo>
                  <a:pt x="144016" y="360040"/>
                </a:lnTo>
                <a:lnTo>
                  <a:pt x="0" y="360040"/>
                </a:lnTo>
                <a:close/>
                <a:moveTo>
                  <a:pt x="648072" y="0"/>
                </a:moveTo>
                <a:lnTo>
                  <a:pt x="792088" y="0"/>
                </a:lnTo>
                <a:lnTo>
                  <a:pt x="792088" y="144016"/>
                </a:lnTo>
                <a:lnTo>
                  <a:pt x="648072" y="144016"/>
                </a:lnTo>
                <a:close/>
                <a:moveTo>
                  <a:pt x="432048" y="0"/>
                </a:moveTo>
                <a:lnTo>
                  <a:pt x="576064" y="0"/>
                </a:lnTo>
                <a:lnTo>
                  <a:pt x="576064" y="144016"/>
                </a:lnTo>
                <a:lnTo>
                  <a:pt x="432048" y="144016"/>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21" name="文本框 20"/>
          <p:cNvSpPr txBox="1"/>
          <p:nvPr userDrawn="1"/>
        </p:nvSpPr>
        <p:spPr>
          <a:xfrm>
            <a:off x="2859902" y="2705921"/>
            <a:ext cx="2802566" cy="553998"/>
          </a:xfrm>
          <a:prstGeom prst="rect">
            <a:avLst/>
          </a:prstGeom>
          <a:noFill/>
        </p:spPr>
        <p:txBody>
          <a:bodyPr wrap="square" lIns="0" tIns="0" rIns="0" bIns="0" rtlCol="0" anchor="t">
            <a:spAutoFit/>
          </a:bodyPr>
          <a:lstStyle/>
          <a:p>
            <a:pPr algn="dist"/>
            <a:r>
              <a:rPr lang="en-US" altLang="zh-CN" sz="3600" dirty="0">
                <a:solidFill>
                  <a:schemeClr val="accent1">
                    <a:alpha val="20000"/>
                  </a:schemeClr>
                </a:solidFill>
                <a:latin typeface="+mj-ea"/>
                <a:ea typeface="+mj-ea"/>
              </a:rPr>
              <a:t>CONTENTS</a:t>
            </a:r>
            <a:endParaRPr lang="zh-CN" altLang="en-US" sz="3600" dirty="0">
              <a:solidFill>
                <a:schemeClr val="accent1">
                  <a:alpha val="20000"/>
                </a:schemeClr>
              </a:solidFill>
              <a:latin typeface="+mj-ea"/>
              <a:ea typeface="+mj-ea"/>
            </a:endParaRPr>
          </a:p>
        </p:txBody>
      </p:sp>
      <p:sp>
        <p:nvSpPr>
          <p:cNvPr id="22" name="文本框 21"/>
          <p:cNvSpPr txBox="1"/>
          <p:nvPr userDrawn="1"/>
        </p:nvSpPr>
        <p:spPr>
          <a:xfrm>
            <a:off x="2858768" y="2906720"/>
            <a:ext cx="2673698" cy="1354217"/>
          </a:xfrm>
          <a:prstGeom prst="rect">
            <a:avLst/>
          </a:prstGeom>
          <a:noFill/>
        </p:spPr>
        <p:txBody>
          <a:bodyPr wrap="square" lIns="0" tIns="0" rIns="0" bIns="0" rtlCol="0" anchor="t">
            <a:spAutoFit/>
          </a:bodyPr>
          <a:lstStyle/>
          <a:p>
            <a:pPr algn="dist"/>
            <a:r>
              <a:rPr lang="zh-CN" altLang="en-US" sz="8800" dirty="0">
                <a:solidFill>
                  <a:schemeClr val="accent1"/>
                </a:solidFill>
                <a:latin typeface="+mj-ea"/>
                <a:ea typeface="+mj-ea"/>
              </a:rPr>
              <a:t>目录</a:t>
            </a:r>
            <a:endParaRPr lang="zh-CN" altLang="en-US" sz="8800" dirty="0">
              <a:solidFill>
                <a:schemeClr val="accent1"/>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grpSp>
        <p:nvGrpSpPr>
          <p:cNvPr id="2" name="Shape1"/>
          <p:cNvGrpSpPr/>
          <p:nvPr userDrawn="1"/>
        </p:nvGrpSpPr>
        <p:grpSpPr>
          <a:xfrm>
            <a:off x="21722" y="0"/>
            <a:ext cx="4173895" cy="6858000"/>
            <a:chOff x="21722" y="0"/>
            <a:chExt cx="4173895" cy="6858000"/>
          </a:xfrm>
        </p:grpSpPr>
        <p:sp>
          <p:nvSpPr>
            <p:cNvPr id="3" name="Shape1"/>
            <p:cNvSpPr/>
            <p:nvPr/>
          </p:nvSpPr>
          <p:spPr>
            <a:xfrm rot="5400000">
              <a:off x="-38375" y="2642890"/>
              <a:ext cx="4275207" cy="4155013"/>
            </a:xfrm>
            <a:custGeom>
              <a:avLst/>
              <a:gdLst>
                <a:gd name="connsiteX0" fmla="*/ 4941710 w 4941710"/>
                <a:gd name="connsiteY0" fmla="*/ 0 h 5232369"/>
                <a:gd name="connsiteX1" fmla="*/ 4941710 w 4941710"/>
                <a:gd name="connsiteY1" fmla="*/ 4024509 h 5232369"/>
                <a:gd name="connsiteX2" fmla="*/ 3800946 w 4941710"/>
                <a:gd name="connsiteY2" fmla="*/ 5232369 h 5232369"/>
                <a:gd name="connsiteX3" fmla="*/ 0 w 4941710"/>
                <a:gd name="connsiteY3" fmla="*/ 5232369 h 5232369"/>
                <a:gd name="connsiteX4" fmla="*/ 4941710 w 4941710"/>
                <a:gd name="connsiteY4" fmla="*/ 0 h 5232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710" h="5232369">
                  <a:moveTo>
                    <a:pt x="4941710" y="0"/>
                  </a:moveTo>
                  <a:lnTo>
                    <a:pt x="4941710" y="4024509"/>
                  </a:lnTo>
                  <a:lnTo>
                    <a:pt x="3800946" y="5232369"/>
                  </a:lnTo>
                  <a:lnTo>
                    <a:pt x="0" y="5232369"/>
                  </a:lnTo>
                  <a:lnTo>
                    <a:pt x="49417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cs typeface="汉仪君黑-45简" panose="020B0604020202020204" charset="-122"/>
                <a:sym typeface="汉仪旗黑X1-55W" panose="00020600040101010101" pitchFamily="18" charset="-122"/>
              </a:endParaRPr>
            </a:p>
          </p:txBody>
        </p:sp>
        <p:sp>
          <p:nvSpPr>
            <p:cNvPr id="4" name="Shape1"/>
            <p:cNvSpPr/>
            <p:nvPr/>
          </p:nvSpPr>
          <p:spPr>
            <a:xfrm rot="10800000">
              <a:off x="21723" y="0"/>
              <a:ext cx="4173894" cy="5603631"/>
            </a:xfrm>
            <a:custGeom>
              <a:avLst/>
              <a:gdLst>
                <a:gd name="connsiteX0" fmla="*/ 4941710 w 4941710"/>
                <a:gd name="connsiteY0" fmla="*/ 0 h 5232369"/>
                <a:gd name="connsiteX1" fmla="*/ 4941710 w 4941710"/>
                <a:gd name="connsiteY1" fmla="*/ 4024509 h 5232369"/>
                <a:gd name="connsiteX2" fmla="*/ 3800946 w 4941710"/>
                <a:gd name="connsiteY2" fmla="*/ 5232369 h 5232369"/>
                <a:gd name="connsiteX3" fmla="*/ 0 w 4941710"/>
                <a:gd name="connsiteY3" fmla="*/ 5232369 h 5232369"/>
                <a:gd name="connsiteX4" fmla="*/ 4941710 w 4941710"/>
                <a:gd name="connsiteY4" fmla="*/ 0 h 5232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1710" h="5232369">
                  <a:moveTo>
                    <a:pt x="4941710" y="0"/>
                  </a:moveTo>
                  <a:lnTo>
                    <a:pt x="4941710" y="4024509"/>
                  </a:lnTo>
                  <a:lnTo>
                    <a:pt x="3800946" y="5232369"/>
                  </a:lnTo>
                  <a:lnTo>
                    <a:pt x="0" y="5232369"/>
                  </a:lnTo>
                  <a:lnTo>
                    <a:pt x="49417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cs typeface="汉仪君黑-45简" panose="020B0604020202020204" charset="-122"/>
                <a:sym typeface="汉仪旗黑X1-55W" panose="00020600040101010101" pitchFamily="18" charset="-122"/>
              </a:endParaRPr>
            </a:p>
          </p:txBody>
        </p:sp>
      </p:grpSp>
      <p:sp>
        <p:nvSpPr>
          <p:cNvPr id="5" name="Shape2"/>
          <p:cNvSpPr/>
          <p:nvPr userDrawn="1"/>
        </p:nvSpPr>
        <p:spPr>
          <a:xfrm>
            <a:off x="1797839" y="278588"/>
            <a:ext cx="9690776" cy="6300824"/>
          </a:xfrm>
          <a:custGeom>
            <a:avLst/>
            <a:gdLst>
              <a:gd name="connsiteX0" fmla="*/ 2656930 w 9690776"/>
              <a:gd name="connsiteY0" fmla="*/ 0 h 6300824"/>
              <a:gd name="connsiteX1" fmla="*/ 9690776 w 9690776"/>
              <a:gd name="connsiteY1" fmla="*/ 0 h 6300824"/>
              <a:gd name="connsiteX2" fmla="*/ 9690776 w 9690776"/>
              <a:gd name="connsiteY2" fmla="*/ 6300824 h 6300824"/>
              <a:gd name="connsiteX3" fmla="*/ 2656930 w 9690776"/>
              <a:gd name="connsiteY3" fmla="*/ 6300824 h 6300824"/>
              <a:gd name="connsiteX4" fmla="*/ 2656928 w 9690776"/>
              <a:gd name="connsiteY4" fmla="*/ 6300824 h 6300824"/>
              <a:gd name="connsiteX5" fmla="*/ 0 w 9690776"/>
              <a:gd name="connsiteY5" fmla="*/ 3567040 h 630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0776" h="6300824">
                <a:moveTo>
                  <a:pt x="2656930" y="0"/>
                </a:moveTo>
                <a:lnTo>
                  <a:pt x="9690776" y="0"/>
                </a:lnTo>
                <a:lnTo>
                  <a:pt x="9690776" y="6300824"/>
                </a:lnTo>
                <a:lnTo>
                  <a:pt x="2656930" y="6300824"/>
                </a:lnTo>
                <a:lnTo>
                  <a:pt x="2656928" y="6300824"/>
                </a:lnTo>
                <a:lnTo>
                  <a:pt x="0" y="356704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grpSp>
        <p:nvGrpSpPr>
          <p:cNvPr id="6" name="Shape8"/>
          <p:cNvGrpSpPr/>
          <p:nvPr userDrawn="1"/>
        </p:nvGrpSpPr>
        <p:grpSpPr>
          <a:xfrm>
            <a:off x="10394161" y="594894"/>
            <a:ext cx="810260" cy="410210"/>
            <a:chOff x="16157" y="1834"/>
            <a:chExt cx="1276" cy="1146"/>
          </a:xfrm>
          <a:solidFill>
            <a:schemeClr val="accent1"/>
          </a:solidFill>
        </p:grpSpPr>
        <p:sp>
          <p:nvSpPr>
            <p:cNvPr id="7" name="Shape8"/>
            <p:cNvSpPr/>
            <p:nvPr/>
          </p:nvSpPr>
          <p:spPr>
            <a:xfrm rot="5400000">
              <a:off x="15718"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8" name="Shape8"/>
            <p:cNvSpPr/>
            <p:nvPr/>
          </p:nvSpPr>
          <p:spPr>
            <a:xfrm rot="5400000">
              <a:off x="16222"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9" name="Shape8"/>
            <p:cNvSpPr/>
            <p:nvPr/>
          </p:nvSpPr>
          <p:spPr>
            <a:xfrm rot="5400000">
              <a:off x="16726" y="2273"/>
              <a:ext cx="1146" cy="26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汉仪旗黑X1-55W" panose="00020600040101010101" pitchFamily="18" charset="-122"/>
                <a:ea typeface="汉仪旗黑X1-55W" panose="00020600040101010101" pitchFamily="18" charset="-122"/>
                <a:sym typeface="汉仪旗黑X1-55W" panose="00020600040101010101" pitchFamily="18" charset="-122"/>
              </a:endParaRPr>
            </a:p>
          </p:txBody>
        </p:sp>
      </p:grpSp>
      <p:sp>
        <p:nvSpPr>
          <p:cNvPr id="10" name="Shape9"/>
          <p:cNvSpPr/>
          <p:nvPr userDrawn="1"/>
        </p:nvSpPr>
        <p:spPr>
          <a:xfrm>
            <a:off x="10292120" y="5911291"/>
            <a:ext cx="912301" cy="414682"/>
          </a:xfrm>
          <a:custGeom>
            <a:avLst/>
            <a:gdLst>
              <a:gd name="connsiteX0" fmla="*/ 648072 w 792088"/>
              <a:gd name="connsiteY0" fmla="*/ 216024 h 360040"/>
              <a:gd name="connsiteX1" fmla="*/ 792088 w 792088"/>
              <a:gd name="connsiteY1" fmla="*/ 216024 h 360040"/>
              <a:gd name="connsiteX2" fmla="*/ 792088 w 792088"/>
              <a:gd name="connsiteY2" fmla="*/ 360040 h 360040"/>
              <a:gd name="connsiteX3" fmla="*/ 648072 w 792088"/>
              <a:gd name="connsiteY3" fmla="*/ 360040 h 360040"/>
              <a:gd name="connsiteX4" fmla="*/ 432048 w 792088"/>
              <a:gd name="connsiteY4" fmla="*/ 216024 h 360040"/>
              <a:gd name="connsiteX5" fmla="*/ 576064 w 792088"/>
              <a:gd name="connsiteY5" fmla="*/ 216024 h 360040"/>
              <a:gd name="connsiteX6" fmla="*/ 576064 w 792088"/>
              <a:gd name="connsiteY6" fmla="*/ 360040 h 360040"/>
              <a:gd name="connsiteX7" fmla="*/ 432048 w 792088"/>
              <a:gd name="connsiteY7" fmla="*/ 360040 h 360040"/>
              <a:gd name="connsiteX8" fmla="*/ 216024 w 792088"/>
              <a:gd name="connsiteY8" fmla="*/ 216024 h 360040"/>
              <a:gd name="connsiteX9" fmla="*/ 360040 w 792088"/>
              <a:gd name="connsiteY9" fmla="*/ 216024 h 360040"/>
              <a:gd name="connsiteX10" fmla="*/ 360040 w 792088"/>
              <a:gd name="connsiteY10" fmla="*/ 360040 h 360040"/>
              <a:gd name="connsiteX11" fmla="*/ 216024 w 792088"/>
              <a:gd name="connsiteY11" fmla="*/ 360040 h 360040"/>
              <a:gd name="connsiteX12" fmla="*/ 0 w 792088"/>
              <a:gd name="connsiteY12" fmla="*/ 216024 h 360040"/>
              <a:gd name="connsiteX13" fmla="*/ 144016 w 792088"/>
              <a:gd name="connsiteY13" fmla="*/ 216024 h 360040"/>
              <a:gd name="connsiteX14" fmla="*/ 144016 w 792088"/>
              <a:gd name="connsiteY14" fmla="*/ 360040 h 360040"/>
              <a:gd name="connsiteX15" fmla="*/ 0 w 792088"/>
              <a:gd name="connsiteY15" fmla="*/ 360040 h 360040"/>
              <a:gd name="connsiteX16" fmla="*/ 648072 w 792088"/>
              <a:gd name="connsiteY16" fmla="*/ 0 h 360040"/>
              <a:gd name="connsiteX17" fmla="*/ 792088 w 792088"/>
              <a:gd name="connsiteY17" fmla="*/ 0 h 360040"/>
              <a:gd name="connsiteX18" fmla="*/ 792088 w 792088"/>
              <a:gd name="connsiteY18" fmla="*/ 144016 h 360040"/>
              <a:gd name="connsiteX19" fmla="*/ 648072 w 792088"/>
              <a:gd name="connsiteY19" fmla="*/ 144016 h 360040"/>
              <a:gd name="connsiteX20" fmla="*/ 432048 w 792088"/>
              <a:gd name="connsiteY20" fmla="*/ 0 h 360040"/>
              <a:gd name="connsiteX21" fmla="*/ 576064 w 792088"/>
              <a:gd name="connsiteY21" fmla="*/ 0 h 360040"/>
              <a:gd name="connsiteX22" fmla="*/ 576064 w 792088"/>
              <a:gd name="connsiteY22" fmla="*/ 144016 h 360040"/>
              <a:gd name="connsiteX23" fmla="*/ 432048 w 792088"/>
              <a:gd name="connsiteY23" fmla="*/ 144016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2088" h="360040">
                <a:moveTo>
                  <a:pt x="648072" y="216024"/>
                </a:moveTo>
                <a:lnTo>
                  <a:pt x="792088" y="216024"/>
                </a:lnTo>
                <a:lnTo>
                  <a:pt x="792088" y="360040"/>
                </a:lnTo>
                <a:lnTo>
                  <a:pt x="648072" y="360040"/>
                </a:lnTo>
                <a:close/>
                <a:moveTo>
                  <a:pt x="432048" y="216024"/>
                </a:moveTo>
                <a:lnTo>
                  <a:pt x="576064" y="216024"/>
                </a:lnTo>
                <a:lnTo>
                  <a:pt x="576064" y="360040"/>
                </a:lnTo>
                <a:lnTo>
                  <a:pt x="432048" y="360040"/>
                </a:lnTo>
                <a:close/>
                <a:moveTo>
                  <a:pt x="216024" y="216024"/>
                </a:moveTo>
                <a:lnTo>
                  <a:pt x="360040" y="216024"/>
                </a:lnTo>
                <a:lnTo>
                  <a:pt x="360040" y="360040"/>
                </a:lnTo>
                <a:lnTo>
                  <a:pt x="216024" y="360040"/>
                </a:lnTo>
                <a:close/>
                <a:moveTo>
                  <a:pt x="0" y="216024"/>
                </a:moveTo>
                <a:lnTo>
                  <a:pt x="144016" y="216024"/>
                </a:lnTo>
                <a:lnTo>
                  <a:pt x="144016" y="360040"/>
                </a:lnTo>
                <a:lnTo>
                  <a:pt x="0" y="360040"/>
                </a:lnTo>
                <a:close/>
                <a:moveTo>
                  <a:pt x="648072" y="0"/>
                </a:moveTo>
                <a:lnTo>
                  <a:pt x="792088" y="0"/>
                </a:lnTo>
                <a:lnTo>
                  <a:pt x="792088" y="144016"/>
                </a:lnTo>
                <a:lnTo>
                  <a:pt x="648072" y="144016"/>
                </a:lnTo>
                <a:close/>
                <a:moveTo>
                  <a:pt x="432048" y="0"/>
                </a:moveTo>
                <a:lnTo>
                  <a:pt x="576064" y="0"/>
                </a:lnTo>
                <a:lnTo>
                  <a:pt x="576064" y="144016"/>
                </a:lnTo>
                <a:lnTo>
                  <a:pt x="432048" y="144016"/>
                </a:lnTo>
                <a:close/>
              </a:path>
            </a:pathLst>
          </a:cu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latin typeface="汉仪旗黑X1-55W" panose="00020600040101010101" pitchFamily="18" charset="-122"/>
              <a:ea typeface="汉仪旗黑X1-55W" panose="00020600040101010101" pitchFamily="18" charset="-122"/>
              <a:sym typeface="汉仪旗黑X1-55W" panose="00020600040101010101" pitchFamily="18" charset="-122"/>
            </a:endParaRPr>
          </a:p>
        </p:txBody>
      </p:sp>
      <p:sp>
        <p:nvSpPr>
          <p:cNvPr id="49" name="任意多边形: 形状 48"/>
          <p:cNvSpPr/>
          <p:nvPr userDrawn="1"/>
        </p:nvSpPr>
        <p:spPr>
          <a:xfrm flipV="1">
            <a:off x="1" y="2390773"/>
            <a:ext cx="8083295" cy="2398343"/>
          </a:xfrm>
          <a:custGeom>
            <a:avLst/>
            <a:gdLst>
              <a:gd name="connsiteX0" fmla="*/ 0 w 6998405"/>
              <a:gd name="connsiteY0" fmla="*/ 2076452 h 2076452"/>
              <a:gd name="connsiteX1" fmla="*/ 6142741 w 6998405"/>
              <a:gd name="connsiteY1" fmla="*/ 2076452 h 2076452"/>
              <a:gd name="connsiteX2" fmla="*/ 6998405 w 6998405"/>
              <a:gd name="connsiteY2" fmla="*/ 0 h 2076452"/>
              <a:gd name="connsiteX3" fmla="*/ 0 w 6998405"/>
              <a:gd name="connsiteY3" fmla="*/ 0 h 2076452"/>
            </a:gdLst>
            <a:ahLst/>
            <a:cxnLst>
              <a:cxn ang="0">
                <a:pos x="connsiteX0" y="connsiteY0"/>
              </a:cxn>
              <a:cxn ang="0">
                <a:pos x="connsiteX1" y="connsiteY1"/>
              </a:cxn>
              <a:cxn ang="0">
                <a:pos x="connsiteX2" y="connsiteY2"/>
              </a:cxn>
              <a:cxn ang="0">
                <a:pos x="connsiteX3" y="connsiteY3"/>
              </a:cxn>
            </a:cxnLst>
            <a:rect l="l" t="t" r="r" b="b"/>
            <a:pathLst>
              <a:path w="6998405" h="2076452">
                <a:moveTo>
                  <a:pt x="0" y="2076452"/>
                </a:moveTo>
                <a:lnTo>
                  <a:pt x="6142741" y="2076452"/>
                </a:lnTo>
                <a:lnTo>
                  <a:pt x="6998405"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endParaRPr lang="zh-CN" altLang="en-US" sz="1600">
              <a:solidFill>
                <a:schemeClr val="bg1"/>
              </a:solidFill>
              <a:latin typeface="+mj-ea"/>
              <a:ea typeface="+mj-ea"/>
            </a:endParaRPr>
          </a:p>
        </p:txBody>
      </p:sp>
      <p:sp>
        <p:nvSpPr>
          <p:cNvPr id="53" name="任意多边形: 形状 52"/>
          <p:cNvSpPr/>
          <p:nvPr userDrawn="1"/>
        </p:nvSpPr>
        <p:spPr>
          <a:xfrm rot="10800000" flipV="1">
            <a:off x="7451971" y="2390773"/>
            <a:ext cx="4740028" cy="2398343"/>
          </a:xfrm>
          <a:custGeom>
            <a:avLst/>
            <a:gdLst>
              <a:gd name="connsiteX0" fmla="*/ 4740028 w 4740028"/>
              <a:gd name="connsiteY0" fmla="*/ 0 h 2398343"/>
              <a:gd name="connsiteX1" fmla="*/ 0 w 4740028"/>
              <a:gd name="connsiteY1" fmla="*/ 0 h 2398343"/>
              <a:gd name="connsiteX2" fmla="*/ 0 w 4740028"/>
              <a:gd name="connsiteY2" fmla="*/ 2398343 h 2398343"/>
              <a:gd name="connsiteX3" fmla="*/ 3751720 w 4740028"/>
              <a:gd name="connsiteY3" fmla="*/ 2398343 h 2398343"/>
            </a:gdLst>
            <a:ahLst/>
            <a:cxnLst>
              <a:cxn ang="0">
                <a:pos x="connsiteX0" y="connsiteY0"/>
              </a:cxn>
              <a:cxn ang="0">
                <a:pos x="connsiteX1" y="connsiteY1"/>
              </a:cxn>
              <a:cxn ang="0">
                <a:pos x="connsiteX2" y="connsiteY2"/>
              </a:cxn>
              <a:cxn ang="0">
                <a:pos x="connsiteX3" y="connsiteY3"/>
              </a:cxn>
            </a:cxnLst>
            <a:rect l="l" t="t" r="r" b="b"/>
            <a:pathLst>
              <a:path w="4740028" h="2398343">
                <a:moveTo>
                  <a:pt x="4740028" y="0"/>
                </a:moveTo>
                <a:lnTo>
                  <a:pt x="0" y="0"/>
                </a:lnTo>
                <a:lnTo>
                  <a:pt x="0" y="2398343"/>
                </a:lnTo>
                <a:lnTo>
                  <a:pt x="3751720" y="239834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endParaRPr lang="zh-CN" altLang="en-US" sz="1600">
              <a:solidFill>
                <a:schemeClr val="bg1"/>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2" name="任意多边形: 形状 1"/>
          <p:cNvSpPr/>
          <p:nvPr userDrawn="1"/>
        </p:nvSpPr>
        <p:spPr>
          <a:xfrm>
            <a:off x="1" y="1"/>
            <a:ext cx="606890" cy="606890"/>
          </a:xfrm>
          <a:custGeom>
            <a:avLst/>
            <a:gdLst>
              <a:gd name="connsiteX0" fmla="*/ 0 w 466725"/>
              <a:gd name="connsiteY0" fmla="*/ 0 h 466725"/>
              <a:gd name="connsiteX1" fmla="*/ 466725 w 466725"/>
              <a:gd name="connsiteY1" fmla="*/ 0 h 466725"/>
              <a:gd name="connsiteX2" fmla="*/ 0 w 466725"/>
              <a:gd name="connsiteY2" fmla="*/ 466725 h 466725"/>
            </a:gdLst>
            <a:ahLst/>
            <a:cxnLst>
              <a:cxn ang="0">
                <a:pos x="connsiteX0" y="connsiteY0"/>
              </a:cxn>
              <a:cxn ang="0">
                <a:pos x="connsiteX1" y="connsiteY1"/>
              </a:cxn>
              <a:cxn ang="0">
                <a:pos x="connsiteX2" y="connsiteY2"/>
              </a:cxn>
            </a:cxnLst>
            <a:rect l="l" t="t" r="r" b="b"/>
            <a:pathLst>
              <a:path w="466725" h="466725">
                <a:moveTo>
                  <a:pt x="0" y="0"/>
                </a:moveTo>
                <a:lnTo>
                  <a:pt x="466725" y="0"/>
                </a:lnTo>
                <a:cubicBezTo>
                  <a:pt x="466725" y="257765"/>
                  <a:pt x="257765" y="466725"/>
                  <a:pt x="0" y="46672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l"/>
            <a:endParaRPr lang="zh-CN" altLang="en-US" sz="1600">
              <a:solidFill>
                <a:schemeClr val="bg1"/>
              </a:solidFill>
              <a:latin typeface="+mj-ea"/>
              <a:ea typeface="+mj-ea"/>
            </a:endParaRPr>
          </a:p>
        </p:txBody>
      </p:sp>
      <p:sp>
        <p:nvSpPr>
          <p:cNvPr id="3" name="椭圆 2"/>
          <p:cNvSpPr/>
          <p:nvPr userDrawn="1"/>
        </p:nvSpPr>
        <p:spPr>
          <a:xfrm>
            <a:off x="606891" y="383054"/>
            <a:ext cx="223837" cy="2238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solidFill>
                <a:schemeClr val="bg1"/>
              </a:solidFill>
              <a:latin typeface="+mj-ea"/>
              <a:ea typeface="+mj-ea"/>
            </a:endParaRPr>
          </a:p>
        </p:txBody>
      </p:sp>
      <p:sp>
        <p:nvSpPr>
          <p:cNvPr id="5" name="任意形状 12"/>
          <p:cNvSpPr/>
          <p:nvPr userDrawn="1"/>
        </p:nvSpPr>
        <p:spPr>
          <a:xfrm>
            <a:off x="0" y="6464698"/>
            <a:ext cx="12192000" cy="393302"/>
          </a:xfrm>
          <a:custGeom>
            <a:avLst/>
            <a:gdLst>
              <a:gd name="connsiteX0" fmla="*/ 12192000 w 12192000"/>
              <a:gd name="connsiteY0" fmla="*/ 0 h 909447"/>
              <a:gd name="connsiteX1" fmla="*/ 12192000 w 12192000"/>
              <a:gd name="connsiteY1" fmla="*/ 909447 h 909447"/>
              <a:gd name="connsiteX2" fmla="*/ 0 w 12192000"/>
              <a:gd name="connsiteY2" fmla="*/ 909447 h 909447"/>
              <a:gd name="connsiteX3" fmla="*/ 0 w 12192000"/>
              <a:gd name="connsiteY3" fmla="*/ 401788 h 909447"/>
              <a:gd name="connsiteX4" fmla="*/ 271475 w 12192000"/>
              <a:gd name="connsiteY4" fmla="*/ 389839 h 909447"/>
              <a:gd name="connsiteX5" fmla="*/ 8190271 w 12192000"/>
              <a:gd name="connsiteY5" fmla="*/ 639060 h 909447"/>
              <a:gd name="connsiteX6" fmla="*/ 12049480 w 12192000"/>
              <a:gd name="connsiteY6" fmla="*/ 34242 h 909447"/>
              <a:gd name="connsiteX0-1" fmla="*/ 12192000 w 12192000"/>
              <a:gd name="connsiteY0-2" fmla="*/ 0 h 909447"/>
              <a:gd name="connsiteX1-3" fmla="*/ 12192000 w 12192000"/>
              <a:gd name="connsiteY1-4" fmla="*/ 909447 h 909447"/>
              <a:gd name="connsiteX2-5" fmla="*/ 0 w 12192000"/>
              <a:gd name="connsiteY2-6" fmla="*/ 909447 h 909447"/>
              <a:gd name="connsiteX3-7" fmla="*/ 0 w 12192000"/>
              <a:gd name="connsiteY3-8" fmla="*/ 401788 h 909447"/>
              <a:gd name="connsiteX4-9" fmla="*/ 8190271 w 12192000"/>
              <a:gd name="connsiteY4-10" fmla="*/ 639060 h 909447"/>
              <a:gd name="connsiteX5-11" fmla="*/ 12049480 w 12192000"/>
              <a:gd name="connsiteY5-12" fmla="*/ 34242 h 909447"/>
              <a:gd name="connsiteX6-13" fmla="*/ 12192000 w 12192000"/>
              <a:gd name="connsiteY6-14" fmla="*/ 0 h 909447"/>
              <a:gd name="connsiteX0-15" fmla="*/ 12192000 w 12192000"/>
              <a:gd name="connsiteY0-16" fmla="*/ 0 h 909447"/>
              <a:gd name="connsiteX1-17" fmla="*/ 12192000 w 12192000"/>
              <a:gd name="connsiteY1-18" fmla="*/ 909447 h 909447"/>
              <a:gd name="connsiteX2-19" fmla="*/ 0 w 12192000"/>
              <a:gd name="connsiteY2-20" fmla="*/ 909447 h 909447"/>
              <a:gd name="connsiteX3-21" fmla="*/ 0 w 12192000"/>
              <a:gd name="connsiteY3-22" fmla="*/ 401788 h 909447"/>
              <a:gd name="connsiteX4-23" fmla="*/ 12049480 w 12192000"/>
              <a:gd name="connsiteY4-24" fmla="*/ 34242 h 909447"/>
              <a:gd name="connsiteX5-25" fmla="*/ 12192000 w 12192000"/>
              <a:gd name="connsiteY5-26" fmla="*/ 0 h 909447"/>
              <a:gd name="connsiteX0-27" fmla="*/ 12192000 w 12192000"/>
              <a:gd name="connsiteY0-28" fmla="*/ 0 h 909447"/>
              <a:gd name="connsiteX1-29" fmla="*/ 12192000 w 12192000"/>
              <a:gd name="connsiteY1-30" fmla="*/ 909447 h 909447"/>
              <a:gd name="connsiteX2-31" fmla="*/ 0 w 12192000"/>
              <a:gd name="connsiteY2-32" fmla="*/ 909447 h 909447"/>
              <a:gd name="connsiteX3-33" fmla="*/ 0 w 12192000"/>
              <a:gd name="connsiteY3-34" fmla="*/ 401788 h 909447"/>
              <a:gd name="connsiteX4-35" fmla="*/ 12192000 w 12192000"/>
              <a:gd name="connsiteY4-36" fmla="*/ 0 h 909447"/>
              <a:gd name="connsiteX0-37" fmla="*/ 12192000 w 12192000"/>
              <a:gd name="connsiteY0-38" fmla="*/ 0 h 909447"/>
              <a:gd name="connsiteX1-39" fmla="*/ 12192000 w 12192000"/>
              <a:gd name="connsiteY1-40" fmla="*/ 909447 h 909447"/>
              <a:gd name="connsiteX2-41" fmla="*/ 0 w 12192000"/>
              <a:gd name="connsiteY2-42" fmla="*/ 909447 h 909447"/>
              <a:gd name="connsiteX3-43" fmla="*/ 0 w 12192000"/>
              <a:gd name="connsiteY3-44" fmla="*/ 401788 h 909447"/>
              <a:gd name="connsiteX4-45" fmla="*/ 12192000 w 12192000"/>
              <a:gd name="connsiteY4-46" fmla="*/ 0 h 909447"/>
              <a:gd name="connsiteX0-47" fmla="*/ 12192000 w 12192000"/>
              <a:gd name="connsiteY0-48" fmla="*/ 0 h 909447"/>
              <a:gd name="connsiteX1-49" fmla="*/ 12192000 w 12192000"/>
              <a:gd name="connsiteY1-50" fmla="*/ 909447 h 909447"/>
              <a:gd name="connsiteX2-51" fmla="*/ 0 w 12192000"/>
              <a:gd name="connsiteY2-52" fmla="*/ 909447 h 909447"/>
              <a:gd name="connsiteX3-53" fmla="*/ 0 w 12192000"/>
              <a:gd name="connsiteY3-54" fmla="*/ 401788 h 909447"/>
              <a:gd name="connsiteX4-55" fmla="*/ 12192000 w 12192000"/>
              <a:gd name="connsiteY4-56" fmla="*/ 0 h 9094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909447">
                <a:moveTo>
                  <a:pt x="12192000" y="0"/>
                </a:moveTo>
                <a:lnTo>
                  <a:pt x="12192000" y="909447"/>
                </a:lnTo>
                <a:lnTo>
                  <a:pt x="0" y="909447"/>
                </a:lnTo>
                <a:lnTo>
                  <a:pt x="0" y="401788"/>
                </a:lnTo>
                <a:cubicBezTo>
                  <a:pt x="2540000" y="700478"/>
                  <a:pt x="6289368" y="812355"/>
                  <a:pt x="12192000" y="0"/>
                </a:cubicBez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269740" y="2947035"/>
            <a:ext cx="6339205" cy="923290"/>
          </a:xfrm>
          <a:prstGeom prst="rect">
            <a:avLst/>
          </a:prstGeom>
          <a:noFill/>
        </p:spPr>
        <p:txBody>
          <a:bodyPr wrap="square" lIns="0" tIns="0" rIns="0" bIns="0" rtlCol="0" anchor="t">
            <a:spAutoFit/>
          </a:bodyPr>
          <a:lstStyle/>
          <a:p>
            <a:pPr algn="ctr"/>
            <a:r>
              <a:rPr lang="en-US" altLang="zh-CN" sz="6000" dirty="0">
                <a:solidFill>
                  <a:schemeClr val="accent1">
                    <a:lumMod val="100000"/>
                  </a:schemeClr>
                </a:solidFill>
                <a:latin typeface="+mj-ea"/>
                <a:ea typeface="+mj-ea"/>
              </a:rPr>
              <a:t>Prompt Engineering</a:t>
            </a:r>
            <a:endParaRPr lang="en-US" altLang="zh-CN" sz="6000" dirty="0">
              <a:solidFill>
                <a:schemeClr val="accent1">
                  <a:lumMod val="100000"/>
                </a:schemeClr>
              </a:solidFill>
              <a:latin typeface="+mj-ea"/>
              <a:ea typeface="+mj-ea"/>
            </a:endParaRPr>
          </a:p>
        </p:txBody>
      </p:sp>
      <p:sp>
        <p:nvSpPr>
          <p:cNvPr id="32" name="文本框 31"/>
          <p:cNvSpPr txBox="1"/>
          <p:nvPr/>
        </p:nvSpPr>
        <p:spPr>
          <a:xfrm>
            <a:off x="5520690" y="4022090"/>
            <a:ext cx="3195955" cy="434340"/>
          </a:xfrm>
          <a:prstGeom prst="rect">
            <a:avLst/>
          </a:prstGeom>
          <a:noFill/>
        </p:spPr>
        <p:txBody>
          <a:bodyPr wrap="none" lIns="0" tIns="0" rIns="0" bIns="0" rtlCol="0" anchor="t">
            <a:noAutofit/>
          </a:bodyPr>
          <a:lstStyle/>
          <a:p>
            <a:endParaRPr lang="zh-CN" altLang="en-US" sz="2400" dirty="0">
              <a:solidFill>
                <a:schemeClr val="accent1">
                  <a:lumMod val="100000"/>
                </a:schemeClr>
              </a:solidFill>
              <a:latin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6403757" y="1208367"/>
            <a:ext cx="4225290" cy="623570"/>
            <a:chOff x="805101" y="1589366"/>
            <a:chExt cx="4225290" cy="623570"/>
          </a:xfrm>
        </p:grpSpPr>
        <p:sp>
          <p:nvSpPr>
            <p:cNvPr id="60" name="矩形: 单圆角 59"/>
            <p:cNvSpPr/>
            <p:nvPr/>
          </p:nvSpPr>
          <p:spPr>
            <a:xfrm>
              <a:off x="805101" y="1589366"/>
              <a:ext cx="4225290" cy="623570"/>
            </a:xfrm>
            <a:prstGeom prst="round1Rect">
              <a:avLst>
                <a:gd name="adj" fmla="val 26018"/>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5100" dirty="0"/>
            </a:p>
          </p:txBody>
        </p:sp>
        <p:sp>
          <p:nvSpPr>
            <p:cNvPr id="61" name="任意多边形: 形状 60"/>
            <p:cNvSpPr/>
            <p:nvPr/>
          </p:nvSpPr>
          <p:spPr>
            <a:xfrm>
              <a:off x="1505428" y="1589366"/>
              <a:ext cx="576709"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62" name="任意多边形: 形状 61"/>
            <p:cNvSpPr/>
            <p:nvPr/>
          </p:nvSpPr>
          <p:spPr>
            <a:xfrm>
              <a:off x="805102" y="1589366"/>
              <a:ext cx="1248697"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63" name="文本框 62"/>
            <p:cNvSpPr txBox="1"/>
            <p:nvPr/>
          </p:nvSpPr>
          <p:spPr>
            <a:xfrm>
              <a:off x="1164667" y="1665621"/>
              <a:ext cx="436017" cy="470898"/>
            </a:xfrm>
            <a:prstGeom prst="rect">
              <a:avLst/>
            </a:prstGeom>
            <a:noFill/>
            <a:effectLst/>
          </p:spPr>
          <p:txBody>
            <a:bodyPr wrap="none" lIns="0" tIns="0" rIns="0" bIns="0" rtlCol="0" anchor="t">
              <a:spAutoFit/>
            </a:bodyPr>
            <a:lstStyle/>
            <a:p>
              <a:pPr algn="l"/>
              <a:r>
                <a:rPr lang="en-US" altLang="zh-CN" sz="3060" dirty="0">
                  <a:solidFill>
                    <a:schemeClr val="bg1"/>
                  </a:solidFill>
                </a:rPr>
                <a:t>01</a:t>
              </a:r>
              <a:endParaRPr lang="zh-CN" altLang="en-US" sz="3060" dirty="0">
                <a:solidFill>
                  <a:schemeClr val="bg1"/>
                </a:solidFill>
              </a:endParaRPr>
            </a:p>
          </p:txBody>
        </p:sp>
        <p:sp>
          <p:nvSpPr>
            <p:cNvPr id="64" name="文本框 63"/>
            <p:cNvSpPr txBox="1"/>
            <p:nvPr/>
          </p:nvSpPr>
          <p:spPr>
            <a:xfrm>
              <a:off x="2210813" y="1744104"/>
              <a:ext cx="2608580" cy="313055"/>
            </a:xfrm>
            <a:prstGeom prst="rect">
              <a:avLst/>
            </a:prstGeom>
            <a:noFill/>
            <a:effectLst/>
          </p:spPr>
          <p:txBody>
            <a:bodyPr wrap="none" lIns="0" tIns="0" rIns="0" bIns="0" rtlCol="0" anchor="t">
              <a:spAutoFit/>
            </a:bodyPr>
            <a:lstStyle/>
            <a:p>
              <a:r>
                <a:rPr lang="en-US" altLang="zh-CN" sz="2040" dirty="0">
                  <a:solidFill>
                    <a:schemeClr val="accent1">
                      <a:lumMod val="100000"/>
                    </a:schemeClr>
                  </a:solidFill>
                  <a:latin typeface="+mj-ea"/>
                  <a:ea typeface="+mj-ea"/>
                </a:rPr>
                <a:t>Prompt Engineering </a:t>
              </a:r>
              <a:r>
                <a:rPr lang="zh-CN" altLang="en-US" sz="2040" dirty="0">
                  <a:solidFill>
                    <a:schemeClr val="accent1">
                      <a:lumMod val="100000"/>
                    </a:schemeClr>
                  </a:solidFill>
                  <a:latin typeface="+mj-ea"/>
                  <a:ea typeface="+mj-ea"/>
                </a:rPr>
                <a:t>简介</a:t>
              </a:r>
              <a:endParaRPr lang="zh-CN" altLang="en-US" sz="2040" dirty="0">
                <a:solidFill>
                  <a:schemeClr val="accent1">
                    <a:lumMod val="100000"/>
                  </a:schemeClr>
                </a:solidFill>
                <a:latin typeface="+mj-ea"/>
                <a:ea typeface="+mj-ea"/>
              </a:endParaRPr>
            </a:p>
          </p:txBody>
        </p:sp>
      </p:grpSp>
      <p:grpSp>
        <p:nvGrpSpPr>
          <p:cNvPr id="65" name="组合 64"/>
          <p:cNvGrpSpPr/>
          <p:nvPr/>
        </p:nvGrpSpPr>
        <p:grpSpPr>
          <a:xfrm>
            <a:off x="6403757" y="2153809"/>
            <a:ext cx="4225290" cy="623570"/>
            <a:chOff x="805101" y="1589366"/>
            <a:chExt cx="4225290" cy="623570"/>
          </a:xfrm>
        </p:grpSpPr>
        <p:sp>
          <p:nvSpPr>
            <p:cNvPr id="66" name="矩形: 单圆角 65"/>
            <p:cNvSpPr/>
            <p:nvPr/>
          </p:nvSpPr>
          <p:spPr>
            <a:xfrm>
              <a:off x="805101" y="1589366"/>
              <a:ext cx="4225290" cy="623570"/>
            </a:xfrm>
            <a:prstGeom prst="round1Rect">
              <a:avLst>
                <a:gd name="adj" fmla="val 26018"/>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5100" dirty="0"/>
            </a:p>
          </p:txBody>
        </p:sp>
        <p:sp>
          <p:nvSpPr>
            <p:cNvPr id="67" name="任意多边形: 形状 66"/>
            <p:cNvSpPr/>
            <p:nvPr/>
          </p:nvSpPr>
          <p:spPr>
            <a:xfrm>
              <a:off x="1505428" y="1589366"/>
              <a:ext cx="576709"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68" name="任意多边形: 形状 67"/>
            <p:cNvSpPr/>
            <p:nvPr/>
          </p:nvSpPr>
          <p:spPr>
            <a:xfrm>
              <a:off x="805102" y="1589366"/>
              <a:ext cx="1248697"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69" name="文本框 68"/>
            <p:cNvSpPr txBox="1"/>
            <p:nvPr/>
          </p:nvSpPr>
          <p:spPr>
            <a:xfrm>
              <a:off x="1164667" y="1665621"/>
              <a:ext cx="436017" cy="470898"/>
            </a:xfrm>
            <a:prstGeom prst="rect">
              <a:avLst/>
            </a:prstGeom>
            <a:noFill/>
            <a:effectLst/>
          </p:spPr>
          <p:txBody>
            <a:bodyPr wrap="none" lIns="0" tIns="0" rIns="0" bIns="0" rtlCol="0" anchor="t">
              <a:spAutoFit/>
            </a:bodyPr>
            <a:lstStyle/>
            <a:p>
              <a:pPr algn="l"/>
              <a:r>
                <a:rPr lang="en-US" altLang="zh-CN" sz="3060" dirty="0">
                  <a:solidFill>
                    <a:schemeClr val="bg1"/>
                  </a:solidFill>
                </a:rPr>
                <a:t>02</a:t>
              </a:r>
              <a:endParaRPr lang="zh-CN" altLang="en-US" sz="3060" dirty="0">
                <a:solidFill>
                  <a:schemeClr val="bg1"/>
                </a:solidFill>
              </a:endParaRPr>
            </a:p>
          </p:txBody>
        </p:sp>
        <p:sp>
          <p:nvSpPr>
            <p:cNvPr id="70" name="文本框 69"/>
            <p:cNvSpPr txBox="1"/>
            <p:nvPr/>
          </p:nvSpPr>
          <p:spPr>
            <a:xfrm>
              <a:off x="2210813" y="1744104"/>
              <a:ext cx="2042795" cy="313055"/>
            </a:xfrm>
            <a:prstGeom prst="rect">
              <a:avLst/>
            </a:prstGeom>
            <a:noFill/>
            <a:effectLst/>
          </p:spPr>
          <p:txBody>
            <a:bodyPr wrap="none" lIns="0" tIns="0" rIns="0" bIns="0" rtlCol="0" anchor="t">
              <a:spAutoFit/>
            </a:bodyPr>
            <a:lstStyle/>
            <a:p>
              <a:r>
                <a:rPr lang="en-US" altLang="zh-CN" sz="2040" dirty="0">
                  <a:solidFill>
                    <a:schemeClr val="accent1">
                      <a:lumMod val="100000"/>
                    </a:schemeClr>
                  </a:solidFill>
                  <a:latin typeface="+mj-ea"/>
                  <a:ea typeface="+mj-ea"/>
                </a:rPr>
                <a:t>LLM</a:t>
              </a:r>
              <a:r>
                <a:rPr lang="zh-CN" altLang="en-US" sz="2040" dirty="0">
                  <a:solidFill>
                    <a:schemeClr val="accent1">
                      <a:lumMod val="100000"/>
                    </a:schemeClr>
                  </a:solidFill>
                  <a:latin typeface="+mj-ea"/>
                  <a:ea typeface="+mj-ea"/>
                </a:rPr>
                <a:t>输出参数</a:t>
              </a:r>
              <a:r>
                <a:rPr lang="zh-CN" altLang="en-US" sz="2040" dirty="0">
                  <a:solidFill>
                    <a:schemeClr val="accent1">
                      <a:lumMod val="100000"/>
                    </a:schemeClr>
                  </a:solidFill>
                  <a:latin typeface="+mj-ea"/>
                  <a:ea typeface="+mj-ea"/>
                </a:rPr>
                <a:t>配置</a:t>
              </a:r>
              <a:endParaRPr lang="zh-CN" altLang="en-US" sz="2040" dirty="0">
                <a:solidFill>
                  <a:schemeClr val="accent1">
                    <a:lumMod val="100000"/>
                  </a:schemeClr>
                </a:solidFill>
                <a:latin typeface="+mj-ea"/>
                <a:ea typeface="+mj-ea"/>
              </a:endParaRPr>
            </a:p>
          </p:txBody>
        </p:sp>
      </p:grpSp>
      <p:grpSp>
        <p:nvGrpSpPr>
          <p:cNvPr id="71" name="组合 70"/>
          <p:cNvGrpSpPr/>
          <p:nvPr/>
        </p:nvGrpSpPr>
        <p:grpSpPr>
          <a:xfrm>
            <a:off x="6403757" y="3092266"/>
            <a:ext cx="4225290" cy="623570"/>
            <a:chOff x="805101" y="1589366"/>
            <a:chExt cx="4225290" cy="623570"/>
          </a:xfrm>
        </p:grpSpPr>
        <p:sp>
          <p:nvSpPr>
            <p:cNvPr id="72" name="矩形: 单圆角 71"/>
            <p:cNvSpPr/>
            <p:nvPr/>
          </p:nvSpPr>
          <p:spPr>
            <a:xfrm>
              <a:off x="805101" y="1589366"/>
              <a:ext cx="4225290" cy="623570"/>
            </a:xfrm>
            <a:prstGeom prst="round1Rect">
              <a:avLst>
                <a:gd name="adj" fmla="val 26018"/>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5100" dirty="0"/>
            </a:p>
          </p:txBody>
        </p:sp>
        <p:sp>
          <p:nvSpPr>
            <p:cNvPr id="73" name="任意多边形: 形状 72"/>
            <p:cNvSpPr/>
            <p:nvPr/>
          </p:nvSpPr>
          <p:spPr>
            <a:xfrm>
              <a:off x="1505428" y="1589366"/>
              <a:ext cx="576709"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74" name="任意多边形: 形状 73"/>
            <p:cNvSpPr/>
            <p:nvPr/>
          </p:nvSpPr>
          <p:spPr>
            <a:xfrm>
              <a:off x="805102" y="1589366"/>
              <a:ext cx="1248697"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75" name="文本框 74"/>
            <p:cNvSpPr txBox="1"/>
            <p:nvPr/>
          </p:nvSpPr>
          <p:spPr>
            <a:xfrm>
              <a:off x="1164667" y="1665621"/>
              <a:ext cx="436017" cy="470898"/>
            </a:xfrm>
            <a:prstGeom prst="rect">
              <a:avLst/>
            </a:prstGeom>
            <a:noFill/>
            <a:effectLst/>
          </p:spPr>
          <p:txBody>
            <a:bodyPr wrap="none" lIns="0" tIns="0" rIns="0" bIns="0" rtlCol="0" anchor="t">
              <a:spAutoFit/>
            </a:bodyPr>
            <a:lstStyle/>
            <a:p>
              <a:pPr algn="l"/>
              <a:r>
                <a:rPr lang="en-US" altLang="zh-CN" sz="3060" dirty="0">
                  <a:solidFill>
                    <a:schemeClr val="bg1"/>
                  </a:solidFill>
                </a:rPr>
                <a:t>03</a:t>
              </a:r>
              <a:endParaRPr lang="zh-CN" altLang="en-US" sz="3060" dirty="0">
                <a:solidFill>
                  <a:schemeClr val="bg1"/>
                </a:solidFill>
              </a:endParaRPr>
            </a:p>
          </p:txBody>
        </p:sp>
        <p:sp>
          <p:nvSpPr>
            <p:cNvPr id="76" name="文本框 75"/>
            <p:cNvSpPr txBox="1"/>
            <p:nvPr/>
          </p:nvSpPr>
          <p:spPr>
            <a:xfrm>
              <a:off x="2210813" y="1744104"/>
              <a:ext cx="1554480" cy="313055"/>
            </a:xfrm>
            <a:prstGeom prst="rect">
              <a:avLst/>
            </a:prstGeom>
            <a:noFill/>
            <a:effectLst/>
          </p:spPr>
          <p:txBody>
            <a:bodyPr wrap="none" lIns="0" tIns="0" rIns="0" bIns="0" rtlCol="0" anchor="t">
              <a:spAutoFit/>
            </a:bodyPr>
            <a:lstStyle/>
            <a:p>
              <a:r>
                <a:rPr lang="zh-CN" altLang="en-US" sz="2040" dirty="0">
                  <a:solidFill>
                    <a:schemeClr val="accent1">
                      <a:lumMod val="100000"/>
                    </a:schemeClr>
                  </a:solidFill>
                  <a:latin typeface="+mj-ea"/>
                  <a:ea typeface="+mj-ea"/>
                </a:rPr>
                <a:t>提示</a:t>
              </a:r>
              <a:r>
                <a:rPr lang="zh-CN" altLang="en-US" sz="2040" dirty="0">
                  <a:solidFill>
                    <a:schemeClr val="accent1">
                      <a:lumMod val="100000"/>
                    </a:schemeClr>
                  </a:solidFill>
                  <a:latin typeface="+mj-ea"/>
                  <a:ea typeface="+mj-ea"/>
                </a:rPr>
                <a:t>优化技术</a:t>
              </a:r>
              <a:endParaRPr lang="zh-CN" altLang="en-US" sz="2040" dirty="0">
                <a:solidFill>
                  <a:schemeClr val="accent1">
                    <a:lumMod val="100000"/>
                  </a:schemeClr>
                </a:solidFill>
                <a:latin typeface="+mj-ea"/>
                <a:ea typeface="+mj-ea"/>
              </a:endParaRPr>
            </a:p>
          </p:txBody>
        </p:sp>
      </p:grpSp>
      <p:grpSp>
        <p:nvGrpSpPr>
          <p:cNvPr id="83" name="组合 82"/>
          <p:cNvGrpSpPr/>
          <p:nvPr/>
        </p:nvGrpSpPr>
        <p:grpSpPr>
          <a:xfrm>
            <a:off x="6403757" y="4964100"/>
            <a:ext cx="4225290" cy="623570"/>
            <a:chOff x="805101" y="1589366"/>
            <a:chExt cx="4225290" cy="623570"/>
          </a:xfrm>
        </p:grpSpPr>
        <p:sp>
          <p:nvSpPr>
            <p:cNvPr id="84" name="矩形: 单圆角 83"/>
            <p:cNvSpPr/>
            <p:nvPr/>
          </p:nvSpPr>
          <p:spPr>
            <a:xfrm>
              <a:off x="805101" y="1589366"/>
              <a:ext cx="4225290" cy="623570"/>
            </a:xfrm>
            <a:prstGeom prst="round1Rect">
              <a:avLst>
                <a:gd name="adj" fmla="val 26018"/>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lstStyle/>
            <a:p>
              <a:pPr algn="ctr"/>
              <a:endParaRPr lang="zh-CN" altLang="en-US" sz="5100" dirty="0"/>
            </a:p>
          </p:txBody>
        </p:sp>
        <p:sp>
          <p:nvSpPr>
            <p:cNvPr id="85" name="任意多边形: 形状 84"/>
            <p:cNvSpPr/>
            <p:nvPr/>
          </p:nvSpPr>
          <p:spPr>
            <a:xfrm>
              <a:off x="1505428" y="1589366"/>
              <a:ext cx="576709"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86" name="任意多边形: 形状 85"/>
            <p:cNvSpPr/>
            <p:nvPr/>
          </p:nvSpPr>
          <p:spPr>
            <a:xfrm>
              <a:off x="805102" y="1589366"/>
              <a:ext cx="1248697"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lstStyle/>
            <a:p>
              <a:pPr algn="ctr"/>
              <a:endParaRPr lang="zh-CN" altLang="en-US" sz="5100" dirty="0"/>
            </a:p>
          </p:txBody>
        </p:sp>
        <p:sp>
          <p:nvSpPr>
            <p:cNvPr id="87" name="文本框 86"/>
            <p:cNvSpPr txBox="1"/>
            <p:nvPr/>
          </p:nvSpPr>
          <p:spPr>
            <a:xfrm>
              <a:off x="1164667" y="1665621"/>
              <a:ext cx="450850" cy="470535"/>
            </a:xfrm>
            <a:prstGeom prst="rect">
              <a:avLst/>
            </a:prstGeom>
            <a:noFill/>
            <a:effectLst/>
          </p:spPr>
          <p:txBody>
            <a:bodyPr wrap="none" lIns="0" tIns="0" rIns="0" bIns="0" rtlCol="0" anchor="t">
              <a:spAutoFit/>
            </a:bodyPr>
            <a:lstStyle/>
            <a:p>
              <a:pPr algn="l"/>
              <a:r>
                <a:rPr lang="en-US" altLang="zh-CN" sz="3060" dirty="0">
                  <a:solidFill>
                    <a:schemeClr val="bg1"/>
                  </a:solidFill>
                </a:rPr>
                <a:t>05</a:t>
              </a:r>
              <a:endParaRPr lang="zh-CN" altLang="en-US" sz="3060" dirty="0">
                <a:solidFill>
                  <a:schemeClr val="bg1"/>
                </a:solidFill>
              </a:endParaRPr>
            </a:p>
          </p:txBody>
        </p:sp>
        <p:sp>
          <p:nvSpPr>
            <p:cNvPr id="88" name="文本框 87"/>
            <p:cNvSpPr txBox="1"/>
            <p:nvPr/>
          </p:nvSpPr>
          <p:spPr>
            <a:xfrm>
              <a:off x="2210813" y="1744104"/>
              <a:ext cx="1036320" cy="313055"/>
            </a:xfrm>
            <a:prstGeom prst="rect">
              <a:avLst/>
            </a:prstGeom>
            <a:noFill/>
            <a:effectLst/>
          </p:spPr>
          <p:txBody>
            <a:bodyPr wrap="none" lIns="0" tIns="0" rIns="0" bIns="0" rtlCol="0" anchor="t">
              <a:spAutoFit/>
            </a:bodyPr>
            <a:lstStyle/>
            <a:p>
              <a:r>
                <a:rPr lang="zh-CN" altLang="en-US" sz="2040" dirty="0">
                  <a:solidFill>
                    <a:schemeClr val="accent1">
                      <a:lumMod val="100000"/>
                    </a:schemeClr>
                  </a:solidFill>
                  <a:latin typeface="+mj-ea"/>
                  <a:ea typeface="+mj-ea"/>
                </a:rPr>
                <a:t>落地</a:t>
              </a:r>
              <a:r>
                <a:rPr lang="zh-CN" altLang="en-US" sz="2040" dirty="0">
                  <a:solidFill>
                    <a:schemeClr val="accent1">
                      <a:lumMod val="100000"/>
                    </a:schemeClr>
                  </a:solidFill>
                  <a:latin typeface="+mj-ea"/>
                  <a:ea typeface="+mj-ea"/>
                </a:rPr>
                <a:t>场景</a:t>
              </a:r>
              <a:endParaRPr lang="zh-CN" altLang="en-US" sz="2040" dirty="0">
                <a:solidFill>
                  <a:schemeClr val="accent1">
                    <a:lumMod val="100000"/>
                  </a:schemeClr>
                </a:solidFill>
                <a:latin typeface="+mj-ea"/>
                <a:ea typeface="+mj-ea"/>
              </a:endParaRPr>
            </a:p>
          </p:txBody>
        </p:sp>
      </p:grpSp>
      <p:grpSp>
        <p:nvGrpSpPr>
          <p:cNvPr id="2" name="组合 1"/>
          <p:cNvGrpSpPr/>
          <p:nvPr/>
        </p:nvGrpSpPr>
        <p:grpSpPr>
          <a:xfrm>
            <a:off x="6403757" y="4028891"/>
            <a:ext cx="4225290" cy="623570"/>
            <a:chOff x="805101" y="1589366"/>
            <a:chExt cx="4225290" cy="623570"/>
          </a:xfrm>
        </p:grpSpPr>
        <p:sp>
          <p:nvSpPr>
            <p:cNvPr id="3" name="矩形: 单圆角 71"/>
            <p:cNvSpPr/>
            <p:nvPr/>
          </p:nvSpPr>
          <p:spPr>
            <a:xfrm>
              <a:off x="805101" y="1589366"/>
              <a:ext cx="4225290" cy="623570"/>
            </a:xfrm>
            <a:prstGeom prst="round1Rect">
              <a:avLst>
                <a:gd name="adj" fmla="val 26018"/>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724" tIns="38862" rIns="77724" bIns="38862" rtlCol="0" anchor="ctr"/>
            <a:p>
              <a:pPr algn="ctr"/>
              <a:endParaRPr lang="zh-CN" altLang="en-US" sz="5100" dirty="0"/>
            </a:p>
          </p:txBody>
        </p:sp>
        <p:sp>
          <p:nvSpPr>
            <p:cNvPr id="4" name="任意多边形: 形状 72"/>
            <p:cNvSpPr/>
            <p:nvPr/>
          </p:nvSpPr>
          <p:spPr>
            <a:xfrm>
              <a:off x="1505428" y="1589366"/>
              <a:ext cx="576709"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p>
              <a:pPr algn="ctr"/>
              <a:endParaRPr lang="zh-CN" altLang="en-US" sz="5100" dirty="0"/>
            </a:p>
          </p:txBody>
        </p:sp>
        <p:sp>
          <p:nvSpPr>
            <p:cNvPr id="5" name="任意多边形: 形状 73"/>
            <p:cNvSpPr/>
            <p:nvPr/>
          </p:nvSpPr>
          <p:spPr>
            <a:xfrm>
              <a:off x="805102" y="1589366"/>
              <a:ext cx="1248697" cy="623411"/>
            </a:xfrm>
            <a:custGeom>
              <a:avLst/>
              <a:gdLst>
                <a:gd name="connsiteX0" fmla="*/ 0 w 1469055"/>
                <a:gd name="connsiteY0" fmla="*/ 0 h 733425"/>
                <a:gd name="connsiteX1" fmla="*/ 1469055 w 1469055"/>
                <a:gd name="connsiteY1" fmla="*/ 0 h 733425"/>
                <a:gd name="connsiteX2" fmla="*/ 1285699 w 1469055"/>
                <a:gd name="connsiteY2" fmla="*/ 733425 h 733425"/>
                <a:gd name="connsiteX3" fmla="*/ 0 w 1469055"/>
                <a:gd name="connsiteY3" fmla="*/ 733425 h 733425"/>
              </a:gdLst>
              <a:ahLst/>
              <a:cxnLst>
                <a:cxn ang="0">
                  <a:pos x="connsiteX0" y="connsiteY0"/>
                </a:cxn>
                <a:cxn ang="0">
                  <a:pos x="connsiteX1" y="connsiteY1"/>
                </a:cxn>
                <a:cxn ang="0">
                  <a:pos x="connsiteX2" y="connsiteY2"/>
                </a:cxn>
                <a:cxn ang="0">
                  <a:pos x="connsiteX3" y="connsiteY3"/>
                </a:cxn>
              </a:cxnLst>
              <a:rect l="l" t="t" r="r" b="b"/>
              <a:pathLst>
                <a:path w="1469055" h="733425">
                  <a:moveTo>
                    <a:pt x="0" y="0"/>
                  </a:moveTo>
                  <a:lnTo>
                    <a:pt x="1469055" y="0"/>
                  </a:lnTo>
                  <a:lnTo>
                    <a:pt x="1285699" y="733425"/>
                  </a:lnTo>
                  <a:lnTo>
                    <a:pt x="0" y="73342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77724" tIns="38862" rIns="77724" bIns="38862" rtlCol="0" anchor="ctr">
              <a:noAutofit/>
            </a:bodyPr>
            <a:p>
              <a:pPr algn="ctr"/>
              <a:endParaRPr lang="zh-CN" altLang="en-US" sz="5100" dirty="0"/>
            </a:p>
          </p:txBody>
        </p:sp>
        <p:sp>
          <p:nvSpPr>
            <p:cNvPr id="6" name="文本框 5"/>
            <p:cNvSpPr txBox="1"/>
            <p:nvPr/>
          </p:nvSpPr>
          <p:spPr>
            <a:xfrm>
              <a:off x="1164667" y="1665621"/>
              <a:ext cx="450850" cy="470535"/>
            </a:xfrm>
            <a:prstGeom prst="rect">
              <a:avLst/>
            </a:prstGeom>
            <a:noFill/>
            <a:effectLst/>
          </p:spPr>
          <p:txBody>
            <a:bodyPr wrap="none" lIns="0" tIns="0" rIns="0" bIns="0" rtlCol="0" anchor="t">
              <a:spAutoFit/>
            </a:bodyPr>
            <a:p>
              <a:pPr algn="l"/>
              <a:r>
                <a:rPr lang="en-US" altLang="zh-CN" sz="3060" dirty="0">
                  <a:solidFill>
                    <a:schemeClr val="bg1"/>
                  </a:solidFill>
                </a:rPr>
                <a:t>04</a:t>
              </a:r>
              <a:endParaRPr lang="zh-CN" altLang="en-US" sz="3060" dirty="0">
                <a:solidFill>
                  <a:schemeClr val="bg1"/>
                </a:solidFill>
              </a:endParaRPr>
            </a:p>
          </p:txBody>
        </p:sp>
        <p:sp>
          <p:nvSpPr>
            <p:cNvPr id="7" name="文本框 6"/>
            <p:cNvSpPr txBox="1"/>
            <p:nvPr/>
          </p:nvSpPr>
          <p:spPr>
            <a:xfrm>
              <a:off x="2210813" y="1744104"/>
              <a:ext cx="1295400" cy="313055"/>
            </a:xfrm>
            <a:prstGeom prst="rect">
              <a:avLst/>
            </a:prstGeom>
            <a:noFill/>
            <a:effectLst/>
          </p:spPr>
          <p:txBody>
            <a:bodyPr wrap="none" lIns="0" tIns="0" rIns="0" bIns="0" rtlCol="0" anchor="t">
              <a:spAutoFit/>
            </a:bodyPr>
            <a:p>
              <a:r>
                <a:rPr lang="zh-CN" altLang="en-US" sz="2040" dirty="0">
                  <a:solidFill>
                    <a:schemeClr val="accent1">
                      <a:lumMod val="100000"/>
                    </a:schemeClr>
                  </a:solidFill>
                  <a:latin typeface="+mj-ea"/>
                  <a:ea typeface="+mj-ea"/>
                </a:rPr>
                <a:t>提示语</a:t>
              </a:r>
              <a:r>
                <a:rPr lang="zh-CN" altLang="en-US" sz="2040" dirty="0">
                  <a:solidFill>
                    <a:schemeClr val="accent1">
                      <a:lumMod val="100000"/>
                    </a:schemeClr>
                  </a:solidFill>
                  <a:latin typeface="+mj-ea"/>
                  <a:ea typeface="+mj-ea"/>
                </a:rPr>
                <a:t>设计</a:t>
              </a:r>
              <a:endParaRPr lang="zh-CN" altLang="en-US" sz="2040" dirty="0">
                <a:solidFill>
                  <a:schemeClr val="accent1">
                    <a:lumMod val="100000"/>
                  </a:schemeClr>
                </a:solidFill>
                <a:latin typeface="+mj-ea"/>
                <a:ea typeface="+mj-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2203801" y="3152081"/>
            <a:ext cx="4616649" cy="1130221"/>
            <a:chOff x="2008240" y="2226608"/>
            <a:chExt cx="4616649" cy="1130221"/>
          </a:xfrm>
        </p:grpSpPr>
        <p:sp>
          <p:nvSpPr>
            <p:cNvPr id="56" name="文本框 55"/>
            <p:cNvSpPr txBox="1"/>
            <p:nvPr/>
          </p:nvSpPr>
          <p:spPr>
            <a:xfrm>
              <a:off x="4087966" y="2226608"/>
              <a:ext cx="457200" cy="553720"/>
            </a:xfrm>
            <a:prstGeom prst="rect">
              <a:avLst/>
            </a:prstGeom>
            <a:noFill/>
          </p:spPr>
          <p:txBody>
            <a:bodyPr wrap="none" lIns="0" tIns="0" rIns="0" bIns="0" rtlCol="0" anchor="t">
              <a:spAutoFit/>
            </a:bodyPr>
            <a:lstStyle/>
            <a:p>
              <a:pPr algn="ctr"/>
              <a:r>
                <a:rPr kumimoji="1" lang="en-US" altLang="zh-CN" sz="3600" dirty="0">
                  <a:solidFill>
                    <a:schemeClr val="bg1"/>
                  </a:solidFill>
                  <a:latin typeface="+mj-ea"/>
                  <a:ea typeface="+mj-ea"/>
                </a:rPr>
                <a:t>01</a:t>
              </a:r>
              <a:endParaRPr kumimoji="1" lang="en-US" altLang="zh-CN" sz="3600" dirty="0">
                <a:solidFill>
                  <a:schemeClr val="bg1"/>
                </a:solidFill>
                <a:latin typeface="+mj-ea"/>
                <a:ea typeface="+mj-ea"/>
              </a:endParaRPr>
            </a:p>
          </p:txBody>
        </p:sp>
        <p:sp>
          <p:nvSpPr>
            <p:cNvPr id="57" name="文本框 56"/>
            <p:cNvSpPr txBox="1"/>
            <p:nvPr/>
          </p:nvSpPr>
          <p:spPr>
            <a:xfrm>
              <a:off x="2008240" y="3079969"/>
              <a:ext cx="4616649" cy="276860"/>
            </a:xfrm>
            <a:prstGeom prst="rect">
              <a:avLst/>
            </a:prstGeom>
            <a:noFill/>
          </p:spPr>
          <p:txBody>
            <a:bodyPr wrap="square" lIns="0" tIns="0" rIns="0" bIns="0" rtlCol="0" anchor="t">
              <a:spAutoFit/>
            </a:bodyPr>
            <a:lstStyle/>
            <a:p>
              <a:pPr algn="dist"/>
              <a:endParaRPr kumimoji="1" lang="zh-CN" altLang="en-US" dirty="0">
                <a:solidFill>
                  <a:schemeClr val="bg1"/>
                </a:solidFill>
              </a:endParaRPr>
            </a:p>
          </p:txBody>
        </p:sp>
      </p:grpSp>
      <p:sp>
        <p:nvSpPr>
          <p:cNvPr id="58" name="文本框 57"/>
          <p:cNvSpPr txBox="1"/>
          <p:nvPr/>
        </p:nvSpPr>
        <p:spPr>
          <a:xfrm>
            <a:off x="7519670" y="3213735"/>
            <a:ext cx="5095875" cy="492125"/>
          </a:xfrm>
          <a:prstGeom prst="rect">
            <a:avLst/>
          </a:prstGeom>
          <a:noFill/>
        </p:spPr>
        <p:txBody>
          <a:bodyPr wrap="square" lIns="0" tIns="0" rIns="0" bIns="0" rtlCol="0" anchor="t">
            <a:spAutoFit/>
          </a:bodyPr>
          <a:lstStyle/>
          <a:p>
            <a:pPr algn="ctr"/>
            <a:r>
              <a:rPr lang="en-US" altLang="zh-CN" sz="3200" dirty="0">
                <a:solidFill>
                  <a:schemeClr val="bg1"/>
                </a:solidFill>
                <a:latin typeface="+mj-ea"/>
                <a:ea typeface="+mj-ea"/>
                <a:sym typeface="+mn-ea"/>
              </a:rPr>
              <a:t>Prompt Engineering </a:t>
            </a:r>
            <a:r>
              <a:rPr lang="zh-CN" altLang="en-US" sz="3200" dirty="0">
                <a:solidFill>
                  <a:schemeClr val="bg1"/>
                </a:solidFill>
                <a:latin typeface="+mj-ea"/>
                <a:ea typeface="+mj-ea"/>
                <a:sym typeface="+mn-ea"/>
              </a:rPr>
              <a:t>简介</a:t>
            </a:r>
            <a:endParaRPr kumimoji="1" lang="zh-CN" altLang="en-US" sz="3200" dirty="0">
              <a:solidFill>
                <a:schemeClr val="bg1"/>
              </a:solidFill>
              <a:latin typeface="+mj-ea"/>
              <a:ea typeface="+mj-ea"/>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30580" y="505460"/>
            <a:ext cx="11076305" cy="3692525"/>
          </a:xfrm>
          <a:prstGeom prst="rect">
            <a:avLst/>
          </a:prstGeom>
          <a:noFill/>
        </p:spPr>
        <p:txBody>
          <a:bodyPr wrap="square" rtlCol="0">
            <a:spAutoFit/>
          </a:bodyPr>
          <a:lstStyle/>
          <a:p>
            <a:pPr marL="571500" indent="-571500" algn="l" fontAlgn="auto">
              <a:spcAft>
                <a:spcPts val="1200"/>
              </a:spcAft>
              <a:buFont typeface="Wingdings" panose="05000000000000000000" charset="0"/>
              <a:buChar char=""/>
            </a:pPr>
            <a:r>
              <a:rPr kumimoji="1" lang="zh-CN" altLang="en-US" sz="3200" b="1" dirty="0">
                <a:solidFill>
                  <a:schemeClr val="tx1"/>
                </a:solidFill>
                <a:latin typeface="+mj-ea"/>
                <a:ea typeface="+mj-ea"/>
              </a:rPr>
              <a:t>定义</a:t>
            </a:r>
            <a:endParaRPr kumimoji="1" lang="en-US" altLang="zh-CN" sz="3600" b="1" dirty="0">
              <a:solidFill>
                <a:schemeClr val="accent1">
                  <a:lumMod val="100000"/>
                </a:schemeClr>
              </a:solidFill>
              <a:latin typeface="+mj-ea"/>
              <a:ea typeface="+mj-ea"/>
            </a:endParaRPr>
          </a:p>
          <a:p>
            <a:pPr marL="457200" indent="-457200" algn="l" fontAlgn="auto">
              <a:spcAft>
                <a:spcPts val="600"/>
              </a:spcAft>
              <a:buFont typeface="Wingdings" panose="05000000000000000000" charset="0"/>
              <a:buChar char=""/>
            </a:pPr>
            <a:r>
              <a:rPr kumimoji="1" lang="zh-CN" altLang="en-US" sz="2800" dirty="0">
                <a:solidFill>
                  <a:schemeClr val="tx1"/>
                </a:solidFill>
                <a:latin typeface="楷体" charset="0"/>
                <a:ea typeface="楷体" charset="0"/>
              </a:rPr>
              <a:t>通过设计高质量提示指导LLM生成准确输出</a:t>
            </a:r>
            <a:r>
              <a:rPr kumimoji="1" lang="en-US" altLang="zh-CN" sz="2800" dirty="0">
                <a:solidFill>
                  <a:schemeClr val="tx1"/>
                </a:solidFill>
                <a:latin typeface="楷体" charset="0"/>
                <a:ea typeface="楷体" charset="0"/>
              </a:rPr>
              <a:t>，</a:t>
            </a:r>
            <a:r>
              <a:rPr kumimoji="1" lang="zh-CN" altLang="en-US" sz="2800" dirty="0">
                <a:solidFill>
                  <a:schemeClr val="tx1"/>
                </a:solidFill>
                <a:latin typeface="楷体" charset="0"/>
                <a:ea typeface="楷体" charset="0"/>
              </a:rPr>
              <a:t>提示工程组件的可视化分解如图</a:t>
            </a:r>
            <a:r>
              <a:rPr kumimoji="1" lang="en-US" altLang="zh-CN" sz="2800" dirty="0">
                <a:solidFill>
                  <a:schemeClr val="tx1"/>
                </a:solidFill>
                <a:latin typeface="楷体" charset="0"/>
                <a:ea typeface="楷体" charset="0"/>
              </a:rPr>
              <a:t>1</a:t>
            </a:r>
            <a:r>
              <a:rPr kumimoji="1" lang="zh-CN" altLang="en-US" sz="2800" dirty="0">
                <a:solidFill>
                  <a:schemeClr val="tx1"/>
                </a:solidFill>
                <a:latin typeface="楷体" charset="0"/>
                <a:ea typeface="楷体" charset="0"/>
              </a:rPr>
              <a:t>所示</a:t>
            </a:r>
            <a:endParaRPr kumimoji="1" lang="zh-CN" altLang="en-US" sz="2800" dirty="0">
              <a:solidFill>
                <a:schemeClr val="tx1"/>
              </a:solidFill>
              <a:latin typeface="楷体" charset="0"/>
              <a:ea typeface="楷体" charset="0"/>
            </a:endParaRPr>
          </a:p>
          <a:p>
            <a:pPr marL="457200" indent="-457200" algn="l" fontAlgn="auto">
              <a:spcAft>
                <a:spcPts val="600"/>
              </a:spcAft>
              <a:buClrTx/>
              <a:buSzTx/>
              <a:buFont typeface="Wingdings" panose="05000000000000000000" charset="0"/>
              <a:buChar char=""/>
            </a:pPr>
            <a:r>
              <a:rPr kumimoji="1" lang="zh-CN" altLang="en-US" sz="2800" dirty="0">
                <a:latin typeface="楷体" charset="0"/>
                <a:ea typeface="楷体" charset="0"/>
              </a:rPr>
              <a:t>涉及模型选择、参数调优、文本结构优化</a:t>
            </a:r>
            <a:endParaRPr kumimoji="1" lang="zh-CN" altLang="en-US" sz="2800" b="1" dirty="0">
              <a:latin typeface="楷体" charset="0"/>
              <a:ea typeface="楷体" charset="0"/>
            </a:endParaRPr>
          </a:p>
          <a:p>
            <a:pPr marL="571500" indent="-571500" algn="l" fontAlgn="auto">
              <a:spcAft>
                <a:spcPts val="600"/>
              </a:spcAft>
              <a:buFont typeface="Wingdings" panose="05000000000000000000" charset="0"/>
              <a:buChar char=""/>
            </a:pPr>
            <a:r>
              <a:rPr kumimoji="1" lang="zh-CN" altLang="en-US" sz="3200" b="1" dirty="0">
                <a:solidFill>
                  <a:schemeClr val="tx1"/>
                </a:solidFill>
                <a:latin typeface="+mj-ea"/>
                <a:ea typeface="+mj-ea"/>
              </a:rPr>
              <a:t>重要性</a:t>
            </a:r>
            <a:endParaRPr kumimoji="1" lang="zh-CN" altLang="en-US" sz="3200" b="1" dirty="0">
              <a:solidFill>
                <a:schemeClr val="accent1">
                  <a:lumMod val="100000"/>
                </a:schemeClr>
              </a:solidFill>
              <a:latin typeface="+mj-ea"/>
              <a:ea typeface="+mj-ea"/>
            </a:endParaRPr>
          </a:p>
          <a:p>
            <a:pPr marL="457200" indent="-457200" algn="l" fontAlgn="auto">
              <a:spcAft>
                <a:spcPts val="600"/>
              </a:spcAft>
              <a:buFont typeface="Wingdings" panose="05000000000000000000" charset="0"/>
              <a:buChar char=""/>
            </a:pPr>
            <a:r>
              <a:rPr kumimoji="1" lang="zh-CN" altLang="en-US" sz="2800" dirty="0">
                <a:latin typeface="楷体" charset="0"/>
                <a:ea typeface="楷体" charset="0"/>
              </a:rPr>
              <a:t>降低模糊</a:t>
            </a:r>
            <a:r>
              <a:rPr kumimoji="1" lang="en-US" altLang="zh-CN" sz="2800" dirty="0">
                <a:latin typeface="楷体" charset="0"/>
                <a:ea typeface="楷体" charset="0"/>
              </a:rPr>
              <a:t>/</a:t>
            </a:r>
            <a:r>
              <a:rPr kumimoji="1" lang="zh-CN" altLang="en-US" sz="2800" dirty="0">
                <a:latin typeface="楷体" charset="0"/>
                <a:ea typeface="楷体" charset="0"/>
              </a:rPr>
              <a:t>错误响应</a:t>
            </a:r>
            <a:endParaRPr kumimoji="1" lang="zh-CN" altLang="en-US" sz="2800" dirty="0">
              <a:latin typeface="楷体" charset="0"/>
              <a:ea typeface="楷体" charset="0"/>
            </a:endParaRPr>
          </a:p>
          <a:p>
            <a:pPr marL="457200" indent="-457200" algn="l" fontAlgn="auto">
              <a:spcAft>
                <a:spcPts val="600"/>
              </a:spcAft>
              <a:buFont typeface="Wingdings" panose="05000000000000000000" charset="0"/>
              <a:buChar char=""/>
            </a:pPr>
            <a:r>
              <a:rPr kumimoji="1" lang="zh-CN" altLang="en-US" sz="2800" dirty="0">
                <a:latin typeface="楷体" charset="0"/>
                <a:ea typeface="楷体" charset="0"/>
              </a:rPr>
              <a:t>提升模型推理能力</a:t>
            </a:r>
            <a:endParaRPr kumimoji="1" lang="en-US" altLang="zh-CN" sz="2800" dirty="0">
              <a:latin typeface="楷体" charset="0"/>
              <a:ea typeface="楷体" charset="0"/>
            </a:endParaRPr>
          </a:p>
        </p:txBody>
      </p:sp>
      <p:pic>
        <p:nvPicPr>
          <p:cNvPr id="29" name="图片 28"/>
          <p:cNvPicPr>
            <a:picLocks noChangeAspect="1"/>
          </p:cNvPicPr>
          <p:nvPr/>
        </p:nvPicPr>
        <p:blipFill>
          <a:blip r:embed="rId1"/>
          <a:stretch>
            <a:fillRect/>
          </a:stretch>
        </p:blipFill>
        <p:spPr>
          <a:xfrm>
            <a:off x="3340100" y="4104005"/>
            <a:ext cx="5511800" cy="2019300"/>
          </a:xfrm>
          <a:prstGeom prst="rect">
            <a:avLst/>
          </a:prstGeom>
        </p:spPr>
      </p:pic>
      <p:sp>
        <p:nvSpPr>
          <p:cNvPr id="30" name="文本框 29"/>
          <p:cNvSpPr txBox="1"/>
          <p:nvPr/>
        </p:nvSpPr>
        <p:spPr>
          <a:xfrm>
            <a:off x="4095115" y="6227445"/>
            <a:ext cx="4001135" cy="368300"/>
          </a:xfrm>
          <a:prstGeom prst="rect">
            <a:avLst/>
          </a:prstGeom>
          <a:noFill/>
        </p:spPr>
        <p:txBody>
          <a:bodyPr wrap="square" rtlCol="0">
            <a:spAutoFit/>
          </a:bodyPr>
          <a:p>
            <a:r>
              <a:rPr lang="zh-CN" altLang="en-US"/>
              <a:t>图</a:t>
            </a:r>
            <a:r>
              <a:rPr lang="en-US" altLang="zh-CN"/>
              <a:t>1 </a:t>
            </a:r>
            <a:r>
              <a:rPr kumimoji="1" lang="zh-CN" altLang="en-US" dirty="0">
                <a:latin typeface="楷体" charset="0"/>
                <a:ea typeface="楷体" charset="0"/>
                <a:sym typeface="+mn-ea"/>
              </a:rPr>
              <a:t>提示工程组件的可视化分解</a:t>
            </a:r>
            <a:r>
              <a:rPr kumimoji="1" lang="zh-CN" altLang="en-US" dirty="0">
                <a:latin typeface="楷体" charset="0"/>
                <a:ea typeface="楷体" charset="0"/>
                <a:sym typeface="+mn-ea"/>
              </a:rPr>
              <a:t>图</a:t>
            </a:r>
            <a:endParaRPr kumimoji="1" lang="zh-CN" altLang="en-US" dirty="0">
              <a:latin typeface="楷体" charset="0"/>
              <a:ea typeface="楷体" charset="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2203801" y="3059371"/>
            <a:ext cx="4616649" cy="1222931"/>
            <a:chOff x="2008240" y="2133898"/>
            <a:chExt cx="4616649" cy="1222931"/>
          </a:xfrm>
        </p:grpSpPr>
        <p:sp>
          <p:nvSpPr>
            <p:cNvPr id="56" name="文本框 55"/>
            <p:cNvSpPr txBox="1"/>
            <p:nvPr/>
          </p:nvSpPr>
          <p:spPr>
            <a:xfrm>
              <a:off x="4011766" y="2133898"/>
              <a:ext cx="609600" cy="738505"/>
            </a:xfrm>
            <a:prstGeom prst="rect">
              <a:avLst/>
            </a:prstGeom>
            <a:noFill/>
          </p:spPr>
          <p:txBody>
            <a:bodyPr wrap="none" lIns="0" tIns="0" rIns="0" bIns="0" rtlCol="0" anchor="t">
              <a:spAutoFit/>
            </a:bodyPr>
            <a:lstStyle/>
            <a:p>
              <a:pPr algn="ctr"/>
              <a:r>
                <a:rPr kumimoji="1" lang="en-US" altLang="zh-CN" sz="4800" dirty="0">
                  <a:solidFill>
                    <a:schemeClr val="bg1"/>
                  </a:solidFill>
                  <a:latin typeface="+mj-ea"/>
                  <a:ea typeface="+mj-ea"/>
                </a:rPr>
                <a:t>02</a:t>
              </a:r>
              <a:endParaRPr kumimoji="1" lang="en-US" altLang="zh-CN" sz="4800" dirty="0">
                <a:solidFill>
                  <a:schemeClr val="bg1"/>
                </a:solidFill>
                <a:latin typeface="+mj-ea"/>
                <a:ea typeface="+mj-ea"/>
              </a:endParaRPr>
            </a:p>
          </p:txBody>
        </p:sp>
        <p:sp>
          <p:nvSpPr>
            <p:cNvPr id="57" name="文本框 56"/>
            <p:cNvSpPr txBox="1"/>
            <p:nvPr/>
          </p:nvSpPr>
          <p:spPr>
            <a:xfrm>
              <a:off x="2008240" y="3079969"/>
              <a:ext cx="4616649" cy="276860"/>
            </a:xfrm>
            <a:prstGeom prst="rect">
              <a:avLst/>
            </a:prstGeom>
            <a:noFill/>
          </p:spPr>
          <p:txBody>
            <a:bodyPr wrap="square" lIns="0" tIns="0" rIns="0" bIns="0" rtlCol="0" anchor="t">
              <a:spAutoFit/>
            </a:bodyPr>
            <a:lstStyle/>
            <a:p>
              <a:pPr algn="dist"/>
              <a:endParaRPr kumimoji="1" lang="zh-CN" altLang="en-US" dirty="0">
                <a:solidFill>
                  <a:schemeClr val="bg1"/>
                </a:solidFill>
              </a:endParaRPr>
            </a:p>
          </p:txBody>
        </p:sp>
      </p:grpSp>
      <p:sp>
        <p:nvSpPr>
          <p:cNvPr id="58" name="文本框 57"/>
          <p:cNvSpPr txBox="1"/>
          <p:nvPr/>
        </p:nvSpPr>
        <p:spPr>
          <a:xfrm>
            <a:off x="7597140" y="3235960"/>
            <a:ext cx="4921250" cy="904240"/>
          </a:xfrm>
          <a:prstGeom prst="rect">
            <a:avLst/>
          </a:prstGeom>
          <a:noFill/>
        </p:spPr>
        <p:txBody>
          <a:bodyPr wrap="none" lIns="0" tIns="0" rIns="0" bIns="0" rtlCol="0" anchor="t">
            <a:noAutofit/>
          </a:bodyPr>
          <a:lstStyle/>
          <a:p>
            <a:pPr algn="ctr"/>
            <a:r>
              <a:rPr kumimoji="1" lang="en-US" altLang="zh-CN" sz="3600" dirty="0">
                <a:solidFill>
                  <a:schemeClr val="bg1"/>
                </a:solidFill>
                <a:latin typeface="+mj-ea"/>
                <a:ea typeface="+mj-ea"/>
              </a:rPr>
              <a:t>LLM</a:t>
            </a:r>
            <a:r>
              <a:rPr kumimoji="1" lang="zh-CN" altLang="en-US" sz="3600" dirty="0">
                <a:solidFill>
                  <a:schemeClr val="bg1"/>
                </a:solidFill>
                <a:latin typeface="+mj-ea"/>
                <a:ea typeface="+mj-ea"/>
              </a:rPr>
              <a:t>输出参数配置</a:t>
            </a:r>
            <a:endParaRPr kumimoji="1" lang="zh-CN" altLang="en-US" sz="3600" dirty="0">
              <a:solidFill>
                <a:schemeClr val="bg1"/>
              </a:solidFill>
              <a:latin typeface="+mj-ea"/>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30580" y="652780"/>
            <a:ext cx="11360785" cy="5262245"/>
          </a:xfrm>
          <a:prstGeom prst="rect">
            <a:avLst/>
          </a:prstGeom>
          <a:noFill/>
        </p:spPr>
        <p:txBody>
          <a:bodyPr wrap="square" rtlCol="0">
            <a:spAutoFit/>
          </a:bodyPr>
          <a:lstStyle/>
          <a:p>
            <a:pPr algn="l" fontAlgn="auto">
              <a:lnSpc>
                <a:spcPct val="150000"/>
              </a:lnSpc>
            </a:pPr>
            <a:r>
              <a:rPr kumimoji="1" lang="en-US" altLang="zh-CN" sz="3200" dirty="0">
                <a:solidFill>
                  <a:srgbClr val="FF0000"/>
                </a:solidFill>
                <a:latin typeface="楷体" charset="0"/>
                <a:ea typeface="楷体" charset="0"/>
                <a:cs typeface="楷体" charset="0"/>
              </a:rPr>
              <a:t>Temperature</a:t>
            </a:r>
            <a:r>
              <a:rPr kumimoji="1" lang="zh-CN" altLang="en-US" sz="3200" dirty="0">
                <a:solidFill>
                  <a:schemeClr val="tx1"/>
                </a:solidFill>
                <a:latin typeface="楷体" charset="0"/>
                <a:ea typeface="楷体" charset="0"/>
                <a:cs typeface="楷体" charset="0"/>
              </a:rPr>
              <a:t>、</a:t>
            </a:r>
            <a:r>
              <a:rPr kumimoji="1" lang="en-US" altLang="zh-CN" sz="3200" dirty="0">
                <a:solidFill>
                  <a:srgbClr val="FF0000"/>
                </a:solidFill>
                <a:latin typeface="楷体" charset="0"/>
                <a:ea typeface="楷体" charset="0"/>
                <a:cs typeface="楷体" charset="0"/>
              </a:rPr>
              <a:t>top-K</a:t>
            </a:r>
            <a:r>
              <a:rPr kumimoji="1" lang="zh-CN" altLang="en-US" sz="3200" dirty="0">
                <a:solidFill>
                  <a:schemeClr val="tx1"/>
                </a:solidFill>
                <a:latin typeface="楷体" charset="0"/>
                <a:ea typeface="楷体" charset="0"/>
                <a:cs typeface="楷体" charset="0"/>
              </a:rPr>
              <a:t>和</a:t>
            </a:r>
            <a:r>
              <a:rPr kumimoji="1" lang="en-US" altLang="zh-CN" sz="3200" dirty="0">
                <a:solidFill>
                  <a:srgbClr val="FF0000"/>
                </a:solidFill>
                <a:latin typeface="楷体" charset="0"/>
                <a:ea typeface="楷体" charset="0"/>
                <a:cs typeface="楷体" charset="0"/>
              </a:rPr>
              <a:t>top-P</a:t>
            </a:r>
            <a:r>
              <a:rPr kumimoji="1" lang="zh-CN" altLang="en-US" sz="3200" dirty="0">
                <a:solidFill>
                  <a:schemeClr val="tx1"/>
                </a:solidFill>
                <a:latin typeface="楷体" charset="0"/>
                <a:ea typeface="楷体" charset="0"/>
                <a:cs typeface="楷体" charset="0"/>
              </a:rPr>
              <a:t>是最常见的参数配置设置，用于确定如何处理预测的</a:t>
            </a:r>
            <a:r>
              <a:rPr kumimoji="1" lang="en-US" altLang="zh-CN" sz="3200" dirty="0">
                <a:solidFill>
                  <a:schemeClr val="tx1"/>
                </a:solidFill>
                <a:latin typeface="楷体" charset="0"/>
                <a:ea typeface="楷体" charset="0"/>
                <a:cs typeface="楷体" charset="0"/>
              </a:rPr>
              <a:t>token</a:t>
            </a:r>
            <a:r>
              <a:rPr kumimoji="1" lang="zh-CN" altLang="en-US" sz="3200" dirty="0">
                <a:solidFill>
                  <a:schemeClr val="tx1"/>
                </a:solidFill>
                <a:latin typeface="楷体" charset="0"/>
                <a:ea typeface="楷体" charset="0"/>
                <a:cs typeface="楷体" charset="0"/>
              </a:rPr>
              <a:t>概率以选择单个</a:t>
            </a:r>
            <a:r>
              <a:rPr kumimoji="1" lang="en-US" altLang="zh-CN" sz="3200" dirty="0">
                <a:solidFill>
                  <a:schemeClr val="tx1"/>
                </a:solidFill>
                <a:latin typeface="楷体" charset="0"/>
                <a:ea typeface="楷体" charset="0"/>
                <a:cs typeface="楷体" charset="0"/>
              </a:rPr>
              <a:t>token</a:t>
            </a:r>
            <a:r>
              <a:rPr kumimoji="1" lang="zh-CN" altLang="en-US" sz="3200" dirty="0">
                <a:solidFill>
                  <a:schemeClr val="tx1"/>
                </a:solidFill>
                <a:latin typeface="楷体" charset="0"/>
                <a:ea typeface="楷体" charset="0"/>
                <a:cs typeface="楷体" charset="0"/>
              </a:rPr>
              <a:t>令牌。</a:t>
            </a:r>
            <a:endParaRPr kumimoji="1" lang="zh-CN" altLang="en-US" sz="3200" dirty="0">
              <a:solidFill>
                <a:schemeClr val="tx1"/>
              </a:solidFill>
              <a:latin typeface="+mj-ea"/>
              <a:ea typeface="+mj-ea"/>
            </a:endParaRPr>
          </a:p>
          <a:p>
            <a:pPr marL="457200" indent="-457200" fontAlgn="auto">
              <a:lnSpc>
                <a:spcPct val="150000"/>
              </a:lnSpc>
              <a:buFont typeface="Wingdings" panose="05000000000000000000" charset="0"/>
              <a:buChar char=""/>
            </a:pPr>
            <a:r>
              <a:rPr kumimoji="1" lang="en-US" altLang="zh-CN" sz="3200" dirty="0">
                <a:solidFill>
                  <a:schemeClr val="tx1"/>
                </a:solidFill>
                <a:latin typeface="楷体" charset="0"/>
                <a:ea typeface="楷体" charset="0"/>
              </a:rPr>
              <a:t>temperature</a:t>
            </a:r>
            <a:r>
              <a:rPr kumimoji="1" lang="zh-CN" altLang="en-US" sz="3200" dirty="0">
                <a:solidFill>
                  <a:schemeClr val="tx1"/>
                </a:solidFill>
                <a:latin typeface="楷体" charset="0"/>
                <a:ea typeface="楷体" charset="0"/>
              </a:rPr>
              <a:t>控制</a:t>
            </a:r>
            <a:r>
              <a:rPr kumimoji="1" lang="en-US" altLang="zh-CN" sz="3200" dirty="0">
                <a:solidFill>
                  <a:schemeClr val="tx1"/>
                </a:solidFill>
                <a:latin typeface="楷体" charset="0"/>
                <a:ea typeface="楷体" charset="0"/>
              </a:rPr>
              <a:t>token</a:t>
            </a:r>
            <a:r>
              <a:rPr kumimoji="1" lang="zh-CN" altLang="en-US" sz="3200" dirty="0">
                <a:solidFill>
                  <a:schemeClr val="tx1"/>
                </a:solidFill>
                <a:latin typeface="楷体" charset="0"/>
                <a:ea typeface="楷体" charset="0"/>
              </a:rPr>
              <a:t>选择的随机性程度。较低的</a:t>
            </a:r>
            <a:r>
              <a:rPr kumimoji="1" lang="en-US" altLang="zh-CN" sz="3200" dirty="0">
                <a:latin typeface="楷体" charset="0"/>
                <a:ea typeface="楷体" charset="0"/>
                <a:sym typeface="+mn-ea"/>
              </a:rPr>
              <a:t>temperature</a:t>
            </a:r>
            <a:r>
              <a:rPr kumimoji="1" lang="zh-CN" altLang="en-US" sz="3200" dirty="0">
                <a:solidFill>
                  <a:schemeClr val="tx1"/>
                </a:solidFill>
                <a:latin typeface="楷体" charset="0"/>
                <a:ea typeface="楷体" charset="0"/>
              </a:rPr>
              <a:t>有利于预期更确定性响应的提示，而较高的</a:t>
            </a:r>
            <a:r>
              <a:rPr kumimoji="1" lang="en-US" altLang="zh-CN" sz="3200" dirty="0">
                <a:latin typeface="楷体" charset="0"/>
                <a:ea typeface="楷体" charset="0"/>
                <a:sym typeface="+mn-ea"/>
              </a:rPr>
              <a:t>temperature</a:t>
            </a:r>
            <a:r>
              <a:rPr kumimoji="1" lang="zh-CN" altLang="en-US" sz="3200" dirty="0">
                <a:solidFill>
                  <a:schemeClr val="tx1"/>
                </a:solidFill>
                <a:latin typeface="楷体" charset="0"/>
                <a:ea typeface="楷体" charset="0"/>
              </a:rPr>
              <a:t>可能导致更多样化或意想不到的结果。</a:t>
            </a:r>
            <a:endParaRPr kumimoji="1" lang="zh-CN" altLang="en-US" sz="3200" dirty="0">
              <a:solidFill>
                <a:schemeClr val="tx1"/>
              </a:solidFill>
              <a:latin typeface="楷体" charset="0"/>
              <a:ea typeface="楷体" charset="0"/>
            </a:endParaRPr>
          </a:p>
          <a:p>
            <a:pPr marL="457200" indent="-457200" fontAlgn="auto">
              <a:lnSpc>
                <a:spcPct val="150000"/>
              </a:lnSpc>
              <a:buFont typeface="Wingdings" panose="05000000000000000000" charset="0"/>
              <a:buChar char=""/>
            </a:pPr>
            <a:r>
              <a:rPr kumimoji="1" lang="zh-CN" altLang="en-US" sz="3200" dirty="0">
                <a:solidFill>
                  <a:schemeClr val="tx1"/>
                </a:solidFill>
                <a:latin typeface="楷体" charset="0"/>
                <a:ea typeface="楷体" charset="0"/>
              </a:rPr>
              <a:t>数学问题：</a:t>
            </a:r>
            <a:r>
              <a:rPr kumimoji="1" lang="en-US" altLang="zh-CN" sz="3200" b="1" dirty="0">
                <a:solidFill>
                  <a:schemeClr val="tx1"/>
                </a:solidFill>
                <a:latin typeface="楷体" charset="0"/>
                <a:ea typeface="楷体" charset="0"/>
              </a:rPr>
              <a:t>Temp=0</a:t>
            </a:r>
            <a:r>
              <a:rPr kumimoji="1" lang="zh-CN" altLang="en-US" sz="3200" dirty="0">
                <a:solidFill>
                  <a:schemeClr val="tx1"/>
                </a:solidFill>
                <a:latin typeface="楷体" charset="0"/>
                <a:ea typeface="楷体" charset="0"/>
              </a:rPr>
              <a:t>（唯一答案）</a:t>
            </a:r>
            <a:endParaRPr kumimoji="1" lang="zh-CN" altLang="en-US" sz="3200" dirty="0">
              <a:solidFill>
                <a:schemeClr val="tx1"/>
              </a:solidFill>
              <a:latin typeface="楷体" charset="0"/>
              <a:ea typeface="楷体" charset="0"/>
            </a:endParaRPr>
          </a:p>
          <a:p>
            <a:pPr marL="457200" indent="-457200" fontAlgn="auto">
              <a:lnSpc>
                <a:spcPct val="150000"/>
              </a:lnSpc>
              <a:buFont typeface="Wingdings" panose="05000000000000000000" charset="0"/>
              <a:buChar char=""/>
            </a:pPr>
            <a:r>
              <a:rPr kumimoji="1" lang="zh-CN" altLang="en-US" sz="3200" dirty="0">
                <a:solidFill>
                  <a:schemeClr val="tx1"/>
                </a:solidFill>
                <a:latin typeface="楷体" charset="0"/>
                <a:ea typeface="楷体" charset="0"/>
              </a:rPr>
              <a:t>创意写作：</a:t>
            </a:r>
            <a:r>
              <a:rPr kumimoji="1" lang="en-US" altLang="zh-CN" sz="3200" b="1" dirty="0">
                <a:solidFill>
                  <a:schemeClr val="tx1"/>
                </a:solidFill>
                <a:latin typeface="楷体" charset="0"/>
                <a:ea typeface="楷体" charset="0"/>
              </a:rPr>
              <a:t>Temp=0.9</a:t>
            </a:r>
            <a:r>
              <a:rPr kumimoji="1" lang="zh-CN" altLang="en-US" sz="3200" dirty="0">
                <a:solidFill>
                  <a:schemeClr val="tx1"/>
                </a:solidFill>
                <a:latin typeface="楷体" charset="0"/>
                <a:ea typeface="楷体" charset="0"/>
              </a:rPr>
              <a:t>（创造性）</a:t>
            </a:r>
            <a:endParaRPr kumimoji="1" lang="zh-CN" altLang="en-US" sz="3200" dirty="0">
              <a:solidFill>
                <a:schemeClr val="tx1"/>
              </a:solidFill>
              <a:latin typeface="楷体" charset="0"/>
              <a:ea typeface="楷体" charset="0"/>
            </a:endParaRPr>
          </a:p>
        </p:txBody>
      </p:sp>
      <p:sp>
        <p:nvSpPr>
          <p:cNvPr id="15" name="文本框 14"/>
          <p:cNvSpPr txBox="1"/>
          <p:nvPr/>
        </p:nvSpPr>
        <p:spPr>
          <a:xfrm>
            <a:off x="1006475" y="104775"/>
            <a:ext cx="401447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LLM</a:t>
            </a:r>
            <a:r>
              <a:rPr kumimoji="1" lang="zh-CN" altLang="en-US" sz="3200" b="1" dirty="0">
                <a:solidFill>
                  <a:schemeClr val="tx1"/>
                </a:solidFill>
                <a:latin typeface="+mj-ea"/>
                <a:ea typeface="+mj-ea"/>
                <a:sym typeface="+mn-ea"/>
              </a:rPr>
              <a:t>输出参数配置</a:t>
            </a:r>
            <a:endParaRPr kumimoji="1" lang="zh-CN" altLang="en-US" sz="3200" b="1" dirty="0">
              <a:solidFill>
                <a:schemeClr val="tx1"/>
              </a:solidFill>
              <a:latin typeface="+mj-ea"/>
              <a:ea typeface="+mj-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17245" y="688340"/>
            <a:ext cx="11226800" cy="3640455"/>
          </a:xfrm>
          <a:prstGeom prst="rect">
            <a:avLst/>
          </a:prstGeom>
          <a:noFill/>
        </p:spPr>
        <p:txBody>
          <a:bodyPr wrap="square" rtlCol="0">
            <a:noAutofit/>
          </a:bodyPr>
          <a:lstStyle/>
          <a:p>
            <a:pPr indent="0" algn="l" fontAlgn="auto">
              <a:lnSpc>
                <a:spcPct val="100000"/>
              </a:lnSpc>
              <a:spcBef>
                <a:spcPts val="600"/>
              </a:spcBef>
              <a:spcAft>
                <a:spcPts val="600"/>
              </a:spcAft>
            </a:pPr>
            <a:r>
              <a:rPr kumimoji="1" lang="en-US" altLang="zh-CN" sz="3200" b="1" dirty="0">
                <a:solidFill>
                  <a:schemeClr val="tx1"/>
                </a:solidFill>
                <a:latin typeface="楷体" charset="0"/>
                <a:ea typeface="楷体" charset="0"/>
                <a:cs typeface="楷体" charset="0"/>
              </a:rPr>
              <a:t>Top-K</a:t>
            </a:r>
            <a:r>
              <a:rPr kumimoji="1" lang="zh-CN" altLang="en-US" sz="3200" dirty="0">
                <a:solidFill>
                  <a:schemeClr val="tx1"/>
                </a:solidFill>
                <a:latin typeface="楷体" charset="0"/>
                <a:ea typeface="楷体" charset="0"/>
                <a:cs typeface="楷体" charset="0"/>
              </a:rPr>
              <a:t>抽样从模型的预测分布中选择前</a:t>
            </a:r>
            <a:r>
              <a:rPr kumimoji="1" lang="en-US" altLang="zh-CN" sz="3200" dirty="0">
                <a:solidFill>
                  <a:schemeClr val="tx1"/>
                </a:solidFill>
                <a:latin typeface="楷体" charset="0"/>
                <a:ea typeface="楷体" charset="0"/>
                <a:cs typeface="楷体" charset="0"/>
              </a:rPr>
              <a:t>K</a:t>
            </a:r>
            <a:r>
              <a:rPr kumimoji="1" lang="zh-CN" altLang="en-US" sz="3200" dirty="0">
                <a:solidFill>
                  <a:schemeClr val="tx1"/>
                </a:solidFill>
                <a:latin typeface="楷体" charset="0"/>
                <a:ea typeface="楷体" charset="0"/>
                <a:cs typeface="楷体" charset="0"/>
              </a:rPr>
              <a:t>个最可能的</a:t>
            </a:r>
            <a:r>
              <a:rPr kumimoji="1" lang="en-US" altLang="zh-CN" sz="3200" dirty="0">
                <a:solidFill>
                  <a:schemeClr val="tx1"/>
                </a:solidFill>
                <a:latin typeface="楷体" charset="0"/>
                <a:ea typeface="楷体" charset="0"/>
                <a:cs typeface="楷体" charset="0"/>
              </a:rPr>
              <a:t>token</a:t>
            </a:r>
            <a:r>
              <a:rPr kumimoji="1" lang="zh-CN" altLang="en-US" sz="3200" dirty="0">
                <a:solidFill>
                  <a:schemeClr val="tx1"/>
                </a:solidFill>
                <a:latin typeface="楷体" charset="0"/>
                <a:ea typeface="楷体" charset="0"/>
                <a:cs typeface="楷体" charset="0"/>
              </a:rPr>
              <a:t>。</a:t>
            </a:r>
            <a:r>
              <a:rPr kumimoji="1" lang="en-US" altLang="zh-CN" sz="3200" dirty="0">
                <a:solidFill>
                  <a:schemeClr val="tx1"/>
                </a:solidFill>
                <a:latin typeface="楷体" charset="0"/>
                <a:ea typeface="楷体" charset="0"/>
                <a:cs typeface="楷体" charset="0"/>
              </a:rPr>
              <a:t>top-K</a:t>
            </a:r>
            <a:r>
              <a:rPr kumimoji="1" lang="zh-CN" altLang="en-US" sz="3200" dirty="0">
                <a:solidFill>
                  <a:schemeClr val="tx1"/>
                </a:solidFill>
                <a:latin typeface="楷体" charset="0"/>
                <a:ea typeface="楷体" charset="0"/>
                <a:cs typeface="楷体" charset="0"/>
              </a:rPr>
              <a:t>值越高，模型的输出越有创造性和多样性</a:t>
            </a:r>
            <a:r>
              <a:rPr kumimoji="1" lang="en-US" altLang="zh-CN" sz="3200" dirty="0">
                <a:solidFill>
                  <a:schemeClr val="tx1"/>
                </a:solidFill>
                <a:latin typeface="楷体" charset="0"/>
                <a:ea typeface="楷体" charset="0"/>
                <a:cs typeface="楷体" charset="0"/>
              </a:rPr>
              <a:t>; top-K</a:t>
            </a:r>
            <a:r>
              <a:rPr kumimoji="1" lang="zh-CN" altLang="en-US" sz="3200" dirty="0">
                <a:solidFill>
                  <a:schemeClr val="tx1"/>
                </a:solidFill>
                <a:latin typeface="楷体" charset="0"/>
                <a:ea typeface="楷体" charset="0"/>
                <a:cs typeface="楷体" charset="0"/>
              </a:rPr>
              <a:t>值越低，模型的输出越不稳定和真实。</a:t>
            </a:r>
            <a:r>
              <a:rPr kumimoji="1" lang="en-US" altLang="zh-CN" sz="3200" dirty="0">
                <a:solidFill>
                  <a:schemeClr val="tx1"/>
                </a:solidFill>
                <a:latin typeface="楷体" charset="0"/>
                <a:ea typeface="楷体" charset="0"/>
                <a:cs typeface="楷体" charset="0"/>
              </a:rPr>
              <a:t>top-K</a:t>
            </a:r>
            <a:r>
              <a:rPr kumimoji="1" lang="zh-CN" altLang="en-US" sz="3200" dirty="0">
                <a:solidFill>
                  <a:schemeClr val="tx1"/>
                </a:solidFill>
                <a:latin typeface="楷体" charset="0"/>
                <a:ea typeface="楷体" charset="0"/>
                <a:cs typeface="楷体" charset="0"/>
              </a:rPr>
              <a:t>为</a:t>
            </a:r>
            <a:r>
              <a:rPr kumimoji="1" lang="en-US" altLang="zh-CN" sz="3200" dirty="0">
                <a:solidFill>
                  <a:schemeClr val="tx1"/>
                </a:solidFill>
                <a:latin typeface="楷体" charset="0"/>
                <a:ea typeface="楷体" charset="0"/>
                <a:cs typeface="楷体" charset="0"/>
              </a:rPr>
              <a:t>1</a:t>
            </a:r>
            <a:r>
              <a:rPr kumimoji="1" lang="zh-CN" altLang="en-US" sz="3200" dirty="0">
                <a:solidFill>
                  <a:schemeClr val="tx1"/>
                </a:solidFill>
                <a:latin typeface="楷体" charset="0"/>
                <a:ea typeface="楷体" charset="0"/>
                <a:cs typeface="楷体" charset="0"/>
              </a:rPr>
              <a:t>相当于贪婪解码。</a:t>
            </a:r>
            <a:endParaRPr kumimoji="1" lang="zh-CN" altLang="en-US" sz="3200" dirty="0">
              <a:solidFill>
                <a:schemeClr val="tx1"/>
              </a:solidFill>
              <a:latin typeface="楷体" charset="0"/>
              <a:ea typeface="楷体" charset="0"/>
              <a:cs typeface="楷体" charset="0"/>
            </a:endParaRPr>
          </a:p>
          <a:p>
            <a:pPr indent="0" fontAlgn="auto">
              <a:lnSpc>
                <a:spcPct val="100000"/>
              </a:lnSpc>
              <a:spcBef>
                <a:spcPts val="600"/>
              </a:spcBef>
              <a:spcAft>
                <a:spcPts val="600"/>
              </a:spcAft>
              <a:buFont typeface="Wingdings" panose="05000000000000000000" charset="0"/>
              <a:buNone/>
            </a:pPr>
            <a:r>
              <a:rPr kumimoji="1" lang="en-US" altLang="zh-CN" sz="3200" b="1" dirty="0">
                <a:solidFill>
                  <a:schemeClr val="tx1"/>
                </a:solidFill>
                <a:latin typeface="楷体" charset="0"/>
                <a:ea typeface="楷体" charset="0"/>
              </a:rPr>
              <a:t>Top-P</a:t>
            </a:r>
            <a:r>
              <a:rPr kumimoji="1" lang="en-US" altLang="zh-CN" sz="3200" dirty="0">
                <a:solidFill>
                  <a:schemeClr val="tx1"/>
                </a:solidFill>
                <a:latin typeface="楷体" charset="0"/>
                <a:ea typeface="楷体" charset="0"/>
              </a:rPr>
              <a:t>​​ </a:t>
            </a:r>
            <a:r>
              <a:rPr kumimoji="1" lang="zh-CN" altLang="en-US" sz="3200" dirty="0">
                <a:solidFill>
                  <a:schemeClr val="tx1"/>
                </a:solidFill>
                <a:latin typeface="楷体" charset="0"/>
                <a:ea typeface="楷体" charset="0"/>
              </a:rPr>
              <a:t>设定一个概率阈值（例如</a:t>
            </a:r>
            <a:r>
              <a:rPr kumimoji="1" lang="en-US" altLang="zh-CN" sz="3200" dirty="0">
                <a:solidFill>
                  <a:schemeClr val="tx1"/>
                </a:solidFill>
                <a:latin typeface="楷体" charset="0"/>
                <a:ea typeface="楷体" charset="0"/>
              </a:rPr>
              <a:t> 0.9</a:t>
            </a:r>
            <a:r>
              <a:rPr kumimoji="1" lang="zh-CN" altLang="en-US" sz="3200" dirty="0">
                <a:solidFill>
                  <a:schemeClr val="tx1"/>
                </a:solidFill>
                <a:latin typeface="楷体" charset="0"/>
                <a:ea typeface="楷体" charset="0"/>
              </a:rPr>
              <a:t>），模型会从累积概率超过该阈值的最小候选词集合中采样下一个词。</a:t>
            </a:r>
            <a:r>
              <a:rPr kumimoji="1" lang="zh-CN" altLang="en-US" sz="3200" b="1" dirty="0">
                <a:solidFill>
                  <a:schemeClr val="tx1"/>
                </a:solidFill>
                <a:latin typeface="楷体" charset="0"/>
                <a:ea typeface="楷体" charset="0"/>
              </a:rPr>
              <a:t>动态选择</a:t>
            </a:r>
            <a:r>
              <a:rPr kumimoji="1" lang="en-US" altLang="zh-CN" sz="3200" b="1" dirty="0">
                <a:solidFill>
                  <a:schemeClr val="tx1"/>
                </a:solidFill>
                <a:latin typeface="楷体" charset="0"/>
                <a:ea typeface="楷体" charset="0"/>
              </a:rPr>
              <a:t>​​</a:t>
            </a:r>
            <a:r>
              <a:rPr kumimoji="1" lang="zh-CN" altLang="en-US" sz="3200" dirty="0">
                <a:solidFill>
                  <a:schemeClr val="tx1"/>
                </a:solidFill>
                <a:latin typeface="楷体" charset="0"/>
                <a:ea typeface="楷体" charset="0"/>
              </a:rPr>
              <a:t>：与固定选择前</a:t>
            </a:r>
            <a:r>
              <a:rPr kumimoji="1" lang="en-US" altLang="zh-CN" sz="3200" dirty="0">
                <a:solidFill>
                  <a:schemeClr val="tx1"/>
                </a:solidFill>
                <a:latin typeface="楷体" charset="0"/>
                <a:ea typeface="楷体" charset="0"/>
              </a:rPr>
              <a:t>K</a:t>
            </a:r>
            <a:r>
              <a:rPr kumimoji="1" lang="zh-CN" altLang="en-US" sz="3200" dirty="0">
                <a:solidFill>
                  <a:schemeClr val="tx1"/>
                </a:solidFill>
                <a:latin typeface="楷体" charset="0"/>
                <a:ea typeface="楷体" charset="0"/>
              </a:rPr>
              <a:t>个词的</a:t>
            </a:r>
            <a:r>
              <a:rPr kumimoji="1" lang="en-US" altLang="zh-CN" sz="3200" dirty="0">
                <a:solidFill>
                  <a:schemeClr val="tx1"/>
                </a:solidFill>
                <a:latin typeface="楷体" charset="0"/>
                <a:ea typeface="楷体" charset="0"/>
              </a:rPr>
              <a:t>Top-K</a:t>
            </a:r>
            <a:r>
              <a:rPr kumimoji="1" lang="zh-CN" altLang="en-US" sz="3200" dirty="0">
                <a:solidFill>
                  <a:schemeClr val="tx1"/>
                </a:solidFill>
                <a:latin typeface="楷体" charset="0"/>
                <a:ea typeface="楷体" charset="0"/>
              </a:rPr>
              <a:t>不同，</a:t>
            </a:r>
            <a:r>
              <a:rPr kumimoji="1" lang="en-US" altLang="zh-CN" sz="3200" dirty="0">
                <a:solidFill>
                  <a:schemeClr val="tx1"/>
                </a:solidFill>
                <a:latin typeface="楷体" charset="0"/>
                <a:ea typeface="楷体" charset="0"/>
              </a:rPr>
              <a:t>Top-P</a:t>
            </a:r>
            <a:r>
              <a:rPr kumimoji="1" lang="zh-CN" altLang="en-US" sz="3200" dirty="0">
                <a:solidFill>
                  <a:schemeClr val="tx1"/>
                </a:solidFill>
                <a:latin typeface="楷体" charset="0"/>
                <a:ea typeface="楷体" charset="0"/>
              </a:rPr>
              <a:t>会根据当前词的概率分布</a:t>
            </a:r>
            <a:r>
              <a:rPr kumimoji="1" lang="en-US" altLang="zh-CN" sz="3200" dirty="0">
                <a:solidFill>
                  <a:schemeClr val="tx1"/>
                </a:solidFill>
                <a:latin typeface="楷体" charset="0"/>
                <a:ea typeface="楷体" charset="0"/>
              </a:rPr>
              <a:t>​​</a:t>
            </a:r>
            <a:r>
              <a:rPr kumimoji="1" lang="zh-CN" altLang="en-US" sz="3200" dirty="0">
                <a:solidFill>
                  <a:schemeClr val="tx1"/>
                </a:solidFill>
                <a:latin typeface="楷体" charset="0"/>
                <a:ea typeface="楷体" charset="0"/>
              </a:rPr>
              <a:t>动态调整候选词数量</a:t>
            </a:r>
            <a:r>
              <a:rPr kumimoji="1" lang="en-US" altLang="zh-CN" sz="3200" dirty="0">
                <a:solidFill>
                  <a:schemeClr val="tx1"/>
                </a:solidFill>
                <a:latin typeface="楷体" charset="0"/>
                <a:ea typeface="楷体" charset="0"/>
              </a:rPr>
              <a:t>​​</a:t>
            </a:r>
            <a:r>
              <a:rPr kumimoji="1" lang="zh-CN" altLang="en-US" sz="3200" dirty="0">
                <a:solidFill>
                  <a:schemeClr val="tx1"/>
                </a:solidFill>
                <a:latin typeface="楷体" charset="0"/>
                <a:ea typeface="楷体" charset="0"/>
              </a:rPr>
              <a:t>。</a:t>
            </a:r>
            <a:endParaRPr kumimoji="1" lang="zh-CN" altLang="en-US" sz="3200" dirty="0">
              <a:solidFill>
                <a:schemeClr val="tx1"/>
              </a:solidFill>
              <a:latin typeface="楷体" charset="0"/>
              <a:ea typeface="楷体" charset="0"/>
            </a:endParaRPr>
          </a:p>
          <a:p>
            <a:pPr indent="0" fontAlgn="auto">
              <a:lnSpc>
                <a:spcPct val="100000"/>
              </a:lnSpc>
              <a:spcBef>
                <a:spcPts val="600"/>
              </a:spcBef>
              <a:spcAft>
                <a:spcPts val="600"/>
              </a:spcAft>
              <a:buFont typeface="Wingdings" panose="05000000000000000000" charset="0"/>
              <a:buNone/>
            </a:pPr>
            <a:endParaRPr kumimoji="1" lang="zh-CN" altLang="en-US" sz="3200" dirty="0">
              <a:solidFill>
                <a:schemeClr val="tx1"/>
              </a:solidFill>
              <a:latin typeface="楷体" charset="0"/>
              <a:ea typeface="楷体" charset="0"/>
            </a:endParaRPr>
          </a:p>
        </p:txBody>
      </p:sp>
      <p:sp>
        <p:nvSpPr>
          <p:cNvPr id="15" name="文本框 14"/>
          <p:cNvSpPr txBox="1"/>
          <p:nvPr/>
        </p:nvSpPr>
        <p:spPr>
          <a:xfrm>
            <a:off x="1006475" y="104775"/>
            <a:ext cx="401447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LLM</a:t>
            </a:r>
            <a:r>
              <a:rPr kumimoji="1" lang="zh-CN" altLang="en-US" sz="3200" b="1" dirty="0">
                <a:solidFill>
                  <a:schemeClr val="tx1"/>
                </a:solidFill>
                <a:latin typeface="+mj-ea"/>
                <a:ea typeface="+mj-ea"/>
                <a:sym typeface="+mn-ea"/>
              </a:rPr>
              <a:t>输出参数配置</a:t>
            </a:r>
            <a:endParaRPr kumimoji="1" lang="zh-CN" altLang="en-US" sz="3200" b="1" dirty="0">
              <a:solidFill>
                <a:schemeClr val="tx1"/>
              </a:solidFill>
              <a:latin typeface="+mj-ea"/>
              <a:ea typeface="+mj-ea"/>
              <a:sym typeface="+mn-ea"/>
            </a:endParaRPr>
          </a:p>
        </p:txBody>
      </p:sp>
      <p:sp>
        <p:nvSpPr>
          <p:cNvPr id="2" name="文本框 1"/>
          <p:cNvSpPr txBox="1"/>
          <p:nvPr/>
        </p:nvSpPr>
        <p:spPr>
          <a:xfrm>
            <a:off x="984885" y="4441825"/>
            <a:ext cx="4485005" cy="2306955"/>
          </a:xfrm>
          <a:prstGeom prst="rect">
            <a:avLst/>
          </a:prstGeom>
          <a:noFill/>
        </p:spPr>
        <p:txBody>
          <a:bodyPr wrap="square" rtlCol="0">
            <a:spAutoFit/>
          </a:bodyPr>
          <a:p>
            <a:r>
              <a:rPr lang="zh-CN" altLang="en-US" sz="2400"/>
              <a:t>一般配置</a:t>
            </a:r>
            <a:br>
              <a:rPr lang="en-US" altLang="zh-CN" sz="2400"/>
            </a:br>
            <a:r>
              <a:rPr lang="en-US" altLang="zh-CN" sz="2400"/>
              <a:t>config = {</a:t>
            </a:r>
            <a:endParaRPr lang="en-US" altLang="zh-CN" sz="2400"/>
          </a:p>
          <a:p>
            <a:r>
              <a:rPr lang="en-US" altLang="zh-CN" sz="2400"/>
              <a:t>  "temperature": 0.2,</a:t>
            </a:r>
            <a:endParaRPr lang="en-US" altLang="zh-CN" sz="2400"/>
          </a:p>
          <a:p>
            <a:r>
              <a:rPr lang="en-US" altLang="zh-CN" sz="2400"/>
              <a:t>  "top_k": 30,</a:t>
            </a:r>
            <a:endParaRPr lang="en-US" altLang="zh-CN" sz="2400"/>
          </a:p>
          <a:p>
            <a:r>
              <a:rPr lang="en-US" altLang="zh-CN" sz="2400"/>
              <a:t>  "top_p": 0.95</a:t>
            </a:r>
            <a:endParaRPr lang="en-US" altLang="zh-CN" sz="2400"/>
          </a:p>
          <a:p>
            <a:r>
              <a:rPr lang="en-US" altLang="zh-CN" sz="2400"/>
              <a:t>}</a:t>
            </a:r>
            <a:endParaRPr lang="zh-CN" altLang="en-US" sz="2400"/>
          </a:p>
        </p:txBody>
      </p:sp>
      <p:sp>
        <p:nvSpPr>
          <p:cNvPr id="3" name="文本框 2"/>
          <p:cNvSpPr txBox="1"/>
          <p:nvPr/>
        </p:nvSpPr>
        <p:spPr>
          <a:xfrm>
            <a:off x="6174105" y="4441825"/>
            <a:ext cx="4485005" cy="2306955"/>
          </a:xfrm>
          <a:prstGeom prst="rect">
            <a:avLst/>
          </a:prstGeom>
          <a:noFill/>
        </p:spPr>
        <p:txBody>
          <a:bodyPr wrap="square" rtlCol="0">
            <a:spAutoFit/>
          </a:bodyPr>
          <a:p>
            <a:r>
              <a:rPr lang="zh-CN" altLang="en-US" sz="2400"/>
              <a:t>富有创造性配置</a:t>
            </a:r>
            <a:br>
              <a:rPr lang="en-US" altLang="zh-CN" sz="2400"/>
            </a:br>
            <a:r>
              <a:rPr lang="en-US" altLang="zh-CN" sz="2400"/>
              <a:t>config = {</a:t>
            </a:r>
            <a:endParaRPr lang="en-US" altLang="zh-CN" sz="2400"/>
          </a:p>
          <a:p>
            <a:r>
              <a:rPr lang="en-US" altLang="zh-CN" sz="2400"/>
              <a:t>  "temperature": 0.9,</a:t>
            </a:r>
            <a:endParaRPr lang="en-US" altLang="zh-CN" sz="2400"/>
          </a:p>
          <a:p>
            <a:r>
              <a:rPr lang="en-US" altLang="zh-CN" sz="2400"/>
              <a:t>  "top_k": 40,</a:t>
            </a:r>
            <a:endParaRPr lang="en-US" altLang="zh-CN" sz="2400"/>
          </a:p>
          <a:p>
            <a:r>
              <a:rPr lang="en-US" altLang="zh-CN" sz="2400"/>
              <a:t>  "top_p": 0.99</a:t>
            </a:r>
            <a:endParaRPr lang="en-US" altLang="zh-CN" sz="2400"/>
          </a:p>
          <a:p>
            <a:r>
              <a:rPr lang="en-US" altLang="zh-CN" sz="2400"/>
              <a:t>}</a:t>
            </a:r>
            <a:endParaRPr lang="zh-CN" alt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2203801" y="3141921"/>
            <a:ext cx="4616649" cy="1140381"/>
            <a:chOff x="2008240" y="2216448"/>
            <a:chExt cx="4616649" cy="1140381"/>
          </a:xfrm>
        </p:grpSpPr>
        <p:sp>
          <p:nvSpPr>
            <p:cNvPr id="56" name="文本框 55"/>
            <p:cNvSpPr txBox="1"/>
            <p:nvPr/>
          </p:nvSpPr>
          <p:spPr>
            <a:xfrm>
              <a:off x="4011766" y="2216448"/>
              <a:ext cx="609600" cy="738505"/>
            </a:xfrm>
            <a:prstGeom prst="rect">
              <a:avLst/>
            </a:prstGeom>
            <a:noFill/>
          </p:spPr>
          <p:txBody>
            <a:bodyPr wrap="none" lIns="0" tIns="0" rIns="0" bIns="0" rtlCol="0" anchor="t">
              <a:spAutoFit/>
            </a:bodyPr>
            <a:lstStyle/>
            <a:p>
              <a:pPr algn="ctr"/>
              <a:r>
                <a:rPr kumimoji="1" lang="en-US" altLang="zh-CN" sz="4800" dirty="0">
                  <a:solidFill>
                    <a:schemeClr val="bg1"/>
                  </a:solidFill>
                  <a:latin typeface="+mj-ea"/>
                  <a:ea typeface="+mj-ea"/>
                </a:rPr>
                <a:t>03</a:t>
              </a:r>
              <a:endParaRPr kumimoji="1" lang="en-US" altLang="zh-CN" sz="4800" dirty="0">
                <a:solidFill>
                  <a:schemeClr val="bg1"/>
                </a:solidFill>
                <a:latin typeface="+mj-ea"/>
                <a:ea typeface="+mj-ea"/>
              </a:endParaRPr>
            </a:p>
          </p:txBody>
        </p:sp>
        <p:sp>
          <p:nvSpPr>
            <p:cNvPr id="57" name="文本框 56"/>
            <p:cNvSpPr txBox="1"/>
            <p:nvPr/>
          </p:nvSpPr>
          <p:spPr>
            <a:xfrm>
              <a:off x="2008240" y="3079969"/>
              <a:ext cx="4616649" cy="276860"/>
            </a:xfrm>
            <a:prstGeom prst="rect">
              <a:avLst/>
            </a:prstGeom>
            <a:noFill/>
          </p:spPr>
          <p:txBody>
            <a:bodyPr wrap="square" lIns="0" tIns="0" rIns="0" bIns="0" rtlCol="0" anchor="t">
              <a:spAutoFit/>
            </a:bodyPr>
            <a:lstStyle/>
            <a:p>
              <a:pPr algn="dist"/>
              <a:endParaRPr kumimoji="1" lang="zh-CN" altLang="en-US" dirty="0">
                <a:solidFill>
                  <a:schemeClr val="bg1"/>
                </a:solidFill>
              </a:endParaRPr>
            </a:p>
          </p:txBody>
        </p:sp>
      </p:grpSp>
      <p:sp>
        <p:nvSpPr>
          <p:cNvPr id="58" name="文本框 57"/>
          <p:cNvSpPr txBox="1"/>
          <p:nvPr/>
        </p:nvSpPr>
        <p:spPr>
          <a:xfrm>
            <a:off x="7597140" y="3235960"/>
            <a:ext cx="4921250" cy="904240"/>
          </a:xfrm>
          <a:prstGeom prst="rect">
            <a:avLst/>
          </a:prstGeom>
          <a:noFill/>
        </p:spPr>
        <p:txBody>
          <a:bodyPr wrap="none" lIns="0" tIns="0" rIns="0" bIns="0" rtlCol="0" anchor="t">
            <a:noAutofit/>
          </a:bodyPr>
          <a:lstStyle/>
          <a:p>
            <a:pPr algn="ctr"/>
            <a:r>
              <a:rPr kumimoji="1" lang="zh-CN" altLang="en-US" sz="3600" dirty="0">
                <a:solidFill>
                  <a:schemeClr val="bg1"/>
                </a:solidFill>
                <a:latin typeface="+mj-ea"/>
                <a:ea typeface="+mj-ea"/>
              </a:rPr>
              <a:t>提示</a:t>
            </a:r>
            <a:r>
              <a:rPr kumimoji="1" lang="zh-CN" altLang="en-US" sz="3600" dirty="0">
                <a:solidFill>
                  <a:schemeClr val="bg1"/>
                </a:solidFill>
                <a:latin typeface="+mj-ea"/>
                <a:ea typeface="+mj-ea"/>
              </a:rPr>
              <a:t>优化技术</a:t>
            </a:r>
            <a:endParaRPr kumimoji="1" lang="zh-CN" altLang="en-US" sz="3600" dirty="0">
              <a:solidFill>
                <a:schemeClr val="bg1"/>
              </a:solidFill>
              <a:latin typeface="+mj-ea"/>
              <a:ea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3995" y="934720"/>
            <a:ext cx="6364605" cy="5361940"/>
          </a:xfrm>
          <a:prstGeom prst="rect">
            <a:avLst/>
          </a:prstGeom>
          <a:noFill/>
        </p:spPr>
        <p:txBody>
          <a:bodyPr wrap="square" rtlCol="0">
            <a:noAutofit/>
          </a:bodyPr>
          <a:lstStyle/>
          <a:p>
            <a:pPr marL="457200" indent="-457200" fontAlgn="auto">
              <a:lnSpc>
                <a:spcPct val="100000"/>
              </a:lnSpc>
              <a:spcBef>
                <a:spcPts val="1200"/>
              </a:spcBef>
              <a:spcAft>
                <a:spcPts val="1200"/>
              </a:spcAft>
              <a:buFont typeface="Wingdings" panose="05000000000000000000" charset="0"/>
              <a:buChar char=""/>
            </a:pPr>
            <a:r>
              <a:rPr kumimoji="1" lang="en-US" altLang="zh-CN" sz="2400" b="1" dirty="0">
                <a:solidFill>
                  <a:schemeClr val="tx1"/>
                </a:solidFill>
                <a:latin typeface="楷体" charset="0"/>
                <a:ea typeface="楷体" charset="0"/>
              </a:rPr>
              <a:t>Zero-shot Prompting</a:t>
            </a:r>
            <a:r>
              <a:rPr kumimoji="1" lang="en-US" altLang="zh-CN" sz="2400" dirty="0">
                <a:solidFill>
                  <a:schemeClr val="tx1"/>
                </a:solidFill>
                <a:latin typeface="楷体" charset="0"/>
                <a:ea typeface="楷体" charset="0"/>
              </a:rPr>
              <a:t>:Zero-ShotPrompting</a:t>
            </a:r>
            <a:r>
              <a:rPr kumimoji="1" lang="zh-CN" altLang="en-US" sz="2400" dirty="0">
                <a:solidFill>
                  <a:schemeClr val="tx1"/>
                </a:solidFill>
                <a:latin typeface="楷体" charset="0"/>
                <a:ea typeface="楷体" charset="0"/>
              </a:rPr>
              <a:t>无需大量训练数据，而是依靠精心设计的提示，引导模型完成新任务。</a:t>
            </a:r>
            <a:endParaRPr kumimoji="1" lang="zh-CN" altLang="en-US" sz="2400" dirty="0">
              <a:solidFill>
                <a:schemeClr val="tx1"/>
              </a:solidFill>
              <a:latin typeface="楷体" charset="0"/>
              <a:ea typeface="楷体" charset="0"/>
            </a:endParaRPr>
          </a:p>
          <a:p>
            <a:pPr marL="457200" indent="-457200" fontAlgn="auto">
              <a:lnSpc>
                <a:spcPct val="100000"/>
              </a:lnSpc>
              <a:spcBef>
                <a:spcPts val="1200"/>
              </a:spcBef>
              <a:spcAft>
                <a:spcPts val="1200"/>
              </a:spcAft>
              <a:buFont typeface="Wingdings" panose="05000000000000000000" charset="0"/>
              <a:buChar char=""/>
            </a:pPr>
            <a:r>
              <a:rPr kumimoji="1" lang="en-US" altLang="zh-CN" sz="2400" b="1" dirty="0">
                <a:solidFill>
                  <a:schemeClr val="tx1"/>
                </a:solidFill>
                <a:latin typeface="楷体" charset="0"/>
                <a:ea typeface="楷体" charset="0"/>
              </a:rPr>
              <a:t>Few-shot Prompting</a:t>
            </a:r>
            <a:r>
              <a:rPr kumimoji="1" lang="en-US" altLang="zh-CN" sz="2400" dirty="0">
                <a:solidFill>
                  <a:schemeClr val="tx1"/>
                </a:solidFill>
                <a:latin typeface="楷体" charset="0"/>
                <a:ea typeface="楷体" charset="0"/>
              </a:rPr>
              <a:t>:Few-ShotPrompting</a:t>
            </a:r>
            <a:r>
              <a:rPr kumimoji="1" lang="zh-CN" altLang="en-US" sz="2400" dirty="0">
                <a:solidFill>
                  <a:schemeClr val="tx1"/>
                </a:solidFill>
                <a:latin typeface="楷体" charset="0"/>
                <a:ea typeface="楷体" charset="0"/>
              </a:rPr>
              <a:t>为模型提供一些输入</a:t>
            </a:r>
            <a:r>
              <a:rPr kumimoji="1" lang="en-US" altLang="zh-CN" sz="2400" dirty="0">
                <a:solidFill>
                  <a:schemeClr val="tx1"/>
                </a:solidFill>
                <a:latin typeface="楷体" charset="0"/>
                <a:ea typeface="楷体" charset="0"/>
              </a:rPr>
              <a:t>-</a:t>
            </a:r>
            <a:r>
              <a:rPr kumimoji="1" lang="zh-CN" altLang="en-US" sz="2400" dirty="0">
                <a:solidFill>
                  <a:schemeClr val="tx1"/>
                </a:solidFill>
                <a:latin typeface="楷体" charset="0"/>
                <a:ea typeface="楷体" charset="0"/>
              </a:rPr>
              <a:t>输出示例，以诱导模型理解给定任务</a:t>
            </a:r>
            <a:r>
              <a:rPr kumimoji="1" lang="en-US" altLang="zh-CN" sz="2400" dirty="0">
                <a:solidFill>
                  <a:schemeClr val="tx1"/>
                </a:solidFill>
                <a:latin typeface="楷体" charset="0"/>
                <a:ea typeface="楷体" charset="0"/>
              </a:rPr>
              <a:t> </a:t>
            </a:r>
            <a:endParaRPr kumimoji="1" lang="zh-CN" altLang="en-US" sz="2400" dirty="0">
              <a:solidFill>
                <a:schemeClr val="tx1"/>
              </a:solidFill>
              <a:latin typeface="楷体" charset="0"/>
              <a:ea typeface="楷体" charset="0"/>
            </a:endParaRPr>
          </a:p>
          <a:p>
            <a:pPr indent="528955" fontAlgn="auto">
              <a:lnSpc>
                <a:spcPct val="100000"/>
              </a:lnSpc>
              <a:spcBef>
                <a:spcPts val="1200"/>
              </a:spcBef>
              <a:spcAft>
                <a:spcPts val="1200"/>
              </a:spcAft>
              <a:buFont typeface="+mj-lt"/>
              <a:buAutoNum type="alphaLcParenR"/>
            </a:pPr>
            <a:r>
              <a:rPr kumimoji="1" lang="zh-CN" altLang="en-US" sz="2400" dirty="0">
                <a:solidFill>
                  <a:schemeClr val="tx1"/>
                </a:solidFill>
                <a:latin typeface="楷体" charset="0"/>
                <a:ea typeface="楷体" charset="0"/>
              </a:rPr>
              <a:t>少量提示需要额外的标记来包含示例，这对于较长的文本输入来说可能会变得难以承受。</a:t>
            </a:r>
            <a:endParaRPr kumimoji="1" lang="zh-CN" altLang="en-US" sz="2400" dirty="0">
              <a:solidFill>
                <a:schemeClr val="tx1"/>
              </a:solidFill>
              <a:latin typeface="楷体" charset="0"/>
              <a:ea typeface="楷体" charset="0"/>
            </a:endParaRPr>
          </a:p>
          <a:p>
            <a:pPr indent="528955" fontAlgn="auto">
              <a:lnSpc>
                <a:spcPct val="100000"/>
              </a:lnSpc>
              <a:spcBef>
                <a:spcPts val="1200"/>
              </a:spcBef>
              <a:spcAft>
                <a:spcPts val="1200"/>
              </a:spcAft>
              <a:buFont typeface="+mj-lt"/>
              <a:buAutoNum type="alphaLcParenR"/>
            </a:pPr>
            <a:r>
              <a:rPr kumimoji="1" lang="zh-CN" altLang="en-US" sz="2400" dirty="0">
                <a:solidFill>
                  <a:schemeClr val="tx1"/>
                </a:solidFill>
                <a:latin typeface="楷体" charset="0"/>
                <a:ea typeface="楷体" charset="0"/>
              </a:rPr>
              <a:t>提示示例的选择和组成也会对模型行为产生重大影响，而偏向频繁出现的单词等偏差仍会影响少量提示的结果</a:t>
            </a:r>
            <a:endParaRPr kumimoji="1" lang="zh-CN" altLang="en-US" sz="2400" dirty="0">
              <a:solidFill>
                <a:schemeClr val="tx1"/>
              </a:solidFill>
              <a:latin typeface="楷体" charset="0"/>
              <a:ea typeface="楷体" charset="0"/>
            </a:endParaRPr>
          </a:p>
          <a:p>
            <a:pPr indent="528955" fontAlgn="auto">
              <a:lnSpc>
                <a:spcPct val="100000"/>
              </a:lnSpc>
              <a:spcBef>
                <a:spcPts val="1200"/>
              </a:spcBef>
              <a:spcAft>
                <a:spcPts val="1200"/>
              </a:spcAft>
              <a:buFont typeface="+mj-lt"/>
              <a:buAutoNum type="alphaLcParenR"/>
            </a:pPr>
            <a:endParaRPr kumimoji="1" lang="zh-CN" altLang="en-US" sz="2400" dirty="0">
              <a:solidFill>
                <a:schemeClr val="tx1"/>
              </a:solidFill>
              <a:latin typeface="楷体" charset="0"/>
              <a:ea typeface="楷体" charset="0"/>
            </a:endParaRPr>
          </a:p>
        </p:txBody>
      </p:sp>
      <p:sp>
        <p:nvSpPr>
          <p:cNvPr id="15" name="文本框 14"/>
          <p:cNvSpPr txBox="1"/>
          <p:nvPr/>
        </p:nvSpPr>
        <p:spPr>
          <a:xfrm>
            <a:off x="1006475" y="104775"/>
            <a:ext cx="9050020" cy="706755"/>
          </a:xfrm>
          <a:prstGeom prst="rect">
            <a:avLst/>
          </a:prstGeom>
          <a:noFill/>
        </p:spPr>
        <p:txBody>
          <a:bodyPr wrap="square" rtlCol="0">
            <a:spAutoFit/>
          </a:bodyPr>
          <a:p>
            <a:r>
              <a:rPr kumimoji="1" lang="en-US" altLang="zh-CN" sz="4000" b="1" dirty="0">
                <a:solidFill>
                  <a:schemeClr val="tx1"/>
                </a:solidFill>
                <a:latin typeface="+mj-ea"/>
                <a:ea typeface="+mj-ea"/>
                <a:sym typeface="+mn-ea"/>
              </a:rPr>
              <a:t>Zero/few-shot Prompting</a:t>
            </a:r>
            <a:endParaRPr kumimoji="1" lang="en-US" altLang="zh-CN" sz="4000" b="1" dirty="0">
              <a:solidFill>
                <a:schemeClr val="tx1"/>
              </a:solidFill>
              <a:latin typeface="+mj-ea"/>
              <a:ea typeface="+mj-ea"/>
              <a:sym typeface="+mn-ea"/>
            </a:endParaRPr>
          </a:p>
        </p:txBody>
      </p:sp>
      <p:pic>
        <p:nvPicPr>
          <p:cNvPr id="3" name="图片 2"/>
          <p:cNvPicPr>
            <a:picLocks noChangeAspect="1"/>
          </p:cNvPicPr>
          <p:nvPr/>
        </p:nvPicPr>
        <p:blipFill>
          <a:blip r:embed="rId1"/>
          <a:stretch>
            <a:fillRect/>
          </a:stretch>
        </p:blipFill>
        <p:spPr>
          <a:xfrm>
            <a:off x="7510145" y="198755"/>
            <a:ext cx="3416935" cy="5640070"/>
          </a:xfrm>
          <a:prstGeom prst="rect">
            <a:avLst/>
          </a:prstGeom>
        </p:spPr>
      </p:pic>
      <p:sp>
        <p:nvSpPr>
          <p:cNvPr id="5" name="文本框 4"/>
          <p:cNvSpPr txBox="1"/>
          <p:nvPr/>
        </p:nvSpPr>
        <p:spPr>
          <a:xfrm>
            <a:off x="7510145" y="5972810"/>
            <a:ext cx="4128770" cy="368300"/>
          </a:xfrm>
          <a:prstGeom prst="rect">
            <a:avLst/>
          </a:prstGeom>
          <a:noFill/>
        </p:spPr>
        <p:txBody>
          <a:bodyPr wrap="square" rtlCol="0">
            <a:spAutoFit/>
          </a:bodyPr>
          <a:p>
            <a:r>
              <a:rPr lang="zh-CN" altLang="en-US"/>
              <a:t>图</a:t>
            </a:r>
            <a:r>
              <a:rPr lang="en-US" altLang="zh-CN"/>
              <a:t>2 Zero-shot、few-shot</a:t>
            </a:r>
            <a:r>
              <a:rPr lang="zh-CN" altLang="en-US"/>
              <a:t>示</a:t>
            </a:r>
            <a:r>
              <a:rPr lang="zh-CN" altLang="en-US"/>
              <a:t>例</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3995" y="934720"/>
            <a:ext cx="11978005" cy="5361940"/>
          </a:xfrm>
          <a:prstGeom prst="rect">
            <a:avLst/>
          </a:prstGeom>
          <a:noFill/>
        </p:spPr>
        <p:txBody>
          <a:bodyPr wrap="square" rtlCol="0">
            <a:noAutofit/>
          </a:bodyPr>
          <a:lstStyle/>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系统提示：设置语言模型的总体上下文和目的</a:t>
            </a:r>
            <a:r>
              <a:rPr kumimoji="1" lang="en-US" altLang="zh-CN" sz="2400" dirty="0">
                <a:solidFill>
                  <a:schemeClr val="tx1"/>
                </a:solidFill>
                <a:latin typeface="楷体" charset="0"/>
                <a:ea typeface="楷体" charset="0"/>
              </a:rPr>
              <a:t>，</a:t>
            </a:r>
            <a:r>
              <a:rPr kumimoji="1" lang="zh-CN" altLang="en-US" sz="2400" dirty="0">
                <a:solidFill>
                  <a:schemeClr val="tx1"/>
                </a:solidFill>
                <a:latin typeface="楷体" charset="0"/>
                <a:ea typeface="楷体" charset="0"/>
              </a:rPr>
              <a:t>定义模型的基本功能和首要目的。</a:t>
            </a:r>
            <a:endParaRPr kumimoji="1" lang="zh-CN" altLang="en-US" sz="2400" dirty="0">
              <a:solidFill>
                <a:schemeClr val="tx1"/>
              </a:solidFill>
              <a:latin typeface="楷体" charset="0"/>
              <a:ea typeface="楷体" charset="0"/>
            </a:endParaRPr>
          </a:p>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上下文提示：提供即时的、特定于任务的信息来指导响应。它高度特定于当前任务或输入，这是动态的。</a:t>
            </a:r>
            <a:endParaRPr kumimoji="1" lang="zh-CN" altLang="en-US" sz="2400" dirty="0">
              <a:solidFill>
                <a:schemeClr val="tx1"/>
              </a:solidFill>
              <a:latin typeface="楷体" charset="0"/>
              <a:ea typeface="楷体" charset="0"/>
            </a:endParaRPr>
          </a:p>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角色提示：为语言模型分配要采用的特定字符或标识。它增加了一层特殊性和个性。</a:t>
            </a:r>
            <a:endParaRPr kumimoji="1" lang="zh-CN" altLang="en-US" sz="2400" dirty="0">
              <a:solidFill>
                <a:schemeClr val="tx1"/>
              </a:solidFill>
              <a:latin typeface="楷体" charset="0"/>
              <a:ea typeface="楷体" charset="0"/>
            </a:endParaRPr>
          </a:p>
        </p:txBody>
      </p:sp>
      <p:sp>
        <p:nvSpPr>
          <p:cNvPr id="15" name="文本框 14"/>
          <p:cNvSpPr txBox="1"/>
          <p:nvPr/>
        </p:nvSpPr>
        <p:spPr>
          <a:xfrm>
            <a:off x="1006475" y="104775"/>
            <a:ext cx="905002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System prompt、Contextual prompt、Role prompt</a:t>
            </a:r>
            <a:endParaRPr kumimoji="1" lang="en-US" altLang="zh-CN" sz="3200" b="1" dirty="0">
              <a:solidFill>
                <a:schemeClr val="tx1"/>
              </a:solidFill>
              <a:latin typeface="+mj-ea"/>
              <a:ea typeface="+mj-ea"/>
              <a:sym typeface="+mn-ea"/>
            </a:endParaRPr>
          </a:p>
        </p:txBody>
      </p:sp>
      <p:sp>
        <p:nvSpPr>
          <p:cNvPr id="5" name="文本框 4"/>
          <p:cNvSpPr txBox="1"/>
          <p:nvPr/>
        </p:nvSpPr>
        <p:spPr>
          <a:xfrm>
            <a:off x="7962265" y="6061075"/>
            <a:ext cx="2290445" cy="368300"/>
          </a:xfrm>
          <a:prstGeom prst="rect">
            <a:avLst/>
          </a:prstGeom>
          <a:noFill/>
        </p:spPr>
        <p:txBody>
          <a:bodyPr wrap="square" rtlCol="0">
            <a:spAutoFit/>
          </a:bodyPr>
          <a:p>
            <a:r>
              <a:rPr lang="zh-CN" altLang="en-US"/>
              <a:t>图</a:t>
            </a:r>
            <a:r>
              <a:rPr lang="en-US" altLang="zh-CN"/>
              <a:t>4 </a:t>
            </a:r>
            <a:r>
              <a:rPr kumimoji="1" lang="en-US" altLang="zh-CN" b="1" dirty="0">
                <a:latin typeface="+mj-ea"/>
                <a:ea typeface="+mj-ea"/>
                <a:sym typeface="+mn-ea"/>
              </a:rPr>
              <a:t>Role prompt</a:t>
            </a:r>
            <a:r>
              <a:rPr lang="zh-CN" altLang="en-US"/>
              <a:t>示</a:t>
            </a:r>
            <a:r>
              <a:rPr lang="zh-CN" altLang="en-US"/>
              <a:t>例</a:t>
            </a:r>
            <a:endParaRPr lang="zh-CN" altLang="en-US"/>
          </a:p>
        </p:txBody>
      </p:sp>
      <p:pic>
        <p:nvPicPr>
          <p:cNvPr id="2" name="图片 1"/>
          <p:cNvPicPr>
            <a:picLocks noChangeAspect="1"/>
          </p:cNvPicPr>
          <p:nvPr/>
        </p:nvPicPr>
        <p:blipFill>
          <a:blip r:embed="rId1"/>
          <a:stretch>
            <a:fillRect/>
          </a:stretch>
        </p:blipFill>
        <p:spPr>
          <a:xfrm>
            <a:off x="589280" y="2962275"/>
            <a:ext cx="5731510" cy="2490470"/>
          </a:xfrm>
          <a:prstGeom prst="rect">
            <a:avLst/>
          </a:prstGeom>
        </p:spPr>
      </p:pic>
      <p:pic>
        <p:nvPicPr>
          <p:cNvPr id="4" name="图片 3"/>
          <p:cNvPicPr>
            <a:picLocks noChangeAspect="1"/>
          </p:cNvPicPr>
          <p:nvPr/>
        </p:nvPicPr>
        <p:blipFill>
          <a:blip r:embed="rId2"/>
          <a:stretch>
            <a:fillRect/>
          </a:stretch>
        </p:blipFill>
        <p:spPr>
          <a:xfrm>
            <a:off x="6710045" y="2562860"/>
            <a:ext cx="4794250" cy="3498215"/>
          </a:xfrm>
          <a:prstGeom prst="rect">
            <a:avLst/>
          </a:prstGeom>
        </p:spPr>
      </p:pic>
      <p:sp>
        <p:nvSpPr>
          <p:cNvPr id="6" name="文本框 5"/>
          <p:cNvSpPr txBox="1"/>
          <p:nvPr/>
        </p:nvSpPr>
        <p:spPr>
          <a:xfrm>
            <a:off x="2209800" y="5731510"/>
            <a:ext cx="2490470" cy="368300"/>
          </a:xfrm>
          <a:prstGeom prst="rect">
            <a:avLst/>
          </a:prstGeom>
          <a:noFill/>
        </p:spPr>
        <p:txBody>
          <a:bodyPr wrap="square" rtlCol="0">
            <a:spAutoFit/>
          </a:bodyPr>
          <a:p>
            <a:r>
              <a:rPr lang="zh-CN" altLang="en-US"/>
              <a:t>图</a:t>
            </a:r>
            <a:r>
              <a:rPr lang="en-US" altLang="zh-CN"/>
              <a:t>3 </a:t>
            </a:r>
            <a:r>
              <a:rPr kumimoji="1" lang="en-US" altLang="zh-CN" b="1" dirty="0">
                <a:latin typeface="+mj-ea"/>
                <a:ea typeface="+mj-ea"/>
                <a:sym typeface="+mn-ea"/>
              </a:rPr>
              <a:t>System prompt</a:t>
            </a:r>
            <a:r>
              <a:rPr lang="zh-CN" altLang="en-US"/>
              <a:t>示</a:t>
            </a:r>
            <a:r>
              <a:rPr lang="zh-CN" altLang="en-US"/>
              <a:t>例</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3995" y="934720"/>
            <a:ext cx="11978005" cy="5361940"/>
          </a:xfrm>
          <a:prstGeom prst="rect">
            <a:avLst/>
          </a:prstGeom>
          <a:noFill/>
        </p:spPr>
        <p:txBody>
          <a:bodyPr wrap="square" rtlCol="0">
            <a:noAutofit/>
          </a:bodyPr>
          <a:lstStyle/>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思维链（</a:t>
            </a:r>
            <a:r>
              <a:rPr kumimoji="1" lang="en-US" altLang="zh-CN" sz="2400" dirty="0">
                <a:solidFill>
                  <a:schemeClr val="tx1"/>
                </a:solidFill>
                <a:latin typeface="楷体" charset="0"/>
                <a:ea typeface="楷体" charset="0"/>
              </a:rPr>
              <a:t>CoT</a:t>
            </a:r>
            <a:r>
              <a:rPr kumimoji="1" lang="zh-CN" altLang="en-US" sz="2400" dirty="0">
                <a:solidFill>
                  <a:schemeClr val="tx1"/>
                </a:solidFill>
                <a:latin typeface="楷体" charset="0"/>
                <a:ea typeface="楷体" charset="0"/>
              </a:rPr>
              <a:t>）提示技术，一个多步骤数学单词问题的推理过程和最终答案，并模仿人类如何将问题分解为逻辑中间步骤。通过在</a:t>
            </a:r>
            <a:r>
              <a:rPr kumimoji="1" lang="en-US" altLang="zh-CN" sz="2400" dirty="0">
                <a:solidFill>
                  <a:schemeClr val="tx1"/>
                </a:solidFill>
                <a:latin typeface="楷体" charset="0"/>
                <a:ea typeface="楷体" charset="0"/>
              </a:rPr>
              <a:t>PaLM540B</a:t>
            </a:r>
            <a:r>
              <a:rPr kumimoji="1" lang="zh-CN" altLang="en-US" sz="2400" dirty="0">
                <a:solidFill>
                  <a:schemeClr val="tx1"/>
                </a:solidFill>
                <a:latin typeface="楷体" charset="0"/>
                <a:ea typeface="楷体" charset="0"/>
              </a:rPr>
              <a:t>中使用</a:t>
            </a:r>
            <a:r>
              <a:rPr kumimoji="1" lang="en-US" altLang="zh-CN" sz="2400" dirty="0">
                <a:solidFill>
                  <a:schemeClr val="tx1"/>
                </a:solidFill>
                <a:latin typeface="楷体" charset="0"/>
                <a:ea typeface="楷体" charset="0"/>
              </a:rPr>
              <a:t>CoT</a:t>
            </a:r>
            <a:r>
              <a:rPr kumimoji="1" lang="zh-CN" altLang="en-US" sz="2400" dirty="0">
                <a:solidFill>
                  <a:schemeClr val="tx1"/>
                </a:solidFill>
                <a:latin typeface="楷体" charset="0"/>
                <a:ea typeface="楷体" charset="0"/>
              </a:rPr>
              <a:t>提示，在数学和常识推理基准方面取得了最先进的成绩，准确率达到</a:t>
            </a:r>
            <a:r>
              <a:rPr kumimoji="1" lang="en-US" altLang="zh-CN" sz="2400" dirty="0">
                <a:solidFill>
                  <a:schemeClr val="tx1"/>
                </a:solidFill>
                <a:latin typeface="楷体" charset="0"/>
                <a:ea typeface="楷体" charset="0"/>
              </a:rPr>
              <a:t>90.2%。</a:t>
            </a:r>
            <a:endParaRPr kumimoji="1" lang="en-US" altLang="zh-CN" sz="2400" dirty="0">
              <a:solidFill>
                <a:schemeClr val="tx1"/>
              </a:solidFill>
              <a:latin typeface="楷体" charset="0"/>
              <a:ea typeface="楷体" charset="0"/>
            </a:endParaRPr>
          </a:p>
        </p:txBody>
      </p:sp>
      <p:sp>
        <p:nvSpPr>
          <p:cNvPr id="15" name="文本框 14"/>
          <p:cNvSpPr txBox="1"/>
          <p:nvPr/>
        </p:nvSpPr>
        <p:spPr>
          <a:xfrm>
            <a:off x="1006475" y="104775"/>
            <a:ext cx="905002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Chain-of-Thought (CoT) Prompt</a:t>
            </a:r>
            <a:endParaRPr kumimoji="1" lang="en-US" altLang="zh-CN" sz="3200" b="1" dirty="0">
              <a:solidFill>
                <a:schemeClr val="tx1"/>
              </a:solidFill>
              <a:latin typeface="+mj-ea"/>
              <a:ea typeface="+mj-ea"/>
              <a:sym typeface="+mn-ea"/>
            </a:endParaRPr>
          </a:p>
        </p:txBody>
      </p:sp>
      <p:sp>
        <p:nvSpPr>
          <p:cNvPr id="6" name="文本框 5"/>
          <p:cNvSpPr txBox="1"/>
          <p:nvPr/>
        </p:nvSpPr>
        <p:spPr>
          <a:xfrm>
            <a:off x="4352925" y="5928360"/>
            <a:ext cx="3700145" cy="368300"/>
          </a:xfrm>
          <a:prstGeom prst="rect">
            <a:avLst/>
          </a:prstGeom>
          <a:noFill/>
        </p:spPr>
        <p:txBody>
          <a:bodyPr wrap="square" rtlCol="0">
            <a:spAutoFit/>
          </a:bodyPr>
          <a:p>
            <a:r>
              <a:rPr lang="zh-CN" altLang="en-US"/>
              <a:t>图</a:t>
            </a:r>
            <a:r>
              <a:rPr lang="en-US" altLang="zh-CN"/>
              <a:t>5 </a:t>
            </a:r>
            <a:r>
              <a:rPr kumimoji="1" lang="en-US" altLang="zh-CN" b="1" dirty="0">
                <a:latin typeface="+mj-ea"/>
                <a:ea typeface="+mj-ea"/>
                <a:sym typeface="+mn-ea"/>
              </a:rPr>
              <a:t>Chain-of-Thought (CoT) Prompt</a:t>
            </a:r>
            <a:endParaRPr lang="zh-CN" altLang="en-US"/>
          </a:p>
        </p:txBody>
      </p:sp>
      <p:pic>
        <p:nvPicPr>
          <p:cNvPr id="3" name="图片 2"/>
          <p:cNvPicPr>
            <a:picLocks noChangeAspect="1"/>
          </p:cNvPicPr>
          <p:nvPr/>
        </p:nvPicPr>
        <p:blipFill>
          <a:blip r:embed="rId1"/>
          <a:stretch>
            <a:fillRect/>
          </a:stretch>
        </p:blipFill>
        <p:spPr>
          <a:xfrm>
            <a:off x="2642235" y="2231390"/>
            <a:ext cx="7120890" cy="35001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3995" y="934720"/>
            <a:ext cx="11978005" cy="5361940"/>
          </a:xfrm>
          <a:prstGeom prst="rect">
            <a:avLst/>
          </a:prstGeom>
          <a:noFill/>
        </p:spPr>
        <p:txBody>
          <a:bodyPr wrap="square" rtlCol="0">
            <a:noAutofit/>
          </a:bodyPr>
          <a:lstStyle/>
          <a:p>
            <a:pPr marL="457200" indent="-457200" fontAlgn="auto">
              <a:lnSpc>
                <a:spcPct val="100000"/>
              </a:lnSpc>
              <a:spcBef>
                <a:spcPts val="0"/>
              </a:spcBef>
              <a:spcAft>
                <a:spcPts val="600"/>
              </a:spcAft>
              <a:buFont typeface="Wingdings" panose="05000000000000000000" charset="0"/>
              <a:buChar char=""/>
            </a:pPr>
            <a:r>
              <a:rPr kumimoji="1" lang="en-US" altLang="zh-CN" sz="2400" dirty="0">
                <a:solidFill>
                  <a:schemeClr val="tx1"/>
                </a:solidFill>
                <a:latin typeface="楷体" charset="0"/>
                <a:ea typeface="楷体" charset="0"/>
              </a:rPr>
              <a:t>Automatic Chain-of-Thought (Auto-CoT) :</a:t>
            </a:r>
            <a:r>
              <a:rPr kumimoji="1" lang="zh-CN" altLang="en-US" sz="2400" dirty="0">
                <a:solidFill>
                  <a:schemeClr val="tx1"/>
                </a:solidFill>
                <a:latin typeface="楷体" charset="0"/>
                <a:ea typeface="楷体" charset="0"/>
              </a:rPr>
              <a:t>手工创建高质量的</a:t>
            </a:r>
            <a:r>
              <a:rPr kumimoji="1" lang="en-US" altLang="zh-CN" sz="2400" dirty="0">
                <a:solidFill>
                  <a:schemeClr val="tx1"/>
                </a:solidFill>
                <a:latin typeface="楷体" charset="0"/>
                <a:ea typeface="楷体" charset="0"/>
              </a:rPr>
              <a:t>CoT</a:t>
            </a:r>
            <a:r>
              <a:rPr kumimoji="1" lang="zh-CN" altLang="en-US" sz="2400" dirty="0">
                <a:solidFill>
                  <a:schemeClr val="tx1"/>
                </a:solidFill>
                <a:latin typeface="楷体" charset="0"/>
                <a:ea typeface="楷体" charset="0"/>
              </a:rPr>
              <a:t>示例既耗时又不理想。</a:t>
            </a:r>
            <a:r>
              <a:rPr kumimoji="1" lang="en-US" altLang="zh-CN" sz="2400" dirty="0">
                <a:solidFill>
                  <a:schemeClr val="tx1"/>
                </a:solidFill>
                <a:latin typeface="楷体" charset="0"/>
                <a:ea typeface="楷体" charset="0"/>
              </a:rPr>
              <a:t>Auto-CoT</a:t>
            </a:r>
            <a:r>
              <a:rPr kumimoji="1" lang="zh-CN" altLang="en-US" sz="2400" dirty="0">
                <a:solidFill>
                  <a:schemeClr val="tx1"/>
                </a:solidFill>
                <a:latin typeface="楷体" charset="0"/>
                <a:ea typeface="楷体" charset="0"/>
              </a:rPr>
              <a:t>，通过</a:t>
            </a:r>
            <a:r>
              <a:rPr kumimoji="1" lang="en-US" altLang="zh-CN" sz="2400" dirty="0">
                <a:solidFill>
                  <a:schemeClr val="tx1"/>
                </a:solidFill>
                <a:latin typeface="楷体" charset="0"/>
                <a:ea typeface="楷体" charset="0"/>
              </a:rPr>
              <a:t>“Let's thinkstep”</a:t>
            </a:r>
            <a:r>
              <a:rPr kumimoji="1" lang="zh-CN" altLang="en-US" sz="2400" dirty="0">
                <a:solidFill>
                  <a:schemeClr val="tx1"/>
                </a:solidFill>
                <a:latin typeface="楷体" charset="0"/>
                <a:ea typeface="楷体" charset="0"/>
              </a:rPr>
              <a:t>提示自动指导大模型生成推理链。</a:t>
            </a:r>
            <a:endParaRPr kumimoji="1" lang="zh-CN" altLang="en-US" sz="2400" dirty="0">
              <a:solidFill>
                <a:schemeClr val="tx1"/>
              </a:solidFill>
              <a:latin typeface="楷体" charset="0"/>
              <a:ea typeface="楷体" charset="0"/>
            </a:endParaRPr>
          </a:p>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认识到在单独生成的链中存在误差的可能性，</a:t>
            </a:r>
            <a:r>
              <a:rPr kumimoji="1" lang="en-US" altLang="zh-CN" sz="2400" dirty="0">
                <a:solidFill>
                  <a:schemeClr val="tx1"/>
                </a:solidFill>
                <a:latin typeface="楷体" charset="0"/>
                <a:ea typeface="楷体" charset="0"/>
              </a:rPr>
              <a:t>Auto-CoT</a:t>
            </a:r>
            <a:r>
              <a:rPr kumimoji="1" lang="zh-CN" altLang="en-US" sz="2400" dirty="0">
                <a:solidFill>
                  <a:schemeClr val="tx1"/>
                </a:solidFill>
                <a:latin typeface="楷体" charset="0"/>
                <a:ea typeface="楷体" charset="0"/>
              </a:rPr>
              <a:t>通过不同的采样来增强鲁棒性，对各种问题进行采样，并为每个问题生成多个不同的推理链，形成最终的</a:t>
            </a:r>
            <a:r>
              <a:rPr kumimoji="1" lang="en-US" altLang="zh-CN" sz="2400" dirty="0">
                <a:solidFill>
                  <a:schemeClr val="tx1"/>
                </a:solidFill>
                <a:latin typeface="楷体" charset="0"/>
                <a:ea typeface="楷体" charset="0"/>
              </a:rPr>
              <a:t>icl</a:t>
            </a:r>
            <a:r>
              <a:rPr kumimoji="1" lang="zh-CN" altLang="en-US" sz="2400" dirty="0">
                <a:solidFill>
                  <a:schemeClr val="tx1"/>
                </a:solidFill>
                <a:latin typeface="楷体" charset="0"/>
                <a:ea typeface="楷体" charset="0"/>
              </a:rPr>
              <a:t>。</a:t>
            </a:r>
            <a:endParaRPr kumimoji="1" lang="zh-CN" altLang="en-US" sz="2400" dirty="0">
              <a:solidFill>
                <a:schemeClr val="tx1"/>
              </a:solidFill>
              <a:latin typeface="楷体" charset="0"/>
              <a:ea typeface="楷体" charset="0"/>
            </a:endParaRPr>
          </a:p>
        </p:txBody>
      </p:sp>
      <p:sp>
        <p:nvSpPr>
          <p:cNvPr id="15" name="文本框 14"/>
          <p:cNvSpPr txBox="1"/>
          <p:nvPr/>
        </p:nvSpPr>
        <p:spPr>
          <a:xfrm>
            <a:off x="1006475" y="104775"/>
            <a:ext cx="905002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Automatic Chain-of-Thought (Auto-CoT)</a:t>
            </a:r>
            <a:endParaRPr kumimoji="1" lang="en-US" altLang="zh-CN" sz="3200" b="1" dirty="0">
              <a:solidFill>
                <a:schemeClr val="tx1"/>
              </a:solidFill>
              <a:latin typeface="+mj-ea"/>
              <a:ea typeface="+mj-ea"/>
              <a:sym typeface="+mn-ea"/>
            </a:endParaRPr>
          </a:p>
        </p:txBody>
      </p:sp>
      <p:sp>
        <p:nvSpPr>
          <p:cNvPr id="6" name="文本框 5"/>
          <p:cNvSpPr txBox="1"/>
          <p:nvPr/>
        </p:nvSpPr>
        <p:spPr>
          <a:xfrm>
            <a:off x="4426585" y="6296660"/>
            <a:ext cx="2209800" cy="368300"/>
          </a:xfrm>
          <a:prstGeom prst="rect">
            <a:avLst/>
          </a:prstGeom>
          <a:noFill/>
        </p:spPr>
        <p:txBody>
          <a:bodyPr wrap="square" rtlCol="0">
            <a:spAutoFit/>
          </a:bodyPr>
          <a:p>
            <a:r>
              <a:rPr lang="zh-CN" altLang="en-US"/>
              <a:t>图</a:t>
            </a:r>
            <a:r>
              <a:rPr lang="en-US" altLang="zh-CN"/>
              <a:t>6 </a:t>
            </a:r>
            <a:r>
              <a:rPr kumimoji="1" lang="en-US" altLang="zh-CN" b="1" dirty="0">
                <a:latin typeface="+mj-ea"/>
                <a:ea typeface="+mj-ea"/>
                <a:sym typeface="+mn-ea"/>
              </a:rPr>
              <a:t>Auto-CoT</a:t>
            </a:r>
            <a:r>
              <a:rPr kumimoji="1" lang="zh-CN" altLang="en-US" b="1" dirty="0">
                <a:latin typeface="+mj-ea"/>
                <a:ea typeface="+mj-ea"/>
                <a:sym typeface="+mn-ea"/>
              </a:rPr>
              <a:t>示</a:t>
            </a:r>
            <a:r>
              <a:rPr kumimoji="1" lang="zh-CN" altLang="en-US" b="1" dirty="0">
                <a:latin typeface="+mj-ea"/>
                <a:ea typeface="+mj-ea"/>
                <a:sym typeface="+mn-ea"/>
              </a:rPr>
              <a:t>例</a:t>
            </a:r>
            <a:endParaRPr kumimoji="1" lang="zh-CN" altLang="en-US" b="1" dirty="0">
              <a:latin typeface="+mj-ea"/>
              <a:ea typeface="+mj-ea"/>
              <a:sym typeface="+mn-ea"/>
            </a:endParaRPr>
          </a:p>
        </p:txBody>
      </p:sp>
      <p:pic>
        <p:nvPicPr>
          <p:cNvPr id="2" name="图片 1"/>
          <p:cNvPicPr>
            <a:picLocks noChangeAspect="1"/>
          </p:cNvPicPr>
          <p:nvPr/>
        </p:nvPicPr>
        <p:blipFill>
          <a:blip r:embed="rId1"/>
          <a:stretch>
            <a:fillRect/>
          </a:stretch>
        </p:blipFill>
        <p:spPr>
          <a:xfrm>
            <a:off x="2632710" y="2618105"/>
            <a:ext cx="6899910" cy="36785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3995" y="934720"/>
            <a:ext cx="11978005" cy="5361940"/>
          </a:xfrm>
          <a:prstGeom prst="rect">
            <a:avLst/>
          </a:prstGeom>
          <a:noFill/>
        </p:spPr>
        <p:txBody>
          <a:bodyPr wrap="square" rtlCol="0">
            <a:noAutofit/>
          </a:bodyPr>
          <a:lstStyle/>
          <a:p>
            <a:pPr marL="457200" indent="-457200" fontAlgn="auto">
              <a:lnSpc>
                <a:spcPct val="100000"/>
              </a:lnSpc>
              <a:spcBef>
                <a:spcPts val="0"/>
              </a:spcBef>
              <a:spcAft>
                <a:spcPts val="600"/>
              </a:spcAft>
              <a:buFont typeface="Wingdings" panose="05000000000000000000" charset="0"/>
              <a:buChar char=""/>
            </a:pPr>
            <a:r>
              <a:rPr kumimoji="1" lang="en-US" altLang="zh-CN" sz="2400" dirty="0">
                <a:solidFill>
                  <a:schemeClr val="tx1"/>
                </a:solidFill>
                <a:latin typeface="楷体" charset="0"/>
                <a:ea typeface="楷体" charset="0"/>
              </a:rPr>
              <a:t>Self-Consistency:</a:t>
            </a:r>
            <a:r>
              <a:rPr kumimoji="1" lang="zh-CN" altLang="en-US" sz="2400" dirty="0">
                <a:solidFill>
                  <a:schemeClr val="tx1"/>
                </a:solidFill>
                <a:latin typeface="楷体" charset="0"/>
                <a:ea typeface="楷体" charset="0"/>
              </a:rPr>
              <a:t>在</a:t>
            </a:r>
            <a:r>
              <a:rPr kumimoji="1" lang="en-US" altLang="zh-CN" sz="2400" dirty="0">
                <a:solidFill>
                  <a:schemeClr val="tx1"/>
                </a:solidFill>
                <a:latin typeface="楷体" charset="0"/>
                <a:ea typeface="楷体" charset="0"/>
              </a:rPr>
              <a:t>CoT</a:t>
            </a:r>
            <a:r>
              <a:rPr kumimoji="1" lang="zh-CN" altLang="en-US" sz="2400" dirty="0">
                <a:solidFill>
                  <a:schemeClr val="tx1"/>
                </a:solidFill>
                <a:latin typeface="楷体" charset="0"/>
                <a:ea typeface="楷体" charset="0"/>
              </a:rPr>
              <a:t>提示中引入了自一致性解码策略，自一致性通过从语言模型的解码器中采样产生不同的推理链。然后，通过这些采样链来确定最一致的最终答案</a:t>
            </a:r>
            <a:r>
              <a:rPr kumimoji="1" lang="zh-CN" altLang="en-US" sz="2400" dirty="0">
                <a:solidFill>
                  <a:schemeClr val="tx1"/>
                </a:solidFill>
                <a:latin typeface="楷体" charset="0"/>
                <a:ea typeface="楷体" charset="0"/>
              </a:rPr>
              <a:t>。</a:t>
            </a:r>
            <a:endParaRPr kumimoji="1" lang="zh-CN" altLang="en-US" sz="2400" dirty="0">
              <a:solidFill>
                <a:schemeClr val="tx1"/>
              </a:solidFill>
              <a:latin typeface="楷体" charset="0"/>
              <a:ea typeface="楷体" charset="0"/>
            </a:endParaRPr>
          </a:p>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与基线思维链提示相比，自我一致性和思维链提示的组合在各种基准测试中的准确性都有显著提高，例如</a:t>
            </a:r>
            <a:r>
              <a:rPr kumimoji="1" lang="en-US" altLang="zh-CN" sz="2400" dirty="0">
                <a:solidFill>
                  <a:schemeClr val="tx1"/>
                </a:solidFill>
                <a:latin typeface="楷体" charset="0"/>
                <a:ea typeface="楷体" charset="0"/>
              </a:rPr>
              <a:t>GSM8K</a:t>
            </a:r>
            <a:r>
              <a:rPr kumimoji="1" lang="zh-CN" altLang="en-US" sz="2400" dirty="0">
                <a:solidFill>
                  <a:schemeClr val="tx1"/>
                </a:solidFill>
                <a:latin typeface="楷体" charset="0"/>
                <a:ea typeface="楷体" charset="0"/>
              </a:rPr>
              <a:t>的准确率提高了</a:t>
            </a:r>
            <a:r>
              <a:rPr kumimoji="1" lang="en-US" altLang="zh-CN" sz="2400" dirty="0">
                <a:solidFill>
                  <a:schemeClr val="tx1"/>
                </a:solidFill>
                <a:latin typeface="楷体" charset="0"/>
                <a:ea typeface="楷体" charset="0"/>
              </a:rPr>
              <a:t>17.9%</a:t>
            </a:r>
            <a:r>
              <a:rPr kumimoji="1" lang="zh-CN" altLang="en-US" sz="2400" dirty="0">
                <a:solidFill>
                  <a:schemeClr val="tx1"/>
                </a:solidFill>
                <a:latin typeface="楷体" charset="0"/>
                <a:ea typeface="楷体" charset="0"/>
              </a:rPr>
              <a:t>，</a:t>
            </a:r>
            <a:r>
              <a:rPr kumimoji="1" lang="en-US" altLang="zh-CN" sz="2400" dirty="0">
                <a:solidFill>
                  <a:schemeClr val="tx1"/>
                </a:solidFill>
                <a:latin typeface="楷体" charset="0"/>
                <a:ea typeface="楷体" charset="0"/>
              </a:rPr>
              <a:t>SVAMP</a:t>
            </a:r>
            <a:r>
              <a:rPr kumimoji="1" lang="zh-CN" altLang="en-US" sz="2400" dirty="0">
                <a:solidFill>
                  <a:schemeClr val="tx1"/>
                </a:solidFill>
                <a:latin typeface="楷体" charset="0"/>
                <a:ea typeface="楷体" charset="0"/>
              </a:rPr>
              <a:t>的准确率提高了</a:t>
            </a:r>
            <a:r>
              <a:rPr kumimoji="1" lang="en-US" altLang="zh-CN" sz="2400" dirty="0">
                <a:solidFill>
                  <a:schemeClr val="tx1"/>
                </a:solidFill>
                <a:latin typeface="楷体" charset="0"/>
                <a:ea typeface="楷体" charset="0"/>
              </a:rPr>
              <a:t>11.0%</a:t>
            </a:r>
            <a:r>
              <a:rPr kumimoji="1" lang="zh-CN" altLang="en-US" sz="2400" dirty="0">
                <a:solidFill>
                  <a:schemeClr val="tx1"/>
                </a:solidFill>
                <a:latin typeface="楷体" charset="0"/>
                <a:ea typeface="楷体" charset="0"/>
              </a:rPr>
              <a:t>。</a:t>
            </a:r>
            <a:endParaRPr kumimoji="1" lang="zh-CN" altLang="en-US" sz="2400" dirty="0">
              <a:solidFill>
                <a:schemeClr val="tx1"/>
              </a:solidFill>
              <a:latin typeface="楷体" charset="0"/>
              <a:ea typeface="楷体" charset="0"/>
            </a:endParaRPr>
          </a:p>
        </p:txBody>
      </p:sp>
      <p:sp>
        <p:nvSpPr>
          <p:cNvPr id="15" name="文本框 14"/>
          <p:cNvSpPr txBox="1"/>
          <p:nvPr/>
        </p:nvSpPr>
        <p:spPr>
          <a:xfrm>
            <a:off x="1006475" y="104775"/>
            <a:ext cx="905002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Self-Consistency</a:t>
            </a:r>
            <a:endParaRPr kumimoji="1" lang="en-US" altLang="zh-CN" sz="3200" b="1" dirty="0">
              <a:solidFill>
                <a:schemeClr val="tx1"/>
              </a:solidFill>
              <a:latin typeface="+mj-ea"/>
              <a:ea typeface="+mj-ea"/>
              <a:sym typeface="+mn-ea"/>
            </a:endParaRPr>
          </a:p>
        </p:txBody>
      </p:sp>
      <p:sp>
        <p:nvSpPr>
          <p:cNvPr id="6" name="文本框 5"/>
          <p:cNvSpPr txBox="1"/>
          <p:nvPr/>
        </p:nvSpPr>
        <p:spPr>
          <a:xfrm>
            <a:off x="4991100" y="6296660"/>
            <a:ext cx="2731770" cy="368300"/>
          </a:xfrm>
          <a:prstGeom prst="rect">
            <a:avLst/>
          </a:prstGeom>
          <a:noFill/>
        </p:spPr>
        <p:txBody>
          <a:bodyPr wrap="square" rtlCol="0">
            <a:spAutoFit/>
          </a:bodyPr>
          <a:p>
            <a:r>
              <a:rPr lang="zh-CN" altLang="en-US"/>
              <a:t>图</a:t>
            </a:r>
            <a:r>
              <a:rPr lang="en-US" altLang="zh-CN"/>
              <a:t>7 </a:t>
            </a:r>
            <a:r>
              <a:rPr kumimoji="1" lang="en-US" altLang="zh-CN" b="1" dirty="0">
                <a:latin typeface="+mj-ea"/>
                <a:ea typeface="+mj-ea"/>
                <a:sym typeface="+mn-ea"/>
              </a:rPr>
              <a:t>Self-Consistency</a:t>
            </a:r>
            <a:r>
              <a:rPr kumimoji="1" lang="zh-CN" altLang="en-US" b="1" dirty="0">
                <a:latin typeface="+mj-ea"/>
                <a:ea typeface="+mj-ea"/>
                <a:sym typeface="+mn-ea"/>
              </a:rPr>
              <a:t>示</a:t>
            </a:r>
            <a:r>
              <a:rPr kumimoji="1" lang="zh-CN" altLang="en-US" b="1" dirty="0">
                <a:latin typeface="+mj-ea"/>
                <a:ea typeface="+mj-ea"/>
                <a:sym typeface="+mn-ea"/>
              </a:rPr>
              <a:t>例</a:t>
            </a:r>
            <a:endParaRPr kumimoji="1" lang="zh-CN" altLang="en-US" b="1" dirty="0">
              <a:latin typeface="+mj-ea"/>
              <a:ea typeface="+mj-ea"/>
              <a:sym typeface="+mn-ea"/>
            </a:endParaRPr>
          </a:p>
        </p:txBody>
      </p:sp>
      <p:pic>
        <p:nvPicPr>
          <p:cNvPr id="3" name="图片 2"/>
          <p:cNvPicPr>
            <a:picLocks noChangeAspect="1"/>
          </p:cNvPicPr>
          <p:nvPr/>
        </p:nvPicPr>
        <p:blipFill>
          <a:blip r:embed="rId1"/>
          <a:stretch>
            <a:fillRect/>
          </a:stretch>
        </p:blipFill>
        <p:spPr>
          <a:xfrm>
            <a:off x="2352040" y="2659380"/>
            <a:ext cx="7487920" cy="34975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3995" y="934720"/>
            <a:ext cx="11978005" cy="5361940"/>
          </a:xfrm>
          <a:prstGeom prst="rect">
            <a:avLst/>
          </a:prstGeom>
          <a:noFill/>
        </p:spPr>
        <p:txBody>
          <a:bodyPr wrap="square" rtlCol="0">
            <a:noAutofit/>
          </a:bodyPr>
          <a:lstStyle/>
          <a:p>
            <a:pPr marL="457200" indent="-457200" fontAlgn="auto">
              <a:lnSpc>
                <a:spcPct val="100000"/>
              </a:lnSpc>
              <a:spcBef>
                <a:spcPts val="0"/>
              </a:spcBef>
              <a:spcAft>
                <a:spcPts val="600"/>
              </a:spcAft>
              <a:buFont typeface="Wingdings" panose="05000000000000000000" charset="0"/>
              <a:buChar char=""/>
            </a:pPr>
            <a:r>
              <a:rPr kumimoji="1" lang="en-US" altLang="zh-CN" sz="2400" dirty="0">
                <a:solidFill>
                  <a:schemeClr val="tx1"/>
                </a:solidFill>
                <a:latin typeface="楷体" charset="0"/>
                <a:ea typeface="楷体" charset="0"/>
              </a:rPr>
              <a:t>Chain-of-Verification (CoVe)</a:t>
            </a:r>
            <a:r>
              <a:rPr kumimoji="1" lang="zh-CN" altLang="en-US" sz="2400" dirty="0">
                <a:solidFill>
                  <a:schemeClr val="tx1"/>
                </a:solidFill>
                <a:latin typeface="楷体" charset="0"/>
                <a:ea typeface="楷体" charset="0"/>
              </a:rPr>
              <a:t>，为了解决大模型中的幻觉问题，设计了四个步骤，包括模型生成基线回复，计划验证问题以验证，独立回答问题，并生成包含验证的修订回复，本质在于模拟人类验证，以加强</a:t>
            </a:r>
            <a:r>
              <a:rPr kumimoji="1" lang="en-US" altLang="zh-CN" sz="2400" dirty="0">
                <a:solidFill>
                  <a:schemeClr val="tx1"/>
                </a:solidFill>
                <a:latin typeface="楷体" charset="0"/>
                <a:ea typeface="楷体" charset="0"/>
              </a:rPr>
              <a:t>LLM</a:t>
            </a:r>
            <a:r>
              <a:rPr kumimoji="1" lang="zh-CN" altLang="en-US" sz="2400" dirty="0">
                <a:solidFill>
                  <a:schemeClr val="tx1"/>
                </a:solidFill>
                <a:latin typeface="楷体" charset="0"/>
                <a:ea typeface="楷体" charset="0"/>
              </a:rPr>
              <a:t>输出的一致性和准确性</a:t>
            </a:r>
            <a:r>
              <a:rPr kumimoji="1" lang="zh-CN" altLang="en-US" sz="2400" dirty="0">
                <a:solidFill>
                  <a:schemeClr val="tx1"/>
                </a:solidFill>
                <a:latin typeface="楷体" charset="0"/>
                <a:ea typeface="楷体" charset="0"/>
              </a:rPr>
              <a:t>。</a:t>
            </a:r>
            <a:endParaRPr kumimoji="1" lang="zh-CN" altLang="en-US" sz="2400" dirty="0">
              <a:solidFill>
                <a:schemeClr val="tx1"/>
              </a:solidFill>
              <a:latin typeface="楷体" charset="0"/>
              <a:ea typeface="楷体" charset="0"/>
            </a:endParaRPr>
          </a:p>
          <a:p>
            <a:pPr marL="457200" indent="-457200" fontAlgn="auto">
              <a:lnSpc>
                <a:spcPct val="100000"/>
              </a:lnSpc>
              <a:spcBef>
                <a:spcPts val="0"/>
              </a:spcBef>
              <a:spcAft>
                <a:spcPts val="600"/>
              </a:spcAft>
              <a:buFont typeface="Wingdings" panose="05000000000000000000" charset="0"/>
              <a:buChar char=""/>
            </a:pPr>
            <a:r>
              <a:rPr kumimoji="1" lang="zh-CN" altLang="en-US" sz="2400" dirty="0">
                <a:solidFill>
                  <a:schemeClr val="tx1"/>
                </a:solidFill>
                <a:latin typeface="楷体" charset="0"/>
                <a:ea typeface="楷体" charset="0"/>
              </a:rPr>
              <a:t>对列表问题、</a:t>
            </a:r>
            <a:r>
              <a:rPr kumimoji="1" lang="en-US" altLang="zh-CN" sz="2400" dirty="0">
                <a:solidFill>
                  <a:schemeClr val="tx1"/>
                </a:solidFill>
                <a:latin typeface="楷体" charset="0"/>
                <a:ea typeface="楷体" charset="0"/>
              </a:rPr>
              <a:t>QA</a:t>
            </a:r>
            <a:r>
              <a:rPr kumimoji="1" lang="zh-CN" altLang="en-US" sz="2400" dirty="0">
                <a:solidFill>
                  <a:schemeClr val="tx1"/>
                </a:solidFill>
                <a:latin typeface="楷体" charset="0"/>
                <a:ea typeface="楷体" charset="0"/>
              </a:rPr>
              <a:t>和长格式生成的实验表明，</a:t>
            </a:r>
            <a:r>
              <a:rPr kumimoji="1" lang="en-US" altLang="zh-CN" sz="2400" dirty="0">
                <a:solidFill>
                  <a:schemeClr val="tx1"/>
                </a:solidFill>
                <a:latin typeface="楷体" charset="0"/>
                <a:ea typeface="楷体" charset="0"/>
              </a:rPr>
              <a:t>CoVe</a:t>
            </a:r>
            <a:r>
              <a:rPr kumimoji="1" lang="zh-CN" altLang="en-US" sz="2400" dirty="0">
                <a:solidFill>
                  <a:schemeClr val="tx1"/>
                </a:solidFill>
                <a:latin typeface="楷体" charset="0"/>
                <a:ea typeface="楷体" charset="0"/>
              </a:rPr>
              <a:t>在保持事实的同时减少了幻觉。</a:t>
            </a:r>
            <a:endParaRPr kumimoji="1" lang="zh-CN" altLang="en-US" sz="2400" dirty="0">
              <a:solidFill>
                <a:schemeClr val="tx1"/>
              </a:solidFill>
              <a:latin typeface="楷体" charset="0"/>
              <a:ea typeface="楷体" charset="0"/>
            </a:endParaRPr>
          </a:p>
        </p:txBody>
      </p:sp>
      <p:sp>
        <p:nvSpPr>
          <p:cNvPr id="15" name="文本框 14"/>
          <p:cNvSpPr txBox="1"/>
          <p:nvPr/>
        </p:nvSpPr>
        <p:spPr>
          <a:xfrm>
            <a:off x="1006475" y="104775"/>
            <a:ext cx="9050020" cy="583565"/>
          </a:xfrm>
          <a:prstGeom prst="rect">
            <a:avLst/>
          </a:prstGeom>
          <a:noFill/>
        </p:spPr>
        <p:txBody>
          <a:bodyPr wrap="square" rtlCol="0">
            <a:spAutoFit/>
          </a:bodyPr>
          <a:p>
            <a:r>
              <a:rPr kumimoji="1" lang="en-US" altLang="zh-CN" sz="3200" b="1" dirty="0">
                <a:solidFill>
                  <a:schemeClr val="tx1"/>
                </a:solidFill>
                <a:latin typeface="+mj-ea"/>
                <a:ea typeface="+mj-ea"/>
                <a:sym typeface="+mn-ea"/>
              </a:rPr>
              <a:t>Chain-of-Verification (CoVe)</a:t>
            </a:r>
            <a:endParaRPr kumimoji="1" lang="en-US" altLang="zh-CN" sz="3200" b="1" dirty="0">
              <a:solidFill>
                <a:schemeClr val="tx1"/>
              </a:solidFill>
              <a:latin typeface="+mj-ea"/>
              <a:ea typeface="+mj-ea"/>
              <a:sym typeface="+mn-ea"/>
            </a:endParaRPr>
          </a:p>
        </p:txBody>
      </p:sp>
      <p:sp>
        <p:nvSpPr>
          <p:cNvPr id="6" name="文本框 5"/>
          <p:cNvSpPr txBox="1"/>
          <p:nvPr/>
        </p:nvSpPr>
        <p:spPr>
          <a:xfrm>
            <a:off x="5280025" y="6296660"/>
            <a:ext cx="1631315" cy="368300"/>
          </a:xfrm>
          <a:prstGeom prst="rect">
            <a:avLst/>
          </a:prstGeom>
          <a:noFill/>
        </p:spPr>
        <p:txBody>
          <a:bodyPr wrap="square" rtlCol="0">
            <a:spAutoFit/>
          </a:bodyPr>
          <a:p>
            <a:r>
              <a:rPr lang="zh-CN" altLang="en-US"/>
              <a:t>图</a:t>
            </a:r>
            <a:r>
              <a:rPr lang="en-US" altLang="zh-CN"/>
              <a:t>8 </a:t>
            </a:r>
            <a:r>
              <a:rPr kumimoji="1" lang="en-US" altLang="zh-CN" b="1" dirty="0">
                <a:latin typeface="+mj-ea"/>
                <a:ea typeface="+mj-ea"/>
                <a:sym typeface="+mn-ea"/>
              </a:rPr>
              <a:t>CoVe</a:t>
            </a:r>
            <a:r>
              <a:rPr kumimoji="1" lang="zh-CN" altLang="en-US" b="1" dirty="0">
                <a:latin typeface="+mj-ea"/>
                <a:ea typeface="+mj-ea"/>
                <a:sym typeface="+mn-ea"/>
              </a:rPr>
              <a:t>示</a:t>
            </a:r>
            <a:r>
              <a:rPr kumimoji="1" lang="zh-CN" altLang="en-US" b="1" dirty="0">
                <a:latin typeface="+mj-ea"/>
                <a:ea typeface="+mj-ea"/>
                <a:sym typeface="+mn-ea"/>
              </a:rPr>
              <a:t>例</a:t>
            </a:r>
            <a:endParaRPr kumimoji="1" lang="zh-CN" altLang="en-US" b="1" dirty="0">
              <a:latin typeface="+mj-ea"/>
              <a:ea typeface="+mj-ea"/>
              <a:sym typeface="+mn-ea"/>
            </a:endParaRPr>
          </a:p>
        </p:txBody>
      </p:sp>
      <p:pic>
        <p:nvPicPr>
          <p:cNvPr id="2" name="图片 1"/>
          <p:cNvPicPr>
            <a:picLocks noChangeAspect="1"/>
          </p:cNvPicPr>
          <p:nvPr/>
        </p:nvPicPr>
        <p:blipFill>
          <a:blip r:embed="rId1"/>
          <a:stretch>
            <a:fillRect/>
          </a:stretch>
        </p:blipFill>
        <p:spPr>
          <a:xfrm>
            <a:off x="3641725" y="2566035"/>
            <a:ext cx="5122545" cy="36093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2203801" y="3141921"/>
            <a:ext cx="4616649" cy="1140381"/>
            <a:chOff x="2008240" y="2216448"/>
            <a:chExt cx="4616649" cy="1140381"/>
          </a:xfrm>
        </p:grpSpPr>
        <p:sp>
          <p:nvSpPr>
            <p:cNvPr id="56" name="文本框 55"/>
            <p:cNvSpPr txBox="1"/>
            <p:nvPr/>
          </p:nvSpPr>
          <p:spPr>
            <a:xfrm>
              <a:off x="4011766" y="2216448"/>
              <a:ext cx="609600" cy="738505"/>
            </a:xfrm>
            <a:prstGeom prst="rect">
              <a:avLst/>
            </a:prstGeom>
            <a:noFill/>
          </p:spPr>
          <p:txBody>
            <a:bodyPr wrap="none" lIns="0" tIns="0" rIns="0" bIns="0" rtlCol="0" anchor="t">
              <a:spAutoFit/>
            </a:bodyPr>
            <a:lstStyle/>
            <a:p>
              <a:pPr algn="ctr"/>
              <a:r>
                <a:rPr kumimoji="1" lang="en-US" altLang="zh-CN" sz="4800" dirty="0">
                  <a:solidFill>
                    <a:schemeClr val="bg1"/>
                  </a:solidFill>
                  <a:latin typeface="+mj-ea"/>
                  <a:ea typeface="+mj-ea"/>
                </a:rPr>
                <a:t>04</a:t>
              </a:r>
              <a:endParaRPr kumimoji="1" lang="en-US" altLang="zh-CN" sz="4800" dirty="0">
                <a:solidFill>
                  <a:schemeClr val="bg1"/>
                </a:solidFill>
                <a:latin typeface="+mj-ea"/>
                <a:ea typeface="+mj-ea"/>
              </a:endParaRPr>
            </a:p>
          </p:txBody>
        </p:sp>
        <p:sp>
          <p:nvSpPr>
            <p:cNvPr id="57" name="文本框 56"/>
            <p:cNvSpPr txBox="1"/>
            <p:nvPr/>
          </p:nvSpPr>
          <p:spPr>
            <a:xfrm>
              <a:off x="2008240" y="3079969"/>
              <a:ext cx="4616649" cy="276860"/>
            </a:xfrm>
            <a:prstGeom prst="rect">
              <a:avLst/>
            </a:prstGeom>
            <a:noFill/>
          </p:spPr>
          <p:txBody>
            <a:bodyPr wrap="square" lIns="0" tIns="0" rIns="0" bIns="0" rtlCol="0" anchor="t">
              <a:spAutoFit/>
            </a:bodyPr>
            <a:lstStyle/>
            <a:p>
              <a:pPr algn="dist"/>
              <a:endParaRPr kumimoji="1" lang="zh-CN" altLang="en-US" dirty="0">
                <a:solidFill>
                  <a:schemeClr val="bg1"/>
                </a:solidFill>
              </a:endParaRPr>
            </a:p>
          </p:txBody>
        </p:sp>
      </p:grpSp>
      <p:sp>
        <p:nvSpPr>
          <p:cNvPr id="58" name="文本框 57"/>
          <p:cNvSpPr txBox="1"/>
          <p:nvPr/>
        </p:nvSpPr>
        <p:spPr>
          <a:xfrm>
            <a:off x="7597140" y="3235960"/>
            <a:ext cx="4921250" cy="904240"/>
          </a:xfrm>
          <a:prstGeom prst="rect">
            <a:avLst/>
          </a:prstGeom>
          <a:noFill/>
        </p:spPr>
        <p:txBody>
          <a:bodyPr wrap="none" lIns="0" tIns="0" rIns="0" bIns="0" rtlCol="0" anchor="t">
            <a:noAutofit/>
          </a:bodyPr>
          <a:lstStyle/>
          <a:p>
            <a:pPr algn="ctr"/>
            <a:r>
              <a:rPr kumimoji="1" lang="zh-CN" altLang="en-US" sz="3200" b="1" dirty="0">
                <a:solidFill>
                  <a:schemeClr val="bg1"/>
                </a:solidFill>
                <a:latin typeface="+mj-ea"/>
                <a:ea typeface="+mj-ea"/>
                <a:sym typeface="+mn-ea"/>
              </a:rPr>
              <a:t>提示语</a:t>
            </a:r>
            <a:r>
              <a:rPr kumimoji="1" lang="zh-CN" altLang="en-US" sz="3200" b="1" dirty="0">
                <a:solidFill>
                  <a:schemeClr val="bg1"/>
                </a:solidFill>
                <a:latin typeface="+mj-ea"/>
                <a:ea typeface="+mj-ea"/>
                <a:sym typeface="+mn-ea"/>
              </a:rPr>
              <a:t>设计</a:t>
            </a:r>
            <a:endParaRPr kumimoji="1" lang="zh-CN" altLang="en-US" sz="3200" b="1" dirty="0">
              <a:solidFill>
                <a:schemeClr val="bg1"/>
              </a:solidFill>
              <a:latin typeface="+mj-ea"/>
              <a:ea typeface="+mj-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30728" y="505480"/>
            <a:ext cx="3387725" cy="645160"/>
          </a:xfrm>
          <a:prstGeom prst="rect">
            <a:avLst/>
          </a:prstGeom>
          <a:noFill/>
        </p:spPr>
        <p:txBody>
          <a:bodyPr wrap="none" rtlCol="0">
            <a:spAutoFit/>
          </a:bodyPr>
          <a:lstStyle/>
          <a:p>
            <a:pPr algn="l"/>
            <a:r>
              <a:rPr kumimoji="1" lang="zh-CN" altLang="en-US" sz="3600" b="1" dirty="0">
                <a:solidFill>
                  <a:schemeClr val="tx1"/>
                </a:solidFill>
                <a:latin typeface="+mj-ea"/>
                <a:ea typeface="+mj-ea"/>
              </a:rPr>
              <a:t>提示语策略差异</a:t>
            </a:r>
            <a:endParaRPr kumimoji="1" lang="zh-CN" altLang="en-US" sz="3600" b="1" dirty="0">
              <a:solidFill>
                <a:schemeClr val="tx1"/>
              </a:solidFill>
              <a:latin typeface="+mj-ea"/>
              <a:ea typeface="+mj-ea"/>
            </a:endParaRPr>
          </a:p>
        </p:txBody>
      </p:sp>
      <p:sp>
        <p:nvSpPr>
          <p:cNvPr id="2" name="任意多边形: 形状 1"/>
          <p:cNvSpPr/>
          <p:nvPr/>
        </p:nvSpPr>
        <p:spPr>
          <a:xfrm>
            <a:off x="5139850" y="2551641"/>
            <a:ext cx="1927689" cy="2459560"/>
          </a:xfrm>
          <a:custGeom>
            <a:avLst/>
            <a:gdLst>
              <a:gd name="connsiteX0" fmla="*/ 956151 w 1927689"/>
              <a:gd name="connsiteY0" fmla="*/ 0 h 2459560"/>
              <a:gd name="connsiteX1" fmla="*/ 1905109 w 1927689"/>
              <a:gd name="connsiteY1" fmla="*/ 447526 h 2459560"/>
              <a:gd name="connsiteX2" fmla="*/ 1927689 w 1927689"/>
              <a:gd name="connsiteY2" fmla="*/ 477720 h 2459560"/>
              <a:gd name="connsiteX3" fmla="*/ 1876851 w 1927689"/>
              <a:gd name="connsiteY3" fmla="*/ 523924 h 2459560"/>
              <a:gd name="connsiteX4" fmla="*/ 1570161 w 1927689"/>
              <a:gd name="connsiteY4" fmla="*/ 1264340 h 2459560"/>
              <a:gd name="connsiteX5" fmla="*/ 1876851 w 1927689"/>
              <a:gd name="connsiteY5" fmla="*/ 2004756 h 2459560"/>
              <a:gd name="connsiteX6" fmla="*/ 1895949 w 1927689"/>
              <a:gd name="connsiteY6" fmla="*/ 2022113 h 2459560"/>
              <a:gd name="connsiteX7" fmla="*/ 1825737 w 1927689"/>
              <a:gd name="connsiteY7" fmla="*/ 2099366 h 2459560"/>
              <a:gd name="connsiteX8" fmla="*/ 956151 w 1927689"/>
              <a:gd name="connsiteY8" fmla="*/ 2459560 h 2459560"/>
              <a:gd name="connsiteX9" fmla="*/ 7193 w 1927689"/>
              <a:gd name="connsiteY9" fmla="*/ 2012035 h 2459560"/>
              <a:gd name="connsiteX10" fmla="*/ 0 w 1927689"/>
              <a:gd name="connsiteY10" fmla="*/ 2002416 h 2459560"/>
              <a:gd name="connsiteX11" fmla="*/ 35450 w 1927689"/>
              <a:gd name="connsiteY11" fmla="*/ 1970197 h 2459560"/>
              <a:gd name="connsiteX12" fmla="*/ 342140 w 1927689"/>
              <a:gd name="connsiteY12" fmla="*/ 1229781 h 2459560"/>
              <a:gd name="connsiteX13" fmla="*/ 35450 w 1927689"/>
              <a:gd name="connsiteY13" fmla="*/ 489365 h 2459560"/>
              <a:gd name="connsiteX14" fmla="*/ 0 w 1927689"/>
              <a:gd name="connsiteY14" fmla="*/ 457146 h 2459560"/>
              <a:gd name="connsiteX15" fmla="*/ 7193 w 1927689"/>
              <a:gd name="connsiteY15" fmla="*/ 447526 h 2459560"/>
              <a:gd name="connsiteX16" fmla="*/ 956151 w 1927689"/>
              <a:gd name="connsiteY16" fmla="*/ 0 h 245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7689" h="2459560">
                <a:moveTo>
                  <a:pt x="956151" y="0"/>
                </a:moveTo>
                <a:cubicBezTo>
                  <a:pt x="1338195" y="0"/>
                  <a:pt x="1679550" y="174211"/>
                  <a:pt x="1905109" y="447526"/>
                </a:cubicBezTo>
                <a:lnTo>
                  <a:pt x="1927689" y="477720"/>
                </a:lnTo>
                <a:lnTo>
                  <a:pt x="1876851" y="523924"/>
                </a:lnTo>
                <a:cubicBezTo>
                  <a:pt x="1687363" y="713413"/>
                  <a:pt x="1570161" y="975190"/>
                  <a:pt x="1570161" y="1264340"/>
                </a:cubicBezTo>
                <a:cubicBezTo>
                  <a:pt x="1570161" y="1553491"/>
                  <a:pt x="1687363" y="1815267"/>
                  <a:pt x="1876851" y="2004756"/>
                </a:cubicBezTo>
                <a:lnTo>
                  <a:pt x="1895949" y="2022113"/>
                </a:lnTo>
                <a:lnTo>
                  <a:pt x="1825737" y="2099366"/>
                </a:lnTo>
                <a:cubicBezTo>
                  <a:pt x="1603191" y="2321912"/>
                  <a:pt x="1295746" y="2459560"/>
                  <a:pt x="956151" y="2459560"/>
                </a:cubicBezTo>
                <a:cubicBezTo>
                  <a:pt x="574107" y="2459560"/>
                  <a:pt x="232753" y="2285350"/>
                  <a:pt x="7193" y="2012035"/>
                </a:cubicBezTo>
                <a:lnTo>
                  <a:pt x="0" y="2002416"/>
                </a:lnTo>
                <a:lnTo>
                  <a:pt x="35450" y="1970197"/>
                </a:lnTo>
                <a:cubicBezTo>
                  <a:pt x="224939" y="1780708"/>
                  <a:pt x="342140" y="1518932"/>
                  <a:pt x="342140" y="1229781"/>
                </a:cubicBezTo>
                <a:cubicBezTo>
                  <a:pt x="342140" y="940631"/>
                  <a:pt x="224939" y="678854"/>
                  <a:pt x="35450" y="489365"/>
                </a:cubicBezTo>
                <a:lnTo>
                  <a:pt x="0" y="457146"/>
                </a:lnTo>
                <a:lnTo>
                  <a:pt x="7193" y="447526"/>
                </a:lnTo>
                <a:cubicBezTo>
                  <a:pt x="232753" y="174211"/>
                  <a:pt x="574107" y="0"/>
                  <a:pt x="956151" y="0"/>
                </a:cubicBezTo>
                <a:close/>
              </a:path>
            </a:pathLst>
          </a:custGeom>
          <a:solidFill>
            <a:schemeClr val="accent2"/>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22225">
                <a:solidFill>
                  <a:srgbClr val="231F20"/>
                </a:solidFill>
              </a:ln>
              <a:cs typeface="+mn-ea"/>
              <a:sym typeface="+mn-lt"/>
            </a:endParaRPr>
          </a:p>
        </p:txBody>
      </p:sp>
      <p:grpSp>
        <p:nvGrpSpPr>
          <p:cNvPr id="3" name="组合 2"/>
          <p:cNvGrpSpPr/>
          <p:nvPr/>
        </p:nvGrpSpPr>
        <p:grpSpPr>
          <a:xfrm>
            <a:off x="3267855" y="2734316"/>
            <a:ext cx="5656291" cy="2094212"/>
            <a:chOff x="3267855" y="2585094"/>
            <a:chExt cx="5656291" cy="2094212"/>
          </a:xfrm>
        </p:grpSpPr>
        <p:sp>
          <p:nvSpPr>
            <p:cNvPr id="4" name="椭圆 3"/>
            <p:cNvSpPr/>
            <p:nvPr/>
          </p:nvSpPr>
          <p:spPr>
            <a:xfrm>
              <a:off x="6829934" y="2585094"/>
              <a:ext cx="2094212" cy="2094212"/>
            </a:xfrm>
            <a:prstGeom prst="ellipse">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22225">
                  <a:noFill/>
                </a:ln>
                <a:solidFill>
                  <a:schemeClr val="tx1"/>
                </a:solidFill>
                <a:cs typeface="+mn-ea"/>
                <a:sym typeface="+mn-lt"/>
              </a:endParaRPr>
            </a:p>
          </p:txBody>
        </p:sp>
        <p:sp>
          <p:nvSpPr>
            <p:cNvPr id="5" name="椭圆 4"/>
            <p:cNvSpPr/>
            <p:nvPr/>
          </p:nvSpPr>
          <p:spPr>
            <a:xfrm>
              <a:off x="3267855" y="2585094"/>
              <a:ext cx="2094212" cy="2094212"/>
            </a:xfrm>
            <a:prstGeom prst="ellipse">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22225">
                  <a:noFill/>
                </a:ln>
                <a:solidFill>
                  <a:schemeClr val="tx1"/>
                </a:solidFill>
                <a:cs typeface="+mn-ea"/>
                <a:sym typeface="+mn-lt"/>
              </a:endParaRPr>
            </a:p>
          </p:txBody>
        </p:sp>
      </p:grpSp>
      <p:sp>
        <p:nvSpPr>
          <p:cNvPr id="6" name="íṥļiďe"/>
          <p:cNvSpPr/>
          <p:nvPr/>
        </p:nvSpPr>
        <p:spPr bwMode="auto">
          <a:xfrm>
            <a:off x="5798780" y="3400487"/>
            <a:ext cx="594440" cy="632154"/>
          </a:xfrm>
          <a:custGeom>
            <a:avLst/>
            <a:gdLst>
              <a:gd name="connsiteX0" fmla="*/ 254274 w 570592"/>
              <a:gd name="connsiteY0" fmla="*/ 495344 h 606792"/>
              <a:gd name="connsiteX1" fmla="*/ 254274 w 570592"/>
              <a:gd name="connsiteY1" fmla="*/ 520211 h 606792"/>
              <a:gd name="connsiteX2" fmla="*/ 316388 w 570592"/>
              <a:gd name="connsiteY2" fmla="*/ 520211 h 606792"/>
              <a:gd name="connsiteX3" fmla="*/ 316388 w 570592"/>
              <a:gd name="connsiteY3" fmla="*/ 495344 h 606792"/>
              <a:gd name="connsiteX4" fmla="*/ 462463 w 570592"/>
              <a:gd name="connsiteY4" fmla="*/ 362283 h 606792"/>
              <a:gd name="connsiteX5" fmla="*/ 474842 w 570592"/>
              <a:gd name="connsiteY5" fmla="*/ 365597 h 606792"/>
              <a:gd name="connsiteX6" fmla="*/ 523225 w 570592"/>
              <a:gd name="connsiteY6" fmla="*/ 393462 h 606792"/>
              <a:gd name="connsiteX7" fmla="*/ 534773 w 570592"/>
              <a:gd name="connsiteY7" fmla="*/ 408449 h 606792"/>
              <a:gd name="connsiteX8" fmla="*/ 532282 w 570592"/>
              <a:gd name="connsiteY8" fmla="*/ 427201 h 606792"/>
              <a:gd name="connsiteX9" fmla="*/ 510846 w 570592"/>
              <a:gd name="connsiteY9" fmla="*/ 439552 h 606792"/>
              <a:gd name="connsiteX10" fmla="*/ 498467 w 570592"/>
              <a:gd name="connsiteY10" fmla="*/ 436238 h 606792"/>
              <a:gd name="connsiteX11" fmla="*/ 450084 w 570592"/>
              <a:gd name="connsiteY11" fmla="*/ 408373 h 606792"/>
              <a:gd name="connsiteX12" fmla="*/ 438536 w 570592"/>
              <a:gd name="connsiteY12" fmla="*/ 393386 h 606792"/>
              <a:gd name="connsiteX13" fmla="*/ 441027 w 570592"/>
              <a:gd name="connsiteY13" fmla="*/ 374634 h 606792"/>
              <a:gd name="connsiteX14" fmla="*/ 462463 w 570592"/>
              <a:gd name="connsiteY14" fmla="*/ 362283 h 606792"/>
              <a:gd name="connsiteX15" fmla="*/ 107993 w 570592"/>
              <a:gd name="connsiteY15" fmla="*/ 362283 h 606792"/>
              <a:gd name="connsiteX16" fmla="*/ 129500 w 570592"/>
              <a:gd name="connsiteY16" fmla="*/ 374634 h 606792"/>
              <a:gd name="connsiteX17" fmla="*/ 131991 w 570592"/>
              <a:gd name="connsiteY17" fmla="*/ 393386 h 606792"/>
              <a:gd name="connsiteX18" fmla="*/ 120445 w 570592"/>
              <a:gd name="connsiteY18" fmla="*/ 408449 h 606792"/>
              <a:gd name="connsiteX19" fmla="*/ 72147 w 570592"/>
              <a:gd name="connsiteY19" fmla="*/ 436238 h 606792"/>
              <a:gd name="connsiteX20" fmla="*/ 59696 w 570592"/>
              <a:gd name="connsiteY20" fmla="*/ 439552 h 606792"/>
              <a:gd name="connsiteX21" fmla="*/ 38264 w 570592"/>
              <a:gd name="connsiteY21" fmla="*/ 427201 h 606792"/>
              <a:gd name="connsiteX22" fmla="*/ 47320 w 570592"/>
              <a:gd name="connsiteY22" fmla="*/ 393462 h 606792"/>
              <a:gd name="connsiteX23" fmla="*/ 95617 w 570592"/>
              <a:gd name="connsiteY23" fmla="*/ 365672 h 606792"/>
              <a:gd name="connsiteX24" fmla="*/ 107993 w 570592"/>
              <a:gd name="connsiteY24" fmla="*/ 362283 h 606792"/>
              <a:gd name="connsiteX25" fmla="*/ 489992 w 570592"/>
              <a:gd name="connsiteY25" fmla="*/ 260034 h 606792"/>
              <a:gd name="connsiteX26" fmla="*/ 545838 w 570592"/>
              <a:gd name="connsiteY26" fmla="*/ 260034 h 606792"/>
              <a:gd name="connsiteX27" fmla="*/ 570592 w 570592"/>
              <a:gd name="connsiteY27" fmla="*/ 284840 h 606792"/>
              <a:gd name="connsiteX28" fmla="*/ 545838 w 570592"/>
              <a:gd name="connsiteY28" fmla="*/ 309571 h 606792"/>
              <a:gd name="connsiteX29" fmla="*/ 489992 w 570592"/>
              <a:gd name="connsiteY29" fmla="*/ 309571 h 606792"/>
              <a:gd name="connsiteX30" fmla="*/ 465238 w 570592"/>
              <a:gd name="connsiteY30" fmla="*/ 284840 h 606792"/>
              <a:gd name="connsiteX31" fmla="*/ 489992 w 570592"/>
              <a:gd name="connsiteY31" fmla="*/ 260034 h 606792"/>
              <a:gd name="connsiteX32" fmla="*/ 24829 w 570592"/>
              <a:gd name="connsiteY32" fmla="*/ 260034 h 606792"/>
              <a:gd name="connsiteX33" fmla="*/ 80600 w 570592"/>
              <a:gd name="connsiteY33" fmla="*/ 260034 h 606792"/>
              <a:gd name="connsiteX34" fmla="*/ 105354 w 570592"/>
              <a:gd name="connsiteY34" fmla="*/ 284840 h 606792"/>
              <a:gd name="connsiteX35" fmla="*/ 80600 w 570592"/>
              <a:gd name="connsiteY35" fmla="*/ 309571 h 606792"/>
              <a:gd name="connsiteX36" fmla="*/ 24829 w 570592"/>
              <a:gd name="connsiteY36" fmla="*/ 309571 h 606792"/>
              <a:gd name="connsiteX37" fmla="*/ 0 w 570592"/>
              <a:gd name="connsiteY37" fmla="*/ 284840 h 606792"/>
              <a:gd name="connsiteX38" fmla="*/ 24829 w 570592"/>
              <a:gd name="connsiteY38" fmla="*/ 260034 h 606792"/>
              <a:gd name="connsiteX39" fmla="*/ 285185 w 570592"/>
              <a:gd name="connsiteY39" fmla="*/ 185305 h 606792"/>
              <a:gd name="connsiteX40" fmla="*/ 325864 w 570592"/>
              <a:gd name="connsiteY40" fmla="*/ 185305 h 606792"/>
              <a:gd name="connsiteX41" fmla="*/ 331902 w 570592"/>
              <a:gd name="connsiteY41" fmla="*/ 193972 h 606792"/>
              <a:gd name="connsiteX42" fmla="*/ 308506 w 570592"/>
              <a:gd name="connsiteY42" fmla="*/ 257959 h 606792"/>
              <a:gd name="connsiteX43" fmla="*/ 314543 w 570592"/>
              <a:gd name="connsiteY43" fmla="*/ 266626 h 606792"/>
              <a:gd name="connsiteX44" fmla="*/ 328959 w 570592"/>
              <a:gd name="connsiteY44" fmla="*/ 266626 h 606792"/>
              <a:gd name="connsiteX45" fmla="*/ 332657 w 570592"/>
              <a:gd name="connsiteY45" fmla="*/ 274012 h 606792"/>
              <a:gd name="connsiteX46" fmla="*/ 253487 w 570592"/>
              <a:gd name="connsiteY46" fmla="*/ 378395 h 606792"/>
              <a:gd name="connsiteX47" fmla="*/ 249109 w 570592"/>
              <a:gd name="connsiteY47" fmla="*/ 376586 h 606792"/>
              <a:gd name="connsiteX48" fmla="*/ 257336 w 570592"/>
              <a:gd name="connsiteY48" fmla="*/ 313580 h 606792"/>
              <a:gd name="connsiteX49" fmla="*/ 249260 w 570592"/>
              <a:gd name="connsiteY49" fmla="*/ 304385 h 606792"/>
              <a:gd name="connsiteX50" fmla="*/ 241562 w 570592"/>
              <a:gd name="connsiteY50" fmla="*/ 304385 h 606792"/>
              <a:gd name="connsiteX51" fmla="*/ 235524 w 570592"/>
              <a:gd name="connsiteY51" fmla="*/ 295718 h 606792"/>
              <a:gd name="connsiteX52" fmla="*/ 272732 w 570592"/>
              <a:gd name="connsiteY52" fmla="*/ 193972 h 606792"/>
              <a:gd name="connsiteX53" fmla="*/ 285185 w 570592"/>
              <a:gd name="connsiteY53" fmla="*/ 185305 h 606792"/>
              <a:gd name="connsiteX54" fmla="*/ 285293 w 570592"/>
              <a:gd name="connsiteY54" fmla="*/ 160925 h 606792"/>
              <a:gd name="connsiteX55" fmla="*/ 161215 w 570592"/>
              <a:gd name="connsiteY55" fmla="*/ 284882 h 606792"/>
              <a:gd name="connsiteX56" fmla="*/ 230273 w 570592"/>
              <a:gd name="connsiteY56" fmla="*/ 395199 h 606792"/>
              <a:gd name="connsiteX57" fmla="*/ 250877 w 570592"/>
              <a:gd name="connsiteY57" fmla="*/ 405447 h 606792"/>
              <a:gd name="connsiteX58" fmla="*/ 254274 w 570592"/>
              <a:gd name="connsiteY58" fmla="*/ 407105 h 606792"/>
              <a:gd name="connsiteX59" fmla="*/ 254274 w 570592"/>
              <a:gd name="connsiteY59" fmla="*/ 410948 h 606792"/>
              <a:gd name="connsiteX60" fmla="*/ 254274 w 570592"/>
              <a:gd name="connsiteY60" fmla="*/ 445912 h 606792"/>
              <a:gd name="connsiteX61" fmla="*/ 316388 w 570592"/>
              <a:gd name="connsiteY61" fmla="*/ 445912 h 606792"/>
              <a:gd name="connsiteX62" fmla="*/ 316388 w 570592"/>
              <a:gd name="connsiteY62" fmla="*/ 410948 h 606792"/>
              <a:gd name="connsiteX63" fmla="*/ 316388 w 570592"/>
              <a:gd name="connsiteY63" fmla="*/ 407105 h 606792"/>
              <a:gd name="connsiteX64" fmla="*/ 319785 w 570592"/>
              <a:gd name="connsiteY64" fmla="*/ 405447 h 606792"/>
              <a:gd name="connsiteX65" fmla="*/ 340313 w 570592"/>
              <a:gd name="connsiteY65" fmla="*/ 395199 h 606792"/>
              <a:gd name="connsiteX66" fmla="*/ 409371 w 570592"/>
              <a:gd name="connsiteY66" fmla="*/ 284882 h 606792"/>
              <a:gd name="connsiteX67" fmla="*/ 285293 w 570592"/>
              <a:gd name="connsiteY67" fmla="*/ 160925 h 606792"/>
              <a:gd name="connsiteX68" fmla="*/ 510845 w 570592"/>
              <a:gd name="connsiteY68" fmla="*/ 130052 h 606792"/>
              <a:gd name="connsiteX69" fmla="*/ 532282 w 570592"/>
              <a:gd name="connsiteY69" fmla="*/ 142414 h 606792"/>
              <a:gd name="connsiteX70" fmla="*/ 534773 w 570592"/>
              <a:gd name="connsiteY70" fmla="*/ 161184 h 606792"/>
              <a:gd name="connsiteX71" fmla="*/ 523224 w 570592"/>
              <a:gd name="connsiteY71" fmla="*/ 176185 h 606792"/>
              <a:gd name="connsiteX72" fmla="*/ 474839 w 570592"/>
              <a:gd name="connsiteY72" fmla="*/ 204075 h 606792"/>
              <a:gd name="connsiteX73" fmla="*/ 462460 w 570592"/>
              <a:gd name="connsiteY73" fmla="*/ 207392 h 606792"/>
              <a:gd name="connsiteX74" fmla="*/ 441098 w 570592"/>
              <a:gd name="connsiteY74" fmla="*/ 195030 h 606792"/>
              <a:gd name="connsiteX75" fmla="*/ 438532 w 570592"/>
              <a:gd name="connsiteY75" fmla="*/ 176260 h 606792"/>
              <a:gd name="connsiteX76" fmla="*/ 450081 w 570592"/>
              <a:gd name="connsiteY76" fmla="*/ 161259 h 606792"/>
              <a:gd name="connsiteX77" fmla="*/ 498541 w 570592"/>
              <a:gd name="connsiteY77" fmla="*/ 133293 h 606792"/>
              <a:gd name="connsiteX78" fmla="*/ 510845 w 570592"/>
              <a:gd name="connsiteY78" fmla="*/ 130052 h 606792"/>
              <a:gd name="connsiteX79" fmla="*/ 59770 w 570592"/>
              <a:gd name="connsiteY79" fmla="*/ 129981 h 606792"/>
              <a:gd name="connsiteX80" fmla="*/ 72070 w 570592"/>
              <a:gd name="connsiteY80" fmla="*/ 133297 h 606792"/>
              <a:gd name="connsiteX81" fmla="*/ 120440 w 570592"/>
              <a:gd name="connsiteY81" fmla="*/ 161262 h 606792"/>
              <a:gd name="connsiteX82" fmla="*/ 132061 w 570592"/>
              <a:gd name="connsiteY82" fmla="*/ 176261 h 606792"/>
              <a:gd name="connsiteX83" fmla="*/ 129571 w 570592"/>
              <a:gd name="connsiteY83" fmla="*/ 195030 h 606792"/>
              <a:gd name="connsiteX84" fmla="*/ 108064 w 570592"/>
              <a:gd name="connsiteY84" fmla="*/ 207391 h 606792"/>
              <a:gd name="connsiteX85" fmla="*/ 95689 w 570592"/>
              <a:gd name="connsiteY85" fmla="*/ 204075 h 606792"/>
              <a:gd name="connsiteX86" fmla="*/ 47319 w 570592"/>
              <a:gd name="connsiteY86" fmla="*/ 176186 h 606792"/>
              <a:gd name="connsiteX87" fmla="*/ 38263 w 570592"/>
              <a:gd name="connsiteY87" fmla="*/ 142418 h 606792"/>
              <a:gd name="connsiteX88" fmla="*/ 59770 w 570592"/>
              <a:gd name="connsiteY88" fmla="*/ 129981 h 606792"/>
              <a:gd name="connsiteX89" fmla="*/ 285293 w 570592"/>
              <a:gd name="connsiteY89" fmla="*/ 111493 h 606792"/>
              <a:gd name="connsiteX90" fmla="*/ 458957 w 570592"/>
              <a:gd name="connsiteY90" fmla="*/ 284882 h 606792"/>
              <a:gd name="connsiteX91" fmla="*/ 365899 w 570592"/>
              <a:gd name="connsiteY91" fmla="*/ 437623 h 606792"/>
              <a:gd name="connsiteX92" fmla="*/ 365899 w 570592"/>
              <a:gd name="connsiteY92" fmla="*/ 526390 h 606792"/>
              <a:gd name="connsiteX93" fmla="*/ 328313 w 570592"/>
              <a:gd name="connsiteY93" fmla="*/ 569266 h 606792"/>
              <a:gd name="connsiteX94" fmla="*/ 285293 w 570592"/>
              <a:gd name="connsiteY94" fmla="*/ 606792 h 606792"/>
              <a:gd name="connsiteX95" fmla="*/ 242349 w 570592"/>
              <a:gd name="connsiteY95" fmla="*/ 569266 h 606792"/>
              <a:gd name="connsiteX96" fmla="*/ 204688 w 570592"/>
              <a:gd name="connsiteY96" fmla="*/ 526314 h 606792"/>
              <a:gd name="connsiteX97" fmla="*/ 204688 w 570592"/>
              <a:gd name="connsiteY97" fmla="*/ 437623 h 606792"/>
              <a:gd name="connsiteX98" fmla="*/ 111705 w 570592"/>
              <a:gd name="connsiteY98" fmla="*/ 284882 h 606792"/>
              <a:gd name="connsiteX99" fmla="*/ 285293 w 570592"/>
              <a:gd name="connsiteY99" fmla="*/ 111493 h 606792"/>
              <a:gd name="connsiteX100" fmla="*/ 415515 w 570592"/>
              <a:gd name="connsiteY100" fmla="*/ 34859 h 606792"/>
              <a:gd name="connsiteX101" fmla="*/ 427892 w 570592"/>
              <a:gd name="connsiteY101" fmla="*/ 38099 h 606792"/>
              <a:gd name="connsiteX102" fmla="*/ 439439 w 570592"/>
              <a:gd name="connsiteY102" fmla="*/ 53171 h 606792"/>
              <a:gd name="connsiteX103" fmla="*/ 436949 w 570592"/>
              <a:gd name="connsiteY103" fmla="*/ 71859 h 606792"/>
              <a:gd name="connsiteX104" fmla="*/ 409024 w 570592"/>
              <a:gd name="connsiteY104" fmla="*/ 120163 h 606792"/>
              <a:gd name="connsiteX105" fmla="*/ 387590 w 570592"/>
              <a:gd name="connsiteY105" fmla="*/ 132522 h 606792"/>
              <a:gd name="connsiteX106" fmla="*/ 375213 w 570592"/>
              <a:gd name="connsiteY106" fmla="*/ 129206 h 606792"/>
              <a:gd name="connsiteX107" fmla="*/ 363666 w 570592"/>
              <a:gd name="connsiteY107" fmla="*/ 114210 h 606792"/>
              <a:gd name="connsiteX108" fmla="*/ 366156 w 570592"/>
              <a:gd name="connsiteY108" fmla="*/ 95446 h 606792"/>
              <a:gd name="connsiteX109" fmla="*/ 394081 w 570592"/>
              <a:gd name="connsiteY109" fmla="*/ 47142 h 606792"/>
              <a:gd name="connsiteX110" fmla="*/ 415515 w 570592"/>
              <a:gd name="connsiteY110" fmla="*/ 34859 h 606792"/>
              <a:gd name="connsiteX111" fmla="*/ 155005 w 570592"/>
              <a:gd name="connsiteY111" fmla="*/ 34789 h 606792"/>
              <a:gd name="connsiteX112" fmla="*/ 176517 w 570592"/>
              <a:gd name="connsiteY112" fmla="*/ 47148 h 606792"/>
              <a:gd name="connsiteX113" fmla="*/ 204370 w 570592"/>
              <a:gd name="connsiteY113" fmla="*/ 95376 h 606792"/>
              <a:gd name="connsiteX114" fmla="*/ 206860 w 570592"/>
              <a:gd name="connsiteY114" fmla="*/ 114140 h 606792"/>
              <a:gd name="connsiteX115" fmla="*/ 195236 w 570592"/>
              <a:gd name="connsiteY115" fmla="*/ 129136 h 606792"/>
              <a:gd name="connsiteX116" fmla="*/ 182933 w 570592"/>
              <a:gd name="connsiteY116" fmla="*/ 132452 h 606792"/>
              <a:gd name="connsiteX117" fmla="*/ 161421 w 570592"/>
              <a:gd name="connsiteY117" fmla="*/ 120093 h 606792"/>
              <a:gd name="connsiteX118" fmla="*/ 133568 w 570592"/>
              <a:gd name="connsiteY118" fmla="*/ 71865 h 606792"/>
              <a:gd name="connsiteX119" fmla="*/ 131078 w 570592"/>
              <a:gd name="connsiteY119" fmla="*/ 53176 h 606792"/>
              <a:gd name="connsiteX120" fmla="*/ 142626 w 570592"/>
              <a:gd name="connsiteY120" fmla="*/ 38180 h 606792"/>
              <a:gd name="connsiteX121" fmla="*/ 155005 w 570592"/>
              <a:gd name="connsiteY121" fmla="*/ 34789 h 606792"/>
              <a:gd name="connsiteX122" fmla="*/ 285297 w 570592"/>
              <a:gd name="connsiteY122" fmla="*/ 0 h 606792"/>
              <a:gd name="connsiteX123" fmla="*/ 310065 w 570592"/>
              <a:gd name="connsiteY123" fmla="*/ 24721 h 606792"/>
              <a:gd name="connsiteX124" fmla="*/ 310065 w 570592"/>
              <a:gd name="connsiteY124" fmla="*/ 80492 h 606792"/>
              <a:gd name="connsiteX125" fmla="*/ 285297 w 570592"/>
              <a:gd name="connsiteY125" fmla="*/ 105213 h 606792"/>
              <a:gd name="connsiteX126" fmla="*/ 260528 w 570592"/>
              <a:gd name="connsiteY126" fmla="*/ 80492 h 606792"/>
              <a:gd name="connsiteX127" fmla="*/ 260528 w 570592"/>
              <a:gd name="connsiteY127" fmla="*/ 24721 h 606792"/>
              <a:gd name="connsiteX128" fmla="*/ 285297 w 570592"/>
              <a:gd name="connsiteY128" fmla="*/ 0 h 6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570592" h="606792">
                <a:moveTo>
                  <a:pt x="254274" y="495344"/>
                </a:moveTo>
                <a:lnTo>
                  <a:pt x="254274" y="520211"/>
                </a:lnTo>
                <a:lnTo>
                  <a:pt x="316388" y="520211"/>
                </a:lnTo>
                <a:lnTo>
                  <a:pt x="316388" y="495344"/>
                </a:lnTo>
                <a:close/>
                <a:moveTo>
                  <a:pt x="462463" y="362283"/>
                </a:moveTo>
                <a:cubicBezTo>
                  <a:pt x="466841" y="362283"/>
                  <a:pt x="471068" y="363413"/>
                  <a:pt x="474842" y="365597"/>
                </a:cubicBezTo>
                <a:lnTo>
                  <a:pt x="523225" y="393462"/>
                </a:lnTo>
                <a:cubicBezTo>
                  <a:pt x="528961" y="396775"/>
                  <a:pt x="533112" y="402122"/>
                  <a:pt x="534773" y="408449"/>
                </a:cubicBezTo>
                <a:cubicBezTo>
                  <a:pt x="536509" y="414850"/>
                  <a:pt x="535603" y="421553"/>
                  <a:pt x="532282" y="427201"/>
                </a:cubicBezTo>
                <a:cubicBezTo>
                  <a:pt x="527904" y="434883"/>
                  <a:pt x="519677" y="439552"/>
                  <a:pt x="510846" y="439552"/>
                </a:cubicBezTo>
                <a:cubicBezTo>
                  <a:pt x="506543" y="439552"/>
                  <a:pt x="502241" y="438422"/>
                  <a:pt x="498467" y="436238"/>
                </a:cubicBezTo>
                <a:lnTo>
                  <a:pt x="450084" y="408373"/>
                </a:lnTo>
                <a:cubicBezTo>
                  <a:pt x="444348" y="405060"/>
                  <a:pt x="440272" y="399788"/>
                  <a:pt x="438536" y="393386"/>
                </a:cubicBezTo>
                <a:cubicBezTo>
                  <a:pt x="436800" y="386985"/>
                  <a:pt x="437706" y="380358"/>
                  <a:pt x="441027" y="374634"/>
                </a:cubicBezTo>
                <a:cubicBezTo>
                  <a:pt x="445405" y="367028"/>
                  <a:pt x="453632" y="362283"/>
                  <a:pt x="462463" y="362283"/>
                </a:cubicBezTo>
                <a:close/>
                <a:moveTo>
                  <a:pt x="107993" y="362283"/>
                </a:moveTo>
                <a:cubicBezTo>
                  <a:pt x="116822" y="362283"/>
                  <a:pt x="125048" y="367028"/>
                  <a:pt x="129500" y="374634"/>
                </a:cubicBezTo>
                <a:cubicBezTo>
                  <a:pt x="132821" y="380358"/>
                  <a:pt x="133651" y="387060"/>
                  <a:pt x="131991" y="393386"/>
                </a:cubicBezTo>
                <a:cubicBezTo>
                  <a:pt x="130255" y="399788"/>
                  <a:pt x="126180" y="405135"/>
                  <a:pt x="120445" y="408449"/>
                </a:cubicBezTo>
                <a:lnTo>
                  <a:pt x="72147" y="436238"/>
                </a:lnTo>
                <a:cubicBezTo>
                  <a:pt x="68374" y="438422"/>
                  <a:pt x="64073" y="439552"/>
                  <a:pt x="59696" y="439552"/>
                </a:cubicBezTo>
                <a:cubicBezTo>
                  <a:pt x="50942" y="439552"/>
                  <a:pt x="42716" y="434883"/>
                  <a:pt x="38264" y="427201"/>
                </a:cubicBezTo>
                <a:cubicBezTo>
                  <a:pt x="31472" y="415453"/>
                  <a:pt x="35472" y="400315"/>
                  <a:pt x="47320" y="393462"/>
                </a:cubicBezTo>
                <a:lnTo>
                  <a:pt x="95617" y="365672"/>
                </a:lnTo>
                <a:cubicBezTo>
                  <a:pt x="99390" y="363488"/>
                  <a:pt x="103692" y="362283"/>
                  <a:pt x="107993" y="362283"/>
                </a:cubicBezTo>
                <a:close/>
                <a:moveTo>
                  <a:pt x="489992" y="260034"/>
                </a:moveTo>
                <a:lnTo>
                  <a:pt x="545838" y="260034"/>
                </a:lnTo>
                <a:cubicBezTo>
                  <a:pt x="559498" y="260034"/>
                  <a:pt x="570592" y="271193"/>
                  <a:pt x="570592" y="284840"/>
                </a:cubicBezTo>
                <a:cubicBezTo>
                  <a:pt x="570592" y="298487"/>
                  <a:pt x="559498" y="309571"/>
                  <a:pt x="545838" y="309571"/>
                </a:cubicBezTo>
                <a:lnTo>
                  <a:pt x="489992" y="309571"/>
                </a:lnTo>
                <a:cubicBezTo>
                  <a:pt x="476332" y="309571"/>
                  <a:pt x="465238" y="298487"/>
                  <a:pt x="465238" y="284840"/>
                </a:cubicBezTo>
                <a:cubicBezTo>
                  <a:pt x="465238" y="271193"/>
                  <a:pt x="476332" y="260034"/>
                  <a:pt x="489992" y="260034"/>
                </a:cubicBezTo>
                <a:close/>
                <a:moveTo>
                  <a:pt x="24829" y="260034"/>
                </a:moveTo>
                <a:lnTo>
                  <a:pt x="80600" y="260034"/>
                </a:lnTo>
                <a:cubicBezTo>
                  <a:pt x="94260" y="260034"/>
                  <a:pt x="105354" y="271193"/>
                  <a:pt x="105354" y="284840"/>
                </a:cubicBezTo>
                <a:cubicBezTo>
                  <a:pt x="105354" y="298412"/>
                  <a:pt x="94260" y="309571"/>
                  <a:pt x="80600" y="309571"/>
                </a:cubicBezTo>
                <a:lnTo>
                  <a:pt x="24829" y="309571"/>
                </a:lnTo>
                <a:cubicBezTo>
                  <a:pt x="11169" y="309571"/>
                  <a:pt x="0" y="298487"/>
                  <a:pt x="0" y="284840"/>
                </a:cubicBezTo>
                <a:cubicBezTo>
                  <a:pt x="0" y="271193"/>
                  <a:pt x="11169" y="260034"/>
                  <a:pt x="24829" y="260034"/>
                </a:cubicBezTo>
                <a:close/>
                <a:moveTo>
                  <a:pt x="285185" y="185305"/>
                </a:moveTo>
                <a:lnTo>
                  <a:pt x="325864" y="185305"/>
                </a:lnTo>
                <a:cubicBezTo>
                  <a:pt x="330996" y="185305"/>
                  <a:pt x="333713" y="189224"/>
                  <a:pt x="331902" y="193972"/>
                </a:cubicBezTo>
                <a:lnTo>
                  <a:pt x="308506" y="257959"/>
                </a:lnTo>
                <a:cubicBezTo>
                  <a:pt x="306770" y="262782"/>
                  <a:pt x="309487" y="266626"/>
                  <a:pt x="314543" y="266626"/>
                </a:cubicBezTo>
                <a:lnTo>
                  <a:pt x="328959" y="266626"/>
                </a:lnTo>
                <a:cubicBezTo>
                  <a:pt x="334091" y="266626"/>
                  <a:pt x="335751" y="269942"/>
                  <a:pt x="332657" y="274012"/>
                </a:cubicBezTo>
                <a:lnTo>
                  <a:pt x="253487" y="378395"/>
                </a:lnTo>
                <a:cubicBezTo>
                  <a:pt x="250392" y="382465"/>
                  <a:pt x="248430" y="381636"/>
                  <a:pt x="249109" y="376586"/>
                </a:cubicBezTo>
                <a:lnTo>
                  <a:pt x="257336" y="313580"/>
                </a:lnTo>
                <a:cubicBezTo>
                  <a:pt x="258015" y="308530"/>
                  <a:pt x="254392" y="304385"/>
                  <a:pt x="249260" y="304385"/>
                </a:cubicBezTo>
                <a:lnTo>
                  <a:pt x="241562" y="304385"/>
                </a:lnTo>
                <a:cubicBezTo>
                  <a:pt x="236430" y="304385"/>
                  <a:pt x="233713" y="300541"/>
                  <a:pt x="235524" y="295718"/>
                </a:cubicBezTo>
                <a:lnTo>
                  <a:pt x="272732" y="193972"/>
                </a:lnTo>
                <a:cubicBezTo>
                  <a:pt x="274543" y="189224"/>
                  <a:pt x="280053" y="185305"/>
                  <a:pt x="285185" y="185305"/>
                </a:cubicBezTo>
                <a:close/>
                <a:moveTo>
                  <a:pt x="285293" y="160925"/>
                </a:moveTo>
                <a:cubicBezTo>
                  <a:pt x="216915" y="160925"/>
                  <a:pt x="161215" y="216536"/>
                  <a:pt x="161215" y="284882"/>
                </a:cubicBezTo>
                <a:cubicBezTo>
                  <a:pt x="161215" y="331601"/>
                  <a:pt x="187706" y="373874"/>
                  <a:pt x="230273" y="395199"/>
                </a:cubicBezTo>
                <a:lnTo>
                  <a:pt x="250877" y="405447"/>
                </a:lnTo>
                <a:lnTo>
                  <a:pt x="254274" y="407105"/>
                </a:lnTo>
                <a:lnTo>
                  <a:pt x="254274" y="410948"/>
                </a:lnTo>
                <a:lnTo>
                  <a:pt x="254274" y="445912"/>
                </a:lnTo>
                <a:lnTo>
                  <a:pt x="316388" y="445912"/>
                </a:lnTo>
                <a:lnTo>
                  <a:pt x="316388" y="410948"/>
                </a:lnTo>
                <a:lnTo>
                  <a:pt x="316388" y="407105"/>
                </a:lnTo>
                <a:lnTo>
                  <a:pt x="319785" y="405447"/>
                </a:lnTo>
                <a:lnTo>
                  <a:pt x="340313" y="395199"/>
                </a:lnTo>
                <a:cubicBezTo>
                  <a:pt x="382956" y="373874"/>
                  <a:pt x="409371" y="331601"/>
                  <a:pt x="409371" y="284882"/>
                </a:cubicBezTo>
                <a:cubicBezTo>
                  <a:pt x="409371" y="216536"/>
                  <a:pt x="353747" y="160925"/>
                  <a:pt x="285293" y="160925"/>
                </a:cubicBezTo>
                <a:close/>
                <a:moveTo>
                  <a:pt x="510845" y="130052"/>
                </a:moveTo>
                <a:cubicBezTo>
                  <a:pt x="519752" y="130052"/>
                  <a:pt x="527979" y="134801"/>
                  <a:pt x="532282" y="142414"/>
                </a:cubicBezTo>
                <a:cubicBezTo>
                  <a:pt x="535603" y="148143"/>
                  <a:pt x="536509" y="154777"/>
                  <a:pt x="534773" y="161184"/>
                </a:cubicBezTo>
                <a:cubicBezTo>
                  <a:pt x="533112" y="167516"/>
                  <a:pt x="528961" y="172868"/>
                  <a:pt x="523224" y="176185"/>
                </a:cubicBezTo>
                <a:lnTo>
                  <a:pt x="474839" y="204075"/>
                </a:lnTo>
                <a:cubicBezTo>
                  <a:pt x="471065" y="206261"/>
                  <a:pt x="466762" y="207392"/>
                  <a:pt x="462460" y="207392"/>
                </a:cubicBezTo>
                <a:cubicBezTo>
                  <a:pt x="453628" y="207392"/>
                  <a:pt x="445401" y="202643"/>
                  <a:pt x="441098" y="195030"/>
                </a:cubicBezTo>
                <a:cubicBezTo>
                  <a:pt x="437777" y="189301"/>
                  <a:pt x="436871" y="182667"/>
                  <a:pt x="438532" y="176260"/>
                </a:cubicBezTo>
                <a:cubicBezTo>
                  <a:pt x="440268" y="169853"/>
                  <a:pt x="444419" y="164501"/>
                  <a:pt x="450081" y="161259"/>
                </a:cubicBezTo>
                <a:lnTo>
                  <a:pt x="498541" y="133293"/>
                </a:lnTo>
                <a:cubicBezTo>
                  <a:pt x="502315" y="131183"/>
                  <a:pt x="506542" y="130052"/>
                  <a:pt x="510845" y="130052"/>
                </a:cubicBezTo>
                <a:close/>
                <a:moveTo>
                  <a:pt x="59770" y="129981"/>
                </a:moveTo>
                <a:cubicBezTo>
                  <a:pt x="64071" y="129981"/>
                  <a:pt x="68297" y="131187"/>
                  <a:pt x="72070" y="133297"/>
                </a:cubicBezTo>
                <a:lnTo>
                  <a:pt x="120440" y="161262"/>
                </a:lnTo>
                <a:cubicBezTo>
                  <a:pt x="126175" y="164578"/>
                  <a:pt x="130325" y="169854"/>
                  <a:pt x="132061" y="176261"/>
                </a:cubicBezTo>
                <a:cubicBezTo>
                  <a:pt x="133721" y="182668"/>
                  <a:pt x="132891" y="189301"/>
                  <a:pt x="129571" y="195030"/>
                </a:cubicBezTo>
                <a:cubicBezTo>
                  <a:pt x="125119" y="202642"/>
                  <a:pt x="116893" y="207391"/>
                  <a:pt x="108064" y="207391"/>
                </a:cubicBezTo>
                <a:cubicBezTo>
                  <a:pt x="103763" y="207391"/>
                  <a:pt x="99462" y="206260"/>
                  <a:pt x="95689" y="204075"/>
                </a:cubicBezTo>
                <a:lnTo>
                  <a:pt x="47319" y="176186"/>
                </a:lnTo>
                <a:cubicBezTo>
                  <a:pt x="35547" y="169327"/>
                  <a:pt x="31472" y="154176"/>
                  <a:pt x="38263" y="142418"/>
                </a:cubicBezTo>
                <a:cubicBezTo>
                  <a:pt x="42640" y="134730"/>
                  <a:pt x="50865" y="129981"/>
                  <a:pt x="59770" y="129981"/>
                </a:cubicBezTo>
                <a:close/>
                <a:moveTo>
                  <a:pt x="285293" y="111493"/>
                </a:moveTo>
                <a:cubicBezTo>
                  <a:pt x="381069" y="111493"/>
                  <a:pt x="458957" y="189258"/>
                  <a:pt x="458957" y="284882"/>
                </a:cubicBezTo>
                <a:cubicBezTo>
                  <a:pt x="458957" y="349233"/>
                  <a:pt x="423409" y="407406"/>
                  <a:pt x="365899" y="437623"/>
                </a:cubicBezTo>
                <a:lnTo>
                  <a:pt x="365899" y="526390"/>
                </a:lnTo>
                <a:cubicBezTo>
                  <a:pt x="365899" y="548242"/>
                  <a:pt x="349521" y="566478"/>
                  <a:pt x="328313" y="569266"/>
                </a:cubicBezTo>
                <a:cubicBezTo>
                  <a:pt x="325445" y="590440"/>
                  <a:pt x="307256" y="606792"/>
                  <a:pt x="285293" y="606792"/>
                </a:cubicBezTo>
                <a:cubicBezTo>
                  <a:pt x="263331" y="606792"/>
                  <a:pt x="245142" y="590440"/>
                  <a:pt x="242349" y="569266"/>
                </a:cubicBezTo>
                <a:cubicBezTo>
                  <a:pt x="221141" y="566478"/>
                  <a:pt x="204688" y="548242"/>
                  <a:pt x="204688" y="526314"/>
                </a:cubicBezTo>
                <a:lnTo>
                  <a:pt x="204688" y="437623"/>
                </a:lnTo>
                <a:cubicBezTo>
                  <a:pt x="147253" y="407406"/>
                  <a:pt x="111705" y="349233"/>
                  <a:pt x="111705" y="284882"/>
                </a:cubicBezTo>
                <a:cubicBezTo>
                  <a:pt x="111705" y="189258"/>
                  <a:pt x="189593" y="111493"/>
                  <a:pt x="285293" y="111493"/>
                </a:cubicBezTo>
                <a:close/>
                <a:moveTo>
                  <a:pt x="415515" y="34859"/>
                </a:moveTo>
                <a:cubicBezTo>
                  <a:pt x="419817" y="34859"/>
                  <a:pt x="424118" y="35989"/>
                  <a:pt x="427892" y="38099"/>
                </a:cubicBezTo>
                <a:cubicBezTo>
                  <a:pt x="433628" y="41415"/>
                  <a:pt x="437703" y="46765"/>
                  <a:pt x="439439" y="53171"/>
                </a:cubicBezTo>
                <a:cubicBezTo>
                  <a:pt x="441175" y="59576"/>
                  <a:pt x="440269" y="66208"/>
                  <a:pt x="436949" y="71859"/>
                </a:cubicBezTo>
                <a:lnTo>
                  <a:pt x="409024" y="120163"/>
                </a:lnTo>
                <a:cubicBezTo>
                  <a:pt x="404647" y="127774"/>
                  <a:pt x="396420" y="132522"/>
                  <a:pt x="387590" y="132522"/>
                </a:cubicBezTo>
                <a:cubicBezTo>
                  <a:pt x="383213" y="132522"/>
                  <a:pt x="378987" y="131392"/>
                  <a:pt x="375213" y="129206"/>
                </a:cubicBezTo>
                <a:cubicBezTo>
                  <a:pt x="369477" y="125966"/>
                  <a:pt x="365402" y="120616"/>
                  <a:pt x="363666" y="114210"/>
                </a:cubicBezTo>
                <a:cubicBezTo>
                  <a:pt x="361930" y="107805"/>
                  <a:pt x="362836" y="101173"/>
                  <a:pt x="366156" y="95446"/>
                </a:cubicBezTo>
                <a:lnTo>
                  <a:pt x="394081" y="47142"/>
                </a:lnTo>
                <a:cubicBezTo>
                  <a:pt x="398458" y="39607"/>
                  <a:pt x="406685" y="34859"/>
                  <a:pt x="415515" y="34859"/>
                </a:cubicBezTo>
                <a:close/>
                <a:moveTo>
                  <a:pt x="155005" y="34789"/>
                </a:moveTo>
                <a:cubicBezTo>
                  <a:pt x="163761" y="34789"/>
                  <a:pt x="171988" y="39537"/>
                  <a:pt x="176517" y="47148"/>
                </a:cubicBezTo>
                <a:lnTo>
                  <a:pt x="204370" y="95376"/>
                </a:lnTo>
                <a:cubicBezTo>
                  <a:pt x="207691" y="101103"/>
                  <a:pt x="208521" y="107735"/>
                  <a:pt x="206860" y="114140"/>
                </a:cubicBezTo>
                <a:cubicBezTo>
                  <a:pt x="205124" y="120546"/>
                  <a:pt x="201048" y="125821"/>
                  <a:pt x="195236" y="129136"/>
                </a:cubicBezTo>
                <a:cubicBezTo>
                  <a:pt x="191538" y="131322"/>
                  <a:pt x="187235" y="132452"/>
                  <a:pt x="182933" y="132452"/>
                </a:cubicBezTo>
                <a:cubicBezTo>
                  <a:pt x="174102" y="132452"/>
                  <a:pt x="165874" y="127704"/>
                  <a:pt x="161421" y="120093"/>
                </a:cubicBezTo>
                <a:lnTo>
                  <a:pt x="133568" y="71865"/>
                </a:lnTo>
                <a:cubicBezTo>
                  <a:pt x="130247" y="66213"/>
                  <a:pt x="129417" y="59506"/>
                  <a:pt x="131078" y="53176"/>
                </a:cubicBezTo>
                <a:cubicBezTo>
                  <a:pt x="132814" y="46771"/>
                  <a:pt x="136890" y="41420"/>
                  <a:pt x="142626" y="38180"/>
                </a:cubicBezTo>
                <a:cubicBezTo>
                  <a:pt x="146400" y="35995"/>
                  <a:pt x="150627" y="34789"/>
                  <a:pt x="155005" y="34789"/>
                </a:cubicBezTo>
                <a:close/>
                <a:moveTo>
                  <a:pt x="285297" y="0"/>
                </a:moveTo>
                <a:cubicBezTo>
                  <a:pt x="298964" y="0"/>
                  <a:pt x="310065" y="11079"/>
                  <a:pt x="310065" y="24721"/>
                </a:cubicBezTo>
                <a:lnTo>
                  <a:pt x="310065" y="80492"/>
                </a:lnTo>
                <a:cubicBezTo>
                  <a:pt x="310065" y="94134"/>
                  <a:pt x="298964" y="105213"/>
                  <a:pt x="285297" y="105213"/>
                </a:cubicBezTo>
                <a:cubicBezTo>
                  <a:pt x="271629" y="105213"/>
                  <a:pt x="260528" y="94134"/>
                  <a:pt x="260528" y="80492"/>
                </a:cubicBezTo>
                <a:lnTo>
                  <a:pt x="260528" y="24721"/>
                </a:lnTo>
                <a:cubicBezTo>
                  <a:pt x="260528" y="11079"/>
                  <a:pt x="271629" y="0"/>
                  <a:pt x="285297" y="0"/>
                </a:cubicBezTo>
                <a:close/>
              </a:path>
            </a:pathLst>
          </a:custGeom>
          <a:solidFill>
            <a:schemeClr val="bg1"/>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sp>
        <p:nvSpPr>
          <p:cNvPr id="8" name="文本框 7"/>
          <p:cNvSpPr txBox="1"/>
          <p:nvPr/>
        </p:nvSpPr>
        <p:spPr>
          <a:xfrm>
            <a:off x="3795588" y="3596756"/>
            <a:ext cx="1374140" cy="368935"/>
          </a:xfrm>
          <a:prstGeom prst="rect">
            <a:avLst/>
          </a:prstGeom>
          <a:noFill/>
        </p:spPr>
        <p:txBody>
          <a:bodyPr wrap="none" lIns="0" tIns="0" rIns="0" bIns="0" rtlCol="0">
            <a:spAutoFit/>
          </a:bodyPr>
          <a:lstStyle/>
          <a:p>
            <a:pPr algn="l"/>
            <a:r>
              <a:rPr lang="zh-CN" altLang="en-US" sz="2400" b="1" spc="300" dirty="0">
                <a:solidFill>
                  <a:schemeClr val="accent2"/>
                </a:solidFill>
                <a:cs typeface="+mn-ea"/>
                <a:sym typeface="+mn-lt"/>
              </a:rPr>
              <a:t>推理模型</a:t>
            </a:r>
            <a:endParaRPr lang="zh-CN" altLang="en-US" sz="2400" b="1" spc="300" dirty="0">
              <a:solidFill>
                <a:schemeClr val="accent2"/>
              </a:solidFill>
              <a:cs typeface="+mn-ea"/>
              <a:sym typeface="+mn-lt"/>
            </a:endParaRPr>
          </a:p>
        </p:txBody>
      </p:sp>
      <p:sp>
        <p:nvSpPr>
          <p:cNvPr id="9" name="文本框 8"/>
          <p:cNvSpPr txBox="1"/>
          <p:nvPr/>
        </p:nvSpPr>
        <p:spPr>
          <a:xfrm>
            <a:off x="7357667" y="3596756"/>
            <a:ext cx="1374140" cy="368935"/>
          </a:xfrm>
          <a:prstGeom prst="rect">
            <a:avLst/>
          </a:prstGeom>
          <a:noFill/>
        </p:spPr>
        <p:txBody>
          <a:bodyPr wrap="none" lIns="0" tIns="0" rIns="0" bIns="0" rtlCol="0">
            <a:spAutoFit/>
          </a:bodyPr>
          <a:lstStyle/>
          <a:p>
            <a:pPr algn="l"/>
            <a:r>
              <a:rPr lang="zh-CN" altLang="en-US" sz="2400" b="1" spc="300" dirty="0">
                <a:solidFill>
                  <a:schemeClr val="accent2"/>
                </a:solidFill>
                <a:cs typeface="+mn-ea"/>
                <a:sym typeface="+mn-lt"/>
              </a:rPr>
              <a:t>通用模型</a:t>
            </a:r>
            <a:endParaRPr lang="zh-CN" altLang="en-US" sz="2400" b="1" spc="300" dirty="0">
              <a:solidFill>
                <a:schemeClr val="accent2"/>
              </a:solidFill>
              <a:cs typeface="+mn-ea"/>
              <a:sym typeface="+mn-lt"/>
            </a:endParaRPr>
          </a:p>
        </p:txBody>
      </p:sp>
      <p:grpSp>
        <p:nvGrpSpPr>
          <p:cNvPr id="14" name="组合 13"/>
          <p:cNvGrpSpPr/>
          <p:nvPr/>
        </p:nvGrpSpPr>
        <p:grpSpPr>
          <a:xfrm>
            <a:off x="576580" y="2047875"/>
            <a:ext cx="2348230" cy="3465830"/>
            <a:chOff x="9575049" y="2035161"/>
            <a:chExt cx="1633928" cy="2486739"/>
          </a:xfrm>
          <a:solidFill>
            <a:schemeClr val="bg1">
              <a:lumMod val="95000"/>
            </a:schemeClr>
          </a:solidFill>
        </p:grpSpPr>
        <p:sp>
          <p:nvSpPr>
            <p:cNvPr id="15" name="矩形: 圆角 14"/>
            <p:cNvSpPr/>
            <p:nvPr/>
          </p:nvSpPr>
          <p:spPr>
            <a:xfrm>
              <a:off x="9575049" y="2035161"/>
              <a:ext cx="1633928" cy="1035610"/>
            </a:xfrm>
            <a:prstGeom prst="roundRect">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w="22225">
                    <a:noFill/>
                  </a:ln>
                  <a:solidFill>
                    <a:schemeClr val="tx1"/>
                  </a:solidFill>
                  <a:cs typeface="+mn-ea"/>
                  <a:sym typeface="+mn-lt"/>
                </a:rPr>
                <a:t>提示语更简洁，只需明确任务目标和</a:t>
              </a:r>
              <a:endParaRPr lang="zh-CN" altLang="en-US" dirty="0">
                <a:ln w="22225">
                  <a:noFill/>
                </a:ln>
                <a:solidFill>
                  <a:schemeClr val="tx1"/>
                </a:solidFill>
                <a:cs typeface="+mn-ea"/>
                <a:sym typeface="+mn-lt"/>
              </a:endParaRPr>
            </a:p>
            <a:p>
              <a:pPr algn="ctr"/>
              <a:r>
                <a:rPr lang="zh-CN" altLang="en-US" dirty="0">
                  <a:ln w="22225">
                    <a:noFill/>
                  </a:ln>
                  <a:solidFill>
                    <a:schemeClr val="tx1"/>
                  </a:solidFill>
                  <a:cs typeface="+mn-ea"/>
                  <a:sym typeface="+mn-lt"/>
                </a:rPr>
                <a:t>需求（因其已内化推理逻辑）。</a:t>
              </a:r>
              <a:endParaRPr lang="zh-CN" altLang="en-US" dirty="0">
                <a:ln w="22225">
                  <a:noFill/>
                </a:ln>
                <a:solidFill>
                  <a:schemeClr val="tx1"/>
                </a:solidFill>
                <a:cs typeface="+mn-ea"/>
                <a:sym typeface="+mn-lt"/>
              </a:endParaRPr>
            </a:p>
          </p:txBody>
        </p:sp>
        <p:sp>
          <p:nvSpPr>
            <p:cNvPr id="17" name="矩形: 圆角 16"/>
            <p:cNvSpPr/>
            <p:nvPr/>
          </p:nvSpPr>
          <p:spPr>
            <a:xfrm>
              <a:off x="9575049" y="3167361"/>
              <a:ext cx="1633928" cy="1354539"/>
            </a:xfrm>
            <a:prstGeom prst="roundRect">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w="22225">
                    <a:noFill/>
                  </a:ln>
                  <a:solidFill>
                    <a:schemeClr val="tx1"/>
                  </a:solidFill>
                  <a:cs typeface="+mn-ea"/>
                  <a:sym typeface="+mn-lt"/>
                </a:rPr>
                <a:t>无需逐步指导，模型自动生成结构化</a:t>
              </a:r>
              <a:endParaRPr lang="zh-CN" altLang="en-US" dirty="0">
                <a:ln w="22225">
                  <a:noFill/>
                </a:ln>
                <a:solidFill>
                  <a:schemeClr val="tx1"/>
                </a:solidFill>
                <a:cs typeface="+mn-ea"/>
                <a:sym typeface="+mn-lt"/>
              </a:endParaRPr>
            </a:p>
            <a:p>
              <a:pPr algn="ctr"/>
              <a:r>
                <a:rPr lang="zh-CN" altLang="en-US" dirty="0">
                  <a:ln w="22225">
                    <a:noFill/>
                  </a:ln>
                  <a:solidFill>
                    <a:schemeClr val="tx1"/>
                  </a:solidFill>
                  <a:cs typeface="+mn-ea"/>
                  <a:sym typeface="+mn-lt"/>
                </a:rPr>
                <a:t>推理过程（若强行拆解步骤，反而可</a:t>
              </a:r>
              <a:endParaRPr lang="zh-CN" altLang="en-US" dirty="0">
                <a:ln w="22225">
                  <a:noFill/>
                </a:ln>
                <a:solidFill>
                  <a:schemeClr val="tx1"/>
                </a:solidFill>
                <a:cs typeface="+mn-ea"/>
                <a:sym typeface="+mn-lt"/>
              </a:endParaRPr>
            </a:p>
            <a:p>
              <a:pPr algn="ctr"/>
              <a:r>
                <a:rPr lang="zh-CN" altLang="en-US" dirty="0">
                  <a:ln w="22225">
                    <a:noFill/>
                  </a:ln>
                  <a:solidFill>
                    <a:schemeClr val="tx1"/>
                  </a:solidFill>
                  <a:cs typeface="+mn-ea"/>
                  <a:sym typeface="+mn-lt"/>
                </a:rPr>
                <a:t>能限制其能力）。</a:t>
              </a:r>
              <a:endParaRPr lang="zh-CN" altLang="en-US" dirty="0">
                <a:ln w="22225">
                  <a:noFill/>
                </a:ln>
                <a:solidFill>
                  <a:schemeClr val="tx1"/>
                </a:solidFill>
                <a:cs typeface="+mn-ea"/>
                <a:sym typeface="+mn-lt"/>
              </a:endParaRPr>
            </a:p>
          </p:txBody>
        </p:sp>
      </p:grpSp>
      <p:sp>
        <p:nvSpPr>
          <p:cNvPr id="19" name="圆角矩形 18"/>
          <p:cNvSpPr/>
          <p:nvPr/>
        </p:nvSpPr>
        <p:spPr>
          <a:xfrm>
            <a:off x="399415" y="1874520"/>
            <a:ext cx="2659380" cy="3813810"/>
          </a:xfrm>
          <a:prstGeom prst="roundRect">
            <a:avLst/>
          </a:prstGeom>
          <a:ln w="28575" cap="flat" cmpd="sng" algn="ctr">
            <a:solidFill>
              <a:schemeClr val="accent1"/>
            </a:solidFill>
            <a:prstDash val="dash"/>
            <a:miter lim="800000"/>
          </a:ln>
          <a:extLst>
            <a:ext uri="{909E8E84-426E-40DD-AFC4-6F175D3DCCD1}">
              <a14:hiddenFill xmlns:a14="http://schemas.microsoft.com/office/drawing/2010/main">
                <a:solidFill>
                  <a:schemeClr val="bg1"/>
                </a:solidFill>
              </a14:hiddenFill>
            </a:ext>
          </a:extLst>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0" name="文本框 19"/>
          <p:cNvSpPr txBox="1"/>
          <p:nvPr/>
        </p:nvSpPr>
        <p:spPr>
          <a:xfrm>
            <a:off x="4391025" y="1874520"/>
            <a:ext cx="2658745" cy="4168140"/>
          </a:xfrm>
          <a:prstGeom prst="rect">
            <a:avLst/>
          </a:prstGeom>
          <a:noFill/>
        </p:spPr>
        <p:txBody>
          <a:bodyPr wrap="square" rtlCol="0">
            <a:noAutofit/>
          </a:bodyPr>
          <a:p>
            <a:endParaRPr lang="zh-CN" altLang="en-US">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ndParaRPr>
          </a:p>
        </p:txBody>
      </p:sp>
      <p:sp>
        <p:nvSpPr>
          <p:cNvPr id="21" name="圆角矩形 20"/>
          <p:cNvSpPr/>
          <p:nvPr/>
        </p:nvSpPr>
        <p:spPr>
          <a:xfrm>
            <a:off x="9133205" y="1874520"/>
            <a:ext cx="2676525" cy="3813810"/>
          </a:xfrm>
          <a:prstGeom prst="roundRect">
            <a:avLst/>
          </a:prstGeom>
          <a:ln w="28575" cap="flat" cmpd="sng" algn="ctr">
            <a:solidFill>
              <a:schemeClr val="accent1"/>
            </a:solidFill>
            <a:prstDash val="dash"/>
            <a:miter lim="800000"/>
          </a:ln>
          <a:extLst>
            <a:ext uri="{909E8E84-426E-40DD-AFC4-6F175D3DCCD1}">
              <a14:hiddenFill xmlns:a14="http://schemas.microsoft.com/office/drawing/2010/main">
                <a:solidFill>
                  <a:schemeClr val="bg1"/>
                </a:solidFill>
              </a14:hiddenFill>
            </a:ext>
          </a:extLst>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2" name="文本框 21"/>
          <p:cNvSpPr txBox="1"/>
          <p:nvPr/>
        </p:nvSpPr>
        <p:spPr>
          <a:xfrm>
            <a:off x="9117965" y="1629410"/>
            <a:ext cx="2658745" cy="4168140"/>
          </a:xfrm>
          <a:prstGeom prst="rect">
            <a:avLst/>
          </a:prstGeom>
          <a:noFill/>
        </p:spPr>
        <p:txBody>
          <a:bodyPr wrap="square" rtlCol="0">
            <a:noAutofit/>
          </a:bodyPr>
          <a:p>
            <a:endParaRPr lang="zh-CN" altLang="en-US">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ndParaRPr>
          </a:p>
        </p:txBody>
      </p:sp>
      <p:grpSp>
        <p:nvGrpSpPr>
          <p:cNvPr id="24" name="组合 23"/>
          <p:cNvGrpSpPr/>
          <p:nvPr/>
        </p:nvGrpSpPr>
        <p:grpSpPr>
          <a:xfrm>
            <a:off x="9311005" y="2047875"/>
            <a:ext cx="2348230" cy="3465830"/>
            <a:chOff x="9575049" y="2035161"/>
            <a:chExt cx="1633928" cy="2486739"/>
          </a:xfrm>
          <a:solidFill>
            <a:schemeClr val="bg1">
              <a:lumMod val="95000"/>
            </a:schemeClr>
          </a:solidFill>
        </p:grpSpPr>
        <p:sp>
          <p:nvSpPr>
            <p:cNvPr id="25" name="矩形: 圆角 14"/>
            <p:cNvSpPr/>
            <p:nvPr/>
          </p:nvSpPr>
          <p:spPr>
            <a:xfrm>
              <a:off x="9575049" y="2035161"/>
              <a:ext cx="1633928" cy="1035610"/>
            </a:xfrm>
            <a:prstGeom prst="roundRect">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a:ln w="22225">
                    <a:noFill/>
                  </a:ln>
                  <a:solidFill>
                    <a:schemeClr val="tx1"/>
                  </a:solidFill>
                  <a:cs typeface="+mn-ea"/>
                  <a:sym typeface="+mn-lt"/>
                </a:rPr>
                <a:t>需显式引导推理步骤（如通过</a:t>
              </a:r>
              <a:r>
                <a:rPr lang="en-US" altLang="zh-CN" dirty="0">
                  <a:ln w="22225">
                    <a:noFill/>
                  </a:ln>
                  <a:solidFill>
                    <a:schemeClr val="tx1"/>
                  </a:solidFill>
                  <a:cs typeface="+mn-ea"/>
                  <a:sym typeface="+mn-lt"/>
                </a:rPr>
                <a:t>CoT</a:t>
              </a:r>
              <a:r>
                <a:rPr lang="zh-CN" altLang="en-US" dirty="0">
                  <a:ln w="22225">
                    <a:noFill/>
                  </a:ln>
                  <a:solidFill>
                    <a:schemeClr val="tx1"/>
                  </a:solidFill>
                  <a:cs typeface="+mn-ea"/>
                  <a:sym typeface="+mn-lt"/>
                </a:rPr>
                <a:t>提</a:t>
              </a:r>
              <a:endParaRPr lang="zh-CN" altLang="en-US" dirty="0">
                <a:ln w="22225">
                  <a:noFill/>
                </a:ln>
                <a:solidFill>
                  <a:schemeClr val="tx1"/>
                </a:solidFill>
                <a:cs typeface="+mn-ea"/>
                <a:sym typeface="+mn-lt"/>
              </a:endParaRPr>
            </a:p>
            <a:p>
              <a:pPr algn="ctr"/>
              <a:r>
                <a:rPr lang="zh-CN" altLang="en-US" dirty="0">
                  <a:ln w="22225">
                    <a:noFill/>
                  </a:ln>
                  <a:solidFill>
                    <a:schemeClr val="tx1"/>
                  </a:solidFill>
                  <a:cs typeface="+mn-ea"/>
                  <a:sym typeface="+mn-lt"/>
                </a:rPr>
                <a:t>示），否则可能跳过关键逻辑。</a:t>
              </a:r>
              <a:endParaRPr lang="zh-CN" altLang="en-US" dirty="0">
                <a:ln w="22225">
                  <a:noFill/>
                </a:ln>
                <a:solidFill>
                  <a:schemeClr val="tx1"/>
                </a:solidFill>
                <a:cs typeface="+mn-ea"/>
                <a:sym typeface="+mn-lt"/>
              </a:endParaRPr>
            </a:p>
          </p:txBody>
        </p:sp>
        <p:sp>
          <p:nvSpPr>
            <p:cNvPr id="26" name="矩形: 圆角 16"/>
            <p:cNvSpPr/>
            <p:nvPr/>
          </p:nvSpPr>
          <p:spPr>
            <a:xfrm>
              <a:off x="9575049" y="3167361"/>
              <a:ext cx="1633928" cy="1354539"/>
            </a:xfrm>
            <a:prstGeom prst="roundRect">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a:ln w="22225">
                    <a:noFill/>
                  </a:ln>
                  <a:solidFill>
                    <a:schemeClr val="tx1"/>
                  </a:solidFill>
                  <a:cs typeface="+mn-ea"/>
                  <a:sym typeface="+mn-lt"/>
                </a:rPr>
                <a:t>依赖提示语补偿能力短板（如要求分</a:t>
              </a:r>
              <a:endParaRPr lang="zh-CN" altLang="en-US" dirty="0">
                <a:ln w="22225">
                  <a:noFill/>
                </a:ln>
                <a:solidFill>
                  <a:schemeClr val="tx1"/>
                </a:solidFill>
                <a:cs typeface="+mn-ea"/>
                <a:sym typeface="+mn-lt"/>
              </a:endParaRPr>
            </a:p>
            <a:p>
              <a:pPr algn="ctr"/>
              <a:r>
                <a:rPr lang="zh-CN" altLang="en-US" dirty="0">
                  <a:ln w="22225">
                    <a:noFill/>
                  </a:ln>
                  <a:solidFill>
                    <a:schemeClr val="tx1"/>
                  </a:solidFill>
                  <a:cs typeface="+mn-ea"/>
                  <a:sym typeface="+mn-lt"/>
                </a:rPr>
                <a:t>步思考、提供示例）。</a:t>
              </a:r>
              <a:endParaRPr lang="zh-CN" altLang="en-US" dirty="0">
                <a:ln w="22225">
                  <a:noFill/>
                </a:ln>
                <a:solidFill>
                  <a:schemeClr val="tx1"/>
                </a:solidFill>
                <a:cs typeface="+mn-ea"/>
                <a:sym typeface="+mn-lt"/>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30728" y="505480"/>
            <a:ext cx="2014220" cy="645160"/>
          </a:xfrm>
          <a:prstGeom prst="rect">
            <a:avLst/>
          </a:prstGeom>
          <a:noFill/>
        </p:spPr>
        <p:txBody>
          <a:bodyPr wrap="none" rtlCol="0">
            <a:spAutoFit/>
          </a:bodyPr>
          <a:lstStyle/>
          <a:p>
            <a:r>
              <a:rPr kumimoji="1" lang="zh-CN" altLang="en-US" sz="3600" b="1" dirty="0">
                <a:solidFill>
                  <a:schemeClr val="tx1"/>
                </a:solidFill>
                <a:latin typeface="+mj-ea"/>
                <a:ea typeface="+mj-ea"/>
              </a:rPr>
              <a:t>关键原则</a:t>
            </a:r>
            <a:endParaRPr kumimoji="1" lang="zh-CN" altLang="en-US" sz="3600" b="1" dirty="0">
              <a:solidFill>
                <a:schemeClr val="tx1"/>
              </a:solidFill>
              <a:latin typeface="+mj-ea"/>
              <a:ea typeface="+mj-ea"/>
            </a:endParaRPr>
          </a:p>
        </p:txBody>
      </p:sp>
      <p:grpSp>
        <p:nvGrpSpPr>
          <p:cNvPr id="2" name="组合 1"/>
          <p:cNvGrpSpPr/>
          <p:nvPr/>
        </p:nvGrpSpPr>
        <p:grpSpPr>
          <a:xfrm>
            <a:off x="1932940" y="1245870"/>
            <a:ext cx="9037320" cy="1367155"/>
            <a:chOff x="4696559" y="1322032"/>
            <a:chExt cx="9037550" cy="1366966"/>
          </a:xfrm>
        </p:grpSpPr>
        <p:sp>
          <p:nvSpPr>
            <p:cNvPr id="3" name="Freeform 19"/>
            <p:cNvSpPr/>
            <p:nvPr/>
          </p:nvSpPr>
          <p:spPr bwMode="auto">
            <a:xfrm>
              <a:off x="6228853" y="1322032"/>
              <a:ext cx="7505256" cy="1366966"/>
            </a:xfrm>
            <a:prstGeom prst="roundRect">
              <a:avLst>
                <a:gd name="adj" fmla="val 10974"/>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22225">
                  <a:solidFill>
                    <a:srgbClr val="231F20"/>
                  </a:solidFill>
                </a:ln>
                <a:cs typeface="+mn-ea"/>
                <a:sym typeface="+mn-lt"/>
              </a:endParaRPr>
            </a:p>
          </p:txBody>
        </p:sp>
        <p:sp>
          <p:nvSpPr>
            <p:cNvPr id="4" name="TextBox 503"/>
            <p:cNvSpPr txBox="1"/>
            <p:nvPr/>
          </p:nvSpPr>
          <p:spPr>
            <a:xfrm>
              <a:off x="7010557" y="1483300"/>
              <a:ext cx="6619408" cy="1014590"/>
            </a:xfrm>
            <a:prstGeom prst="rect">
              <a:avLst/>
            </a:prstGeom>
            <a:noFill/>
          </p:spPr>
          <p:txBody>
            <a:bodyPr wrap="square" rtlCol="0">
              <a:spAutoFit/>
            </a:bodyPr>
            <a:lstStyle/>
            <a:p>
              <a:pPr algn="just">
                <a:lnSpc>
                  <a:spcPct val="150000"/>
                </a:lnSpc>
              </a:pPr>
              <a:r>
                <a:rPr lang="zh-CN" altLang="en-US" sz="2000" dirty="0">
                  <a:solidFill>
                    <a:schemeClr val="tx1">
                      <a:lumMod val="75000"/>
                      <a:lumOff val="25000"/>
                    </a:schemeClr>
                  </a:solidFill>
                  <a:latin typeface="楷体" charset="0"/>
                  <a:ea typeface="楷体" charset="0"/>
                  <a:cs typeface="+mn-ea"/>
                  <a:sym typeface="+mn-lt"/>
                </a:rPr>
                <a:t>优先根据任务类型而非模型热度选择（如数学任务选推理模型，创意任务选通用模型）。</a:t>
              </a:r>
              <a:endParaRPr lang="zh-CN" altLang="en-US" sz="2000" dirty="0">
                <a:solidFill>
                  <a:schemeClr val="tx1">
                    <a:lumMod val="75000"/>
                    <a:lumOff val="25000"/>
                  </a:schemeClr>
                </a:solidFill>
                <a:latin typeface="楷体" charset="0"/>
                <a:ea typeface="楷体" charset="0"/>
                <a:cs typeface="+mn-ea"/>
                <a:sym typeface="+mn-lt"/>
              </a:endParaRPr>
            </a:p>
          </p:txBody>
        </p:sp>
        <p:sp>
          <p:nvSpPr>
            <p:cNvPr id="5" name="圆角矩形 9"/>
            <p:cNvSpPr/>
            <p:nvPr/>
          </p:nvSpPr>
          <p:spPr>
            <a:xfrm>
              <a:off x="4696559" y="1657985"/>
              <a:ext cx="2261204" cy="66749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zh-CN" altLang="en-US" dirty="0">
                <a:solidFill>
                  <a:srgbClr val="4263F2"/>
                </a:solidFill>
                <a:cs typeface="+mn-ea"/>
                <a:sym typeface="+mn-lt"/>
              </a:endParaRPr>
            </a:p>
          </p:txBody>
        </p:sp>
        <p:sp>
          <p:nvSpPr>
            <p:cNvPr id="6" name="椭圆 5"/>
            <p:cNvSpPr/>
            <p:nvPr/>
          </p:nvSpPr>
          <p:spPr>
            <a:xfrm>
              <a:off x="4759035" y="1719046"/>
              <a:ext cx="545378" cy="545378"/>
            </a:xfrm>
            <a:prstGeom prst="ellipse">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22225">
                  <a:solidFill>
                    <a:srgbClr val="231F20"/>
                  </a:solidFill>
                </a:ln>
                <a:cs typeface="+mn-ea"/>
                <a:sym typeface="+mn-lt"/>
              </a:endParaRPr>
            </a:p>
          </p:txBody>
        </p:sp>
        <p:sp>
          <p:nvSpPr>
            <p:cNvPr id="8" name="文本框 12"/>
            <p:cNvSpPr txBox="1"/>
            <p:nvPr/>
          </p:nvSpPr>
          <p:spPr>
            <a:xfrm>
              <a:off x="4739740" y="1760756"/>
              <a:ext cx="564529" cy="460311"/>
            </a:xfrm>
            <a:prstGeom prst="rect">
              <a:avLst/>
            </a:prstGeom>
            <a:noFill/>
          </p:spPr>
          <p:txBody>
            <a:bodyPr wrap="square" rtlCol="0">
              <a:spAutoFit/>
            </a:bodyPr>
            <a:lstStyle/>
            <a:p>
              <a:r>
                <a:rPr lang="en-US" altLang="zh-CN" sz="2400" b="1" dirty="0">
                  <a:solidFill>
                    <a:schemeClr val="accent2"/>
                  </a:solidFill>
                  <a:cs typeface="+mn-ea"/>
                  <a:sym typeface="+mn-lt"/>
                </a:rPr>
                <a:t>01</a:t>
              </a:r>
              <a:endParaRPr lang="zh-CN" altLang="en-US" sz="2400" b="1" dirty="0">
                <a:solidFill>
                  <a:schemeClr val="accent2"/>
                </a:solidFill>
                <a:cs typeface="+mn-ea"/>
                <a:sym typeface="+mn-lt"/>
              </a:endParaRPr>
            </a:p>
          </p:txBody>
        </p:sp>
        <p:sp>
          <p:nvSpPr>
            <p:cNvPr id="9" name="矩形 3"/>
            <p:cNvSpPr>
              <a:spLocks noChangeArrowheads="1"/>
            </p:cNvSpPr>
            <p:nvPr/>
          </p:nvSpPr>
          <p:spPr bwMode="auto">
            <a:xfrm>
              <a:off x="5408342" y="1821016"/>
              <a:ext cx="1410149" cy="36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7" tIns="45704" rIns="91407" bIns="45704">
              <a:spAutoFit/>
            </a:bodyPr>
            <a:lstStyle>
              <a:lvl1pPr eaLnBrk="0" hangingPunct="0">
                <a:defRPr>
                  <a:solidFill>
                    <a:schemeClr val="tx1"/>
                  </a:solidFill>
                  <a:latin typeface="Arial" panose="020B0604020202090204" pitchFamily="34" charset="0"/>
                  <a:ea typeface="宋体" pitchFamily="2" charset="-122"/>
                </a:defRPr>
              </a:lvl1pPr>
              <a:lvl2pPr marL="742950" indent="-285750" eaLnBrk="0" hangingPunct="0">
                <a:defRPr>
                  <a:solidFill>
                    <a:schemeClr val="tx1"/>
                  </a:solidFill>
                  <a:latin typeface="Arial" panose="020B0604020202090204" pitchFamily="34" charset="0"/>
                  <a:ea typeface="宋体" pitchFamily="2" charset="-122"/>
                </a:defRPr>
              </a:lvl2pPr>
              <a:lvl3pPr marL="1143000" indent="-228600" eaLnBrk="0" hangingPunct="0">
                <a:defRPr>
                  <a:solidFill>
                    <a:schemeClr val="tx1"/>
                  </a:solidFill>
                  <a:latin typeface="Arial" panose="020B0604020202090204" pitchFamily="34" charset="0"/>
                  <a:ea typeface="宋体" pitchFamily="2" charset="-122"/>
                </a:defRPr>
              </a:lvl3pPr>
              <a:lvl4pPr marL="1600200" indent="-228600" eaLnBrk="0" hangingPunct="0">
                <a:defRPr>
                  <a:solidFill>
                    <a:schemeClr val="tx1"/>
                  </a:solidFill>
                  <a:latin typeface="Arial" panose="020B0604020202090204" pitchFamily="34" charset="0"/>
                  <a:ea typeface="宋体" pitchFamily="2" charset="-122"/>
                </a:defRPr>
              </a:lvl4pPr>
              <a:lvl5pPr marL="2057400" indent="-228600" eaLnBrk="0" hangingPunc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a:spcBef>
                  <a:spcPct val="0"/>
                </a:spcBef>
                <a:buFont typeface="Arial" panose="020B0604020202090204" pitchFamily="34" charset="0"/>
                <a:buNone/>
              </a:pPr>
              <a:r>
                <a:rPr lang="zh-CN" altLang="en-US" b="1" dirty="0">
                  <a:solidFill>
                    <a:schemeClr val="bg1"/>
                  </a:solidFill>
                  <a:latin typeface="+mn-lt"/>
                  <a:ea typeface="+mn-ea"/>
                  <a:cs typeface="+mn-ea"/>
                  <a:sym typeface="+mn-lt"/>
                </a:rPr>
                <a:t>模型选择</a:t>
              </a:r>
              <a:endParaRPr lang="zh-CN" altLang="en-US" b="1" dirty="0">
                <a:solidFill>
                  <a:schemeClr val="bg1"/>
                </a:solidFill>
                <a:latin typeface="+mn-lt"/>
                <a:ea typeface="+mn-ea"/>
                <a:cs typeface="+mn-ea"/>
                <a:sym typeface="+mn-lt"/>
              </a:endParaRPr>
            </a:p>
          </p:txBody>
        </p:sp>
      </p:grpSp>
      <p:grpSp>
        <p:nvGrpSpPr>
          <p:cNvPr id="10" name="组合 9"/>
          <p:cNvGrpSpPr/>
          <p:nvPr/>
        </p:nvGrpSpPr>
        <p:grpSpPr>
          <a:xfrm>
            <a:off x="1975872" y="3011107"/>
            <a:ext cx="8994140" cy="1577975"/>
            <a:chOff x="4696559" y="1322032"/>
            <a:chExt cx="8994140" cy="1577975"/>
          </a:xfrm>
        </p:grpSpPr>
        <p:sp>
          <p:nvSpPr>
            <p:cNvPr id="11" name="Freeform 19"/>
            <p:cNvSpPr/>
            <p:nvPr/>
          </p:nvSpPr>
          <p:spPr bwMode="auto">
            <a:xfrm>
              <a:off x="6228814" y="1322032"/>
              <a:ext cx="7461885" cy="1366520"/>
            </a:xfrm>
            <a:prstGeom prst="roundRect">
              <a:avLst>
                <a:gd name="adj" fmla="val 10974"/>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22225">
                  <a:solidFill>
                    <a:srgbClr val="231F20"/>
                  </a:solidFill>
                </a:ln>
                <a:cs typeface="+mn-ea"/>
                <a:sym typeface="+mn-lt"/>
              </a:endParaRPr>
            </a:p>
          </p:txBody>
        </p:sp>
        <p:sp>
          <p:nvSpPr>
            <p:cNvPr id="12" name="TextBox 503"/>
            <p:cNvSpPr txBox="1"/>
            <p:nvPr/>
          </p:nvSpPr>
          <p:spPr>
            <a:xfrm>
              <a:off x="6993354" y="1533487"/>
              <a:ext cx="6663690" cy="1366520"/>
            </a:xfrm>
            <a:prstGeom prst="rect">
              <a:avLst/>
            </a:prstGeom>
            <a:noFill/>
          </p:spPr>
          <p:txBody>
            <a:bodyPr wrap="square" rtlCol="0">
              <a:noAutofit/>
            </a:bodyPr>
            <a:lstStyle/>
            <a:p>
              <a:pPr indent="0" algn="just" fontAlgn="auto">
                <a:lnSpc>
                  <a:spcPct val="100000"/>
                </a:lnSpc>
              </a:pPr>
              <a:r>
                <a:rPr lang="zh-CN" altLang="en-US" sz="2000" dirty="0">
                  <a:solidFill>
                    <a:schemeClr val="tx1">
                      <a:lumMod val="75000"/>
                      <a:lumOff val="25000"/>
                    </a:schemeClr>
                  </a:solidFill>
                  <a:latin typeface="楷体" charset="0"/>
                  <a:ea typeface="楷体" charset="0"/>
                  <a:cs typeface="楷体" charset="0"/>
                  <a:sym typeface="+mn-lt"/>
                </a:rPr>
                <a:t>推理模型：简洁指令，聚焦目标，信任其内化能力。（</a:t>
              </a:r>
              <a:r>
                <a:rPr lang="en-US" altLang="zh-CN" sz="2000" dirty="0">
                  <a:solidFill>
                    <a:schemeClr val="tx1">
                      <a:lumMod val="75000"/>
                      <a:lumOff val="25000"/>
                    </a:schemeClr>
                  </a:solidFill>
                  <a:latin typeface="楷体" charset="0"/>
                  <a:ea typeface="楷体" charset="0"/>
                  <a:cs typeface="楷体" charset="0"/>
                  <a:sym typeface="+mn-lt"/>
                </a:rPr>
                <a:t>“</a:t>
              </a:r>
              <a:r>
                <a:rPr lang="zh-CN" altLang="en-US" sz="2000" dirty="0">
                  <a:solidFill>
                    <a:schemeClr val="tx1">
                      <a:lumMod val="75000"/>
                      <a:lumOff val="25000"/>
                    </a:schemeClr>
                  </a:solidFill>
                  <a:latin typeface="楷体" charset="0"/>
                  <a:ea typeface="楷体" charset="0"/>
                  <a:cs typeface="楷体" charset="0"/>
                  <a:sym typeface="+mn-lt"/>
                </a:rPr>
                <a:t>要什么直接说</a:t>
              </a:r>
              <a:r>
                <a:rPr lang="en-US" altLang="zh-CN" sz="2000" dirty="0">
                  <a:solidFill>
                    <a:schemeClr val="tx1">
                      <a:lumMod val="75000"/>
                      <a:lumOff val="25000"/>
                    </a:schemeClr>
                  </a:solidFill>
                  <a:latin typeface="楷体" charset="0"/>
                  <a:ea typeface="楷体" charset="0"/>
                  <a:cs typeface="楷体" charset="0"/>
                  <a:sym typeface="+mn-lt"/>
                </a:rPr>
                <a:t>”</a:t>
              </a:r>
              <a:r>
                <a:rPr lang="zh-CN" altLang="en-US" sz="2000" dirty="0">
                  <a:solidFill>
                    <a:schemeClr val="tx1">
                      <a:lumMod val="75000"/>
                      <a:lumOff val="25000"/>
                    </a:schemeClr>
                  </a:solidFill>
                  <a:latin typeface="楷体" charset="0"/>
                  <a:ea typeface="楷体" charset="0"/>
                  <a:cs typeface="楷体" charset="0"/>
                  <a:sym typeface="+mn-lt"/>
                </a:rPr>
                <a:t>）。</a:t>
              </a:r>
              <a:endParaRPr lang="zh-CN" altLang="en-US" sz="2000" dirty="0">
                <a:solidFill>
                  <a:schemeClr val="tx1">
                    <a:lumMod val="75000"/>
                    <a:lumOff val="25000"/>
                  </a:schemeClr>
                </a:solidFill>
                <a:latin typeface="楷体" charset="0"/>
                <a:ea typeface="楷体" charset="0"/>
                <a:cs typeface="楷体" charset="0"/>
                <a:sym typeface="+mn-lt"/>
              </a:endParaRPr>
            </a:p>
            <a:p>
              <a:pPr indent="0" algn="just" fontAlgn="auto">
                <a:lnSpc>
                  <a:spcPct val="100000"/>
                </a:lnSpc>
              </a:pPr>
              <a:r>
                <a:rPr lang="zh-CN" altLang="en-US" sz="2000" dirty="0">
                  <a:solidFill>
                    <a:schemeClr val="tx1">
                      <a:lumMod val="75000"/>
                      <a:lumOff val="25000"/>
                    </a:schemeClr>
                  </a:solidFill>
                  <a:latin typeface="楷体" charset="0"/>
                  <a:ea typeface="楷体" charset="0"/>
                  <a:cs typeface="楷体" charset="0"/>
                  <a:sym typeface="+mn-lt"/>
                </a:rPr>
                <a:t>通用模型：结构化、补偿性引导（</a:t>
              </a:r>
              <a:r>
                <a:rPr lang="en-US" altLang="zh-CN" sz="2000" dirty="0">
                  <a:solidFill>
                    <a:schemeClr val="tx1">
                      <a:lumMod val="75000"/>
                      <a:lumOff val="25000"/>
                    </a:schemeClr>
                  </a:solidFill>
                  <a:latin typeface="楷体" charset="0"/>
                  <a:ea typeface="楷体" charset="0"/>
                  <a:cs typeface="楷体" charset="0"/>
                  <a:sym typeface="+mn-lt"/>
                </a:rPr>
                <a:t>“</a:t>
              </a:r>
              <a:r>
                <a:rPr lang="zh-CN" altLang="en-US" sz="2000" dirty="0">
                  <a:solidFill>
                    <a:schemeClr val="tx1">
                      <a:lumMod val="75000"/>
                      <a:lumOff val="25000"/>
                    </a:schemeClr>
                  </a:solidFill>
                  <a:latin typeface="楷体" charset="0"/>
                  <a:ea typeface="楷体" charset="0"/>
                  <a:cs typeface="楷体" charset="0"/>
                  <a:sym typeface="+mn-lt"/>
                </a:rPr>
                <a:t>缺什么补什么</a:t>
              </a:r>
              <a:r>
                <a:rPr lang="en-US" altLang="zh-CN" sz="2000" dirty="0">
                  <a:solidFill>
                    <a:schemeClr val="tx1">
                      <a:lumMod val="75000"/>
                      <a:lumOff val="25000"/>
                    </a:schemeClr>
                  </a:solidFill>
                  <a:latin typeface="楷体" charset="0"/>
                  <a:ea typeface="楷体" charset="0"/>
                  <a:cs typeface="楷体" charset="0"/>
                  <a:sym typeface="+mn-lt"/>
                </a:rPr>
                <a:t>”</a:t>
              </a:r>
              <a:r>
                <a:rPr lang="zh-CN" altLang="en-US" sz="2000" dirty="0">
                  <a:solidFill>
                    <a:schemeClr val="tx1">
                      <a:lumMod val="75000"/>
                      <a:lumOff val="25000"/>
                    </a:schemeClr>
                  </a:solidFill>
                  <a:latin typeface="楷体" charset="0"/>
                  <a:ea typeface="楷体" charset="0"/>
                  <a:cs typeface="楷体" charset="0"/>
                  <a:sym typeface="+mn-lt"/>
                </a:rPr>
                <a:t>）。</a:t>
              </a:r>
              <a:endParaRPr lang="zh-CN" altLang="en-US" sz="2000" dirty="0">
                <a:solidFill>
                  <a:schemeClr val="tx1">
                    <a:lumMod val="75000"/>
                    <a:lumOff val="25000"/>
                  </a:schemeClr>
                </a:solidFill>
                <a:latin typeface="楷体" charset="0"/>
                <a:ea typeface="楷体" charset="0"/>
                <a:cs typeface="楷体" charset="0"/>
                <a:sym typeface="+mn-lt"/>
              </a:endParaRPr>
            </a:p>
          </p:txBody>
        </p:sp>
        <p:sp>
          <p:nvSpPr>
            <p:cNvPr id="13" name="圆角矩形 9"/>
            <p:cNvSpPr/>
            <p:nvPr/>
          </p:nvSpPr>
          <p:spPr>
            <a:xfrm>
              <a:off x="4696559" y="1657985"/>
              <a:ext cx="2261204" cy="66749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zh-CN" altLang="en-US" dirty="0">
                <a:solidFill>
                  <a:srgbClr val="4263F2"/>
                </a:solidFill>
                <a:cs typeface="+mn-ea"/>
                <a:sym typeface="+mn-lt"/>
              </a:endParaRPr>
            </a:p>
          </p:txBody>
        </p:sp>
        <p:sp>
          <p:nvSpPr>
            <p:cNvPr id="14" name="椭圆 13"/>
            <p:cNvSpPr/>
            <p:nvPr/>
          </p:nvSpPr>
          <p:spPr>
            <a:xfrm>
              <a:off x="4759035" y="1719046"/>
              <a:ext cx="545378" cy="545378"/>
            </a:xfrm>
            <a:prstGeom prst="ellipse">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22225">
                  <a:solidFill>
                    <a:srgbClr val="231F20"/>
                  </a:solidFill>
                </a:ln>
                <a:cs typeface="+mn-ea"/>
                <a:sym typeface="+mn-lt"/>
              </a:endParaRPr>
            </a:p>
          </p:txBody>
        </p:sp>
        <p:sp>
          <p:nvSpPr>
            <p:cNvPr id="15" name="文本框 12"/>
            <p:cNvSpPr txBox="1"/>
            <p:nvPr/>
          </p:nvSpPr>
          <p:spPr>
            <a:xfrm>
              <a:off x="4739468" y="1760902"/>
              <a:ext cx="530915" cy="461665"/>
            </a:xfrm>
            <a:prstGeom prst="rect">
              <a:avLst/>
            </a:prstGeom>
            <a:noFill/>
          </p:spPr>
          <p:txBody>
            <a:bodyPr wrap="none" rtlCol="0">
              <a:spAutoFit/>
            </a:bodyPr>
            <a:lstStyle/>
            <a:p>
              <a:r>
                <a:rPr lang="en-US" altLang="zh-CN" sz="2400" b="1">
                  <a:solidFill>
                    <a:schemeClr val="accent2"/>
                  </a:solidFill>
                  <a:cs typeface="+mn-ea"/>
                  <a:sym typeface="+mn-lt"/>
                </a:rPr>
                <a:t>02</a:t>
              </a:r>
              <a:endParaRPr lang="zh-CN" altLang="en-US" sz="2400" b="1" dirty="0">
                <a:solidFill>
                  <a:schemeClr val="accent2"/>
                </a:solidFill>
                <a:cs typeface="+mn-ea"/>
                <a:sym typeface="+mn-lt"/>
              </a:endParaRPr>
            </a:p>
          </p:txBody>
        </p:sp>
        <p:sp>
          <p:nvSpPr>
            <p:cNvPr id="16" name="矩形 3"/>
            <p:cNvSpPr>
              <a:spLocks noChangeArrowheads="1"/>
            </p:cNvSpPr>
            <p:nvPr/>
          </p:nvSpPr>
          <p:spPr bwMode="auto">
            <a:xfrm>
              <a:off x="5408342" y="1821016"/>
              <a:ext cx="1410149" cy="36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7" tIns="45704" rIns="91407" bIns="45704">
              <a:spAutoFit/>
            </a:bodyPr>
            <a:lstStyle>
              <a:lvl1pPr eaLnBrk="0" hangingPunct="0">
                <a:defRPr>
                  <a:solidFill>
                    <a:schemeClr val="tx1"/>
                  </a:solidFill>
                  <a:latin typeface="Arial" panose="020B0604020202090204" pitchFamily="34" charset="0"/>
                  <a:ea typeface="宋体" pitchFamily="2" charset="-122"/>
                </a:defRPr>
              </a:lvl1pPr>
              <a:lvl2pPr marL="742950" indent="-285750" eaLnBrk="0" hangingPunct="0">
                <a:defRPr>
                  <a:solidFill>
                    <a:schemeClr val="tx1"/>
                  </a:solidFill>
                  <a:latin typeface="Arial" panose="020B0604020202090204" pitchFamily="34" charset="0"/>
                  <a:ea typeface="宋体" pitchFamily="2" charset="-122"/>
                </a:defRPr>
              </a:lvl2pPr>
              <a:lvl3pPr marL="1143000" indent="-228600" eaLnBrk="0" hangingPunct="0">
                <a:defRPr>
                  <a:solidFill>
                    <a:schemeClr val="tx1"/>
                  </a:solidFill>
                  <a:latin typeface="Arial" panose="020B0604020202090204" pitchFamily="34" charset="0"/>
                  <a:ea typeface="宋体" pitchFamily="2" charset="-122"/>
                </a:defRPr>
              </a:lvl3pPr>
              <a:lvl4pPr marL="1600200" indent="-228600" eaLnBrk="0" hangingPunct="0">
                <a:defRPr>
                  <a:solidFill>
                    <a:schemeClr val="tx1"/>
                  </a:solidFill>
                  <a:latin typeface="Arial" panose="020B0604020202090204" pitchFamily="34" charset="0"/>
                  <a:ea typeface="宋体" pitchFamily="2" charset="-122"/>
                </a:defRPr>
              </a:lvl4pPr>
              <a:lvl5pPr marL="2057400" indent="-228600" eaLnBrk="0" hangingPunc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a:spcBef>
                  <a:spcPct val="0"/>
                </a:spcBef>
                <a:buFont typeface="Arial" panose="020B0604020202090204" pitchFamily="34" charset="0"/>
                <a:buNone/>
              </a:pPr>
              <a:r>
                <a:rPr lang="zh-CN" altLang="en-US" b="1" dirty="0">
                  <a:solidFill>
                    <a:schemeClr val="bg1"/>
                  </a:solidFill>
                  <a:latin typeface="+mn-lt"/>
                  <a:ea typeface="+mn-ea"/>
                  <a:cs typeface="+mn-ea"/>
                  <a:sym typeface="+mn-lt"/>
                </a:rPr>
                <a:t>提示语设计</a:t>
              </a:r>
              <a:endParaRPr lang="zh-CN" altLang="en-US" b="1" dirty="0">
                <a:solidFill>
                  <a:schemeClr val="bg1"/>
                </a:solidFill>
                <a:latin typeface="+mn-lt"/>
                <a:ea typeface="+mn-ea"/>
                <a:cs typeface="+mn-ea"/>
                <a:sym typeface="+mn-lt"/>
              </a:endParaRPr>
            </a:p>
          </p:txBody>
        </p:sp>
      </p:grpSp>
      <p:grpSp>
        <p:nvGrpSpPr>
          <p:cNvPr id="17" name="组合 16"/>
          <p:cNvGrpSpPr/>
          <p:nvPr/>
        </p:nvGrpSpPr>
        <p:grpSpPr>
          <a:xfrm>
            <a:off x="1932692" y="4748443"/>
            <a:ext cx="9078595" cy="1366520"/>
            <a:chOff x="4696559" y="1322032"/>
            <a:chExt cx="9078595" cy="1366520"/>
          </a:xfrm>
        </p:grpSpPr>
        <p:sp>
          <p:nvSpPr>
            <p:cNvPr id="18" name="Freeform 19"/>
            <p:cNvSpPr/>
            <p:nvPr/>
          </p:nvSpPr>
          <p:spPr bwMode="auto">
            <a:xfrm>
              <a:off x="6228814" y="1322032"/>
              <a:ext cx="7511415" cy="1366520"/>
            </a:xfrm>
            <a:prstGeom prst="roundRect">
              <a:avLst>
                <a:gd name="adj" fmla="val 10974"/>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22225">
                  <a:solidFill>
                    <a:srgbClr val="231F20"/>
                  </a:solidFill>
                </a:ln>
                <a:cs typeface="+mn-ea"/>
                <a:sym typeface="+mn-lt"/>
              </a:endParaRPr>
            </a:p>
          </p:txBody>
        </p:sp>
        <p:sp>
          <p:nvSpPr>
            <p:cNvPr id="19" name="TextBox 503"/>
            <p:cNvSpPr txBox="1"/>
            <p:nvPr/>
          </p:nvSpPr>
          <p:spPr>
            <a:xfrm>
              <a:off x="7020659" y="1426172"/>
              <a:ext cx="6754495" cy="1129030"/>
            </a:xfrm>
            <a:prstGeom prst="rect">
              <a:avLst/>
            </a:prstGeom>
            <a:noFill/>
          </p:spPr>
          <p:txBody>
            <a:bodyPr wrap="square" rtlCol="0">
              <a:noAutofit/>
            </a:bodyPr>
            <a:lstStyle/>
            <a:p>
              <a:pPr indent="0" algn="just" fontAlgn="auto">
                <a:lnSpc>
                  <a:spcPct val="100000"/>
                </a:lnSpc>
              </a:pPr>
              <a:r>
                <a:rPr lang="zh-CN" altLang="en-US" dirty="0">
                  <a:solidFill>
                    <a:schemeClr val="tx1">
                      <a:lumMod val="75000"/>
                      <a:lumOff val="25000"/>
                    </a:schemeClr>
                  </a:solidFill>
                  <a:latin typeface="楷体" charset="0"/>
                  <a:ea typeface="楷体" charset="0"/>
                  <a:cs typeface="+mn-ea"/>
                  <a:sym typeface="+mn-lt"/>
                </a:rPr>
                <a:t>不要对推理模型使用“启发式”提示（如角色扮演），可能干扰其逻辑主线。</a:t>
              </a:r>
              <a:endParaRPr lang="zh-CN" altLang="en-US" dirty="0">
                <a:solidFill>
                  <a:schemeClr val="tx1">
                    <a:lumMod val="75000"/>
                    <a:lumOff val="25000"/>
                  </a:schemeClr>
                </a:solidFill>
                <a:latin typeface="楷体" charset="0"/>
                <a:ea typeface="楷体" charset="0"/>
                <a:cs typeface="+mn-ea"/>
                <a:sym typeface="+mn-lt"/>
              </a:endParaRPr>
            </a:p>
            <a:p>
              <a:pPr indent="0" algn="just" fontAlgn="auto">
                <a:lnSpc>
                  <a:spcPct val="100000"/>
                </a:lnSpc>
              </a:pPr>
              <a:r>
                <a:rPr lang="zh-CN" altLang="en-US" dirty="0">
                  <a:solidFill>
                    <a:schemeClr val="tx1">
                      <a:lumMod val="75000"/>
                      <a:lumOff val="25000"/>
                    </a:schemeClr>
                  </a:solidFill>
                  <a:latin typeface="楷体" charset="0"/>
                  <a:ea typeface="楷体" charset="0"/>
                  <a:cs typeface="+mn-ea"/>
                  <a:sym typeface="+mn-lt"/>
                </a:rPr>
                <a:t>• 不要对通用模型“过度信任”（如直接询问复杂推理问题，需分步验证结果）。</a:t>
              </a:r>
              <a:endParaRPr lang="zh-CN" altLang="en-US" dirty="0">
                <a:solidFill>
                  <a:schemeClr val="tx1">
                    <a:lumMod val="75000"/>
                    <a:lumOff val="25000"/>
                  </a:schemeClr>
                </a:solidFill>
                <a:latin typeface="楷体" charset="0"/>
                <a:ea typeface="楷体" charset="0"/>
                <a:cs typeface="+mn-ea"/>
                <a:sym typeface="+mn-lt"/>
              </a:endParaRPr>
            </a:p>
          </p:txBody>
        </p:sp>
        <p:sp>
          <p:nvSpPr>
            <p:cNvPr id="20" name="圆角矩形 9"/>
            <p:cNvSpPr/>
            <p:nvPr/>
          </p:nvSpPr>
          <p:spPr>
            <a:xfrm>
              <a:off x="4696559" y="1657985"/>
              <a:ext cx="2261204" cy="66749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zh-CN" altLang="en-US" dirty="0">
                <a:solidFill>
                  <a:srgbClr val="4263F2"/>
                </a:solidFill>
                <a:cs typeface="+mn-ea"/>
                <a:sym typeface="+mn-lt"/>
              </a:endParaRPr>
            </a:p>
          </p:txBody>
        </p:sp>
        <p:sp>
          <p:nvSpPr>
            <p:cNvPr id="21" name="椭圆 20"/>
            <p:cNvSpPr/>
            <p:nvPr/>
          </p:nvSpPr>
          <p:spPr>
            <a:xfrm>
              <a:off x="4759035" y="1719046"/>
              <a:ext cx="545378" cy="545378"/>
            </a:xfrm>
            <a:prstGeom prst="ellipse">
              <a:avLst/>
            </a:prstGeom>
            <a:solidFill>
              <a:srgbClr val="FFFFFF"/>
            </a:solidFill>
            <a:ln w="22225">
              <a:solidFill>
                <a:srgbClr val="231F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22225">
                  <a:solidFill>
                    <a:srgbClr val="231F20"/>
                  </a:solidFill>
                </a:ln>
                <a:cs typeface="+mn-ea"/>
                <a:sym typeface="+mn-lt"/>
              </a:endParaRPr>
            </a:p>
          </p:txBody>
        </p:sp>
        <p:sp>
          <p:nvSpPr>
            <p:cNvPr id="22" name="文本框 12"/>
            <p:cNvSpPr txBox="1"/>
            <p:nvPr/>
          </p:nvSpPr>
          <p:spPr>
            <a:xfrm>
              <a:off x="4739468" y="1760902"/>
              <a:ext cx="530915" cy="461665"/>
            </a:xfrm>
            <a:prstGeom prst="rect">
              <a:avLst/>
            </a:prstGeom>
            <a:noFill/>
          </p:spPr>
          <p:txBody>
            <a:bodyPr wrap="none" rtlCol="0">
              <a:spAutoFit/>
            </a:bodyPr>
            <a:lstStyle/>
            <a:p>
              <a:r>
                <a:rPr lang="en-US" altLang="zh-CN" sz="2400" b="1">
                  <a:solidFill>
                    <a:schemeClr val="accent2"/>
                  </a:solidFill>
                  <a:cs typeface="+mn-ea"/>
                  <a:sym typeface="+mn-lt"/>
                </a:rPr>
                <a:t>03</a:t>
              </a:r>
              <a:endParaRPr lang="zh-CN" altLang="en-US" sz="2400" b="1" dirty="0">
                <a:solidFill>
                  <a:schemeClr val="accent2"/>
                </a:solidFill>
                <a:cs typeface="+mn-ea"/>
                <a:sym typeface="+mn-lt"/>
              </a:endParaRPr>
            </a:p>
          </p:txBody>
        </p:sp>
        <p:sp>
          <p:nvSpPr>
            <p:cNvPr id="23" name="矩形 3"/>
            <p:cNvSpPr>
              <a:spLocks noChangeArrowheads="1"/>
            </p:cNvSpPr>
            <p:nvPr/>
          </p:nvSpPr>
          <p:spPr bwMode="auto">
            <a:xfrm>
              <a:off x="5408342" y="1821016"/>
              <a:ext cx="1410149" cy="36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7" tIns="45704" rIns="91407" bIns="45704">
              <a:spAutoFit/>
            </a:bodyPr>
            <a:lstStyle>
              <a:lvl1pPr eaLnBrk="0" hangingPunct="0">
                <a:defRPr>
                  <a:solidFill>
                    <a:schemeClr val="tx1"/>
                  </a:solidFill>
                  <a:latin typeface="Arial" panose="020B0604020202090204" pitchFamily="34" charset="0"/>
                  <a:ea typeface="宋体" pitchFamily="2" charset="-122"/>
                </a:defRPr>
              </a:lvl1pPr>
              <a:lvl2pPr marL="742950" indent="-285750" eaLnBrk="0" hangingPunct="0">
                <a:defRPr>
                  <a:solidFill>
                    <a:schemeClr val="tx1"/>
                  </a:solidFill>
                  <a:latin typeface="Arial" panose="020B0604020202090204" pitchFamily="34" charset="0"/>
                  <a:ea typeface="宋体" pitchFamily="2" charset="-122"/>
                </a:defRPr>
              </a:lvl2pPr>
              <a:lvl3pPr marL="1143000" indent="-228600" eaLnBrk="0" hangingPunct="0">
                <a:defRPr>
                  <a:solidFill>
                    <a:schemeClr val="tx1"/>
                  </a:solidFill>
                  <a:latin typeface="Arial" panose="020B0604020202090204" pitchFamily="34" charset="0"/>
                  <a:ea typeface="宋体" pitchFamily="2" charset="-122"/>
                </a:defRPr>
              </a:lvl3pPr>
              <a:lvl4pPr marL="1600200" indent="-228600" eaLnBrk="0" hangingPunct="0">
                <a:defRPr>
                  <a:solidFill>
                    <a:schemeClr val="tx1"/>
                  </a:solidFill>
                  <a:latin typeface="Arial" panose="020B0604020202090204" pitchFamily="34" charset="0"/>
                  <a:ea typeface="宋体" pitchFamily="2" charset="-122"/>
                </a:defRPr>
              </a:lvl4pPr>
              <a:lvl5pPr marL="2057400" indent="-228600" eaLnBrk="0" hangingPunc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Arial" panose="020B0604020202090204" pitchFamily="34" charset="0"/>
                  <a:ea typeface="宋体" pitchFamily="2" charset="-122"/>
                </a:defRPr>
              </a:lvl9pPr>
            </a:lstStyle>
            <a:p>
              <a:pPr>
                <a:spcBef>
                  <a:spcPct val="0"/>
                </a:spcBef>
                <a:buFont typeface="Arial" panose="020B0604020202090204" pitchFamily="34" charset="0"/>
                <a:buNone/>
              </a:pPr>
              <a:r>
                <a:rPr lang="zh-CN" altLang="en-US" b="1" dirty="0">
                  <a:solidFill>
                    <a:schemeClr val="bg1"/>
                  </a:solidFill>
                  <a:latin typeface="+mn-lt"/>
                  <a:ea typeface="+mn-ea"/>
                  <a:cs typeface="+mn-ea"/>
                  <a:sym typeface="+mn-lt"/>
                </a:rPr>
                <a:t>避免误区</a:t>
              </a:r>
              <a:endParaRPr lang="zh-CN" altLang="en-US" b="1" dirty="0">
                <a:solidFill>
                  <a:schemeClr val="bg1"/>
                </a:solidFill>
                <a:latin typeface="+mn-lt"/>
                <a:ea typeface="+mn-ea"/>
                <a:cs typeface="+mn-ea"/>
                <a:sym typeface="+mn-lt"/>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2203801" y="3141921"/>
            <a:ext cx="4616649" cy="1140381"/>
            <a:chOff x="2008240" y="2216448"/>
            <a:chExt cx="4616649" cy="1140381"/>
          </a:xfrm>
        </p:grpSpPr>
        <p:sp>
          <p:nvSpPr>
            <p:cNvPr id="56" name="文本框 55"/>
            <p:cNvSpPr txBox="1"/>
            <p:nvPr/>
          </p:nvSpPr>
          <p:spPr>
            <a:xfrm>
              <a:off x="4011766" y="2216448"/>
              <a:ext cx="609600" cy="738505"/>
            </a:xfrm>
            <a:prstGeom prst="rect">
              <a:avLst/>
            </a:prstGeom>
            <a:noFill/>
          </p:spPr>
          <p:txBody>
            <a:bodyPr wrap="none" lIns="0" tIns="0" rIns="0" bIns="0" rtlCol="0" anchor="t">
              <a:spAutoFit/>
            </a:bodyPr>
            <a:lstStyle/>
            <a:p>
              <a:pPr algn="ctr"/>
              <a:r>
                <a:rPr kumimoji="1" lang="en-US" altLang="zh-CN" sz="4800" dirty="0">
                  <a:solidFill>
                    <a:schemeClr val="bg1"/>
                  </a:solidFill>
                  <a:latin typeface="+mj-ea"/>
                  <a:ea typeface="+mj-ea"/>
                </a:rPr>
                <a:t>05</a:t>
              </a:r>
              <a:endParaRPr kumimoji="1" lang="en-US" altLang="zh-CN" sz="4800" dirty="0">
                <a:solidFill>
                  <a:schemeClr val="bg1"/>
                </a:solidFill>
                <a:latin typeface="+mj-ea"/>
                <a:ea typeface="+mj-ea"/>
              </a:endParaRPr>
            </a:p>
          </p:txBody>
        </p:sp>
        <p:sp>
          <p:nvSpPr>
            <p:cNvPr id="57" name="文本框 56"/>
            <p:cNvSpPr txBox="1"/>
            <p:nvPr/>
          </p:nvSpPr>
          <p:spPr>
            <a:xfrm>
              <a:off x="2008240" y="3079969"/>
              <a:ext cx="4616649" cy="276860"/>
            </a:xfrm>
            <a:prstGeom prst="rect">
              <a:avLst/>
            </a:prstGeom>
            <a:noFill/>
          </p:spPr>
          <p:txBody>
            <a:bodyPr wrap="square" lIns="0" tIns="0" rIns="0" bIns="0" rtlCol="0" anchor="t">
              <a:spAutoFit/>
            </a:bodyPr>
            <a:lstStyle/>
            <a:p>
              <a:pPr algn="dist"/>
              <a:endParaRPr kumimoji="1" lang="zh-CN" altLang="en-US" dirty="0">
                <a:solidFill>
                  <a:schemeClr val="bg1"/>
                </a:solidFill>
              </a:endParaRPr>
            </a:p>
          </p:txBody>
        </p:sp>
      </p:grpSp>
      <p:sp>
        <p:nvSpPr>
          <p:cNvPr id="58" name="文本框 57"/>
          <p:cNvSpPr txBox="1"/>
          <p:nvPr/>
        </p:nvSpPr>
        <p:spPr>
          <a:xfrm>
            <a:off x="7597140" y="3235960"/>
            <a:ext cx="4921250" cy="904240"/>
          </a:xfrm>
          <a:prstGeom prst="rect">
            <a:avLst/>
          </a:prstGeom>
          <a:noFill/>
        </p:spPr>
        <p:txBody>
          <a:bodyPr wrap="none" lIns="0" tIns="0" rIns="0" bIns="0" rtlCol="0" anchor="t">
            <a:noAutofit/>
          </a:bodyPr>
          <a:lstStyle/>
          <a:p>
            <a:pPr algn="ctr"/>
            <a:r>
              <a:rPr kumimoji="1" lang="zh-CN" altLang="en-US" sz="3200" b="1" dirty="0">
                <a:solidFill>
                  <a:schemeClr val="bg1"/>
                </a:solidFill>
                <a:latin typeface="+mj-ea"/>
                <a:ea typeface="+mj-ea"/>
                <a:sym typeface="+mn-ea"/>
              </a:rPr>
              <a:t>落地场景</a:t>
            </a:r>
            <a:endParaRPr kumimoji="1" lang="zh-CN" altLang="en-US" sz="3200" b="1" dirty="0">
              <a:solidFill>
                <a:schemeClr val="bg1"/>
              </a:solidFill>
              <a:latin typeface="+mj-ea"/>
              <a:ea typeface="+mj-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30728" y="505480"/>
            <a:ext cx="4761230" cy="645160"/>
          </a:xfrm>
          <a:prstGeom prst="rect">
            <a:avLst/>
          </a:prstGeom>
          <a:noFill/>
        </p:spPr>
        <p:txBody>
          <a:bodyPr wrap="none" rtlCol="0">
            <a:spAutoFit/>
          </a:bodyPr>
          <a:lstStyle/>
          <a:p>
            <a:pPr algn="l"/>
            <a:r>
              <a:rPr kumimoji="1" lang="zh-CN" altLang="en-US" sz="3600" b="1" dirty="0">
                <a:solidFill>
                  <a:schemeClr val="tx1"/>
                </a:solidFill>
                <a:latin typeface="+mj-ea"/>
                <a:ea typeface="+mj-ea"/>
              </a:rPr>
              <a:t>文案写作的提示语设计</a:t>
            </a:r>
            <a:endParaRPr kumimoji="1" lang="zh-CN" altLang="en-US" sz="3600" b="1" dirty="0">
              <a:solidFill>
                <a:schemeClr val="tx1"/>
              </a:solidFill>
              <a:latin typeface="+mj-ea"/>
              <a:ea typeface="+mj-ea"/>
            </a:endParaRPr>
          </a:p>
        </p:txBody>
      </p:sp>
      <p:sp>
        <p:nvSpPr>
          <p:cNvPr id="23" name="文本框 22"/>
          <p:cNvSpPr txBox="1"/>
          <p:nvPr/>
        </p:nvSpPr>
        <p:spPr>
          <a:xfrm>
            <a:off x="939800" y="1150620"/>
            <a:ext cx="10550525" cy="1972310"/>
          </a:xfrm>
          <a:prstGeom prst="rect">
            <a:avLst/>
          </a:prstGeom>
          <a:noFill/>
        </p:spPr>
        <p:txBody>
          <a:bodyPr wrap="square" rtlCol="0">
            <a:noAutofit/>
          </a:bodyPr>
          <a:p>
            <a:r>
              <a:rPr lang="zh-CN" altLang="en-US" sz="2400">
                <a:latin typeface="楷体" charset="0"/>
                <a:ea typeface="楷体" charset="0"/>
              </a:rPr>
              <a:t>在商业环境中，优质的文案起到了品牌与消费者之间沟通的关键作用。它不仅应准确传达信息，还需激发情感共鸣，从而有效引导目标受众作出相应的决策或行动。文案写作中最重要的维度包括：信息传递、情感共鸣和行动引导。其中，信息传递的核心在于清晰、准确、相关；情感共鸣的核心在于触动、共感、记忆；行动引导的核心在于说服、激励和转化。</a:t>
            </a:r>
            <a:endParaRPr lang="zh-CN" altLang="en-US" sz="2400">
              <a:latin typeface="楷体" charset="0"/>
              <a:ea typeface="楷体" charset="0"/>
            </a:endParaRPr>
          </a:p>
        </p:txBody>
      </p:sp>
      <p:cxnSp>
        <p:nvCxnSpPr>
          <p:cNvPr id="26" name="直接连接符 25"/>
          <p:cNvCxnSpPr/>
          <p:nvPr/>
        </p:nvCxnSpPr>
        <p:spPr>
          <a:xfrm>
            <a:off x="4105910" y="5152390"/>
            <a:ext cx="119507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30" name="组合 29"/>
          <p:cNvGrpSpPr/>
          <p:nvPr/>
        </p:nvGrpSpPr>
        <p:grpSpPr>
          <a:xfrm>
            <a:off x="1920240" y="3957320"/>
            <a:ext cx="8352155" cy="2307590"/>
            <a:chOff x="2045" y="5331"/>
            <a:chExt cx="13153" cy="3634"/>
          </a:xfrm>
        </p:grpSpPr>
        <p:sp>
          <p:nvSpPr>
            <p:cNvPr id="2" name="椭圆 1"/>
            <p:cNvSpPr>
              <a:spLocks noChangeAspect="1"/>
            </p:cNvSpPr>
            <p:nvPr/>
          </p:nvSpPr>
          <p:spPr>
            <a:xfrm>
              <a:off x="2259" y="5331"/>
              <a:ext cx="3634" cy="3634"/>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思源黑体 CN Light"/>
                <a:ea typeface="思源黑体 CN Bold"/>
                <a:cs typeface="+mn-ea"/>
                <a:sym typeface="+mn-lt"/>
              </a:endParaRPr>
            </a:p>
          </p:txBody>
        </p:sp>
        <p:sp>
          <p:nvSpPr>
            <p:cNvPr id="3" name="椭圆 2"/>
            <p:cNvSpPr>
              <a:spLocks noChangeAspect="1"/>
            </p:cNvSpPr>
            <p:nvPr/>
          </p:nvSpPr>
          <p:spPr>
            <a:xfrm>
              <a:off x="6864" y="5331"/>
              <a:ext cx="3635" cy="3635"/>
            </a:xfrm>
            <a:prstGeom prst="ellipse">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思源黑体 CN Light"/>
                <a:ea typeface="思源黑体 CN Bold"/>
                <a:cs typeface="+mn-ea"/>
                <a:sym typeface="+mn-lt"/>
              </a:endParaRPr>
            </a:p>
          </p:txBody>
        </p:sp>
        <p:sp>
          <p:nvSpPr>
            <p:cNvPr id="4" name="椭圆 3"/>
            <p:cNvSpPr>
              <a:spLocks noChangeAspect="1"/>
            </p:cNvSpPr>
            <p:nvPr/>
          </p:nvSpPr>
          <p:spPr>
            <a:xfrm>
              <a:off x="11256" y="5331"/>
              <a:ext cx="3635" cy="3635"/>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思源黑体 CN Light"/>
                <a:ea typeface="思源黑体 CN Bold"/>
                <a:cs typeface="+mn-ea"/>
                <a:sym typeface="+mn-lt"/>
              </a:endParaRPr>
            </a:p>
          </p:txBody>
        </p:sp>
        <p:sp>
          <p:nvSpPr>
            <p:cNvPr id="5" name="TextBox 16"/>
            <p:cNvSpPr txBox="1">
              <a:spLocks noChangeAspect="1"/>
            </p:cNvSpPr>
            <p:nvPr/>
          </p:nvSpPr>
          <p:spPr>
            <a:xfrm>
              <a:off x="2045" y="6680"/>
              <a:ext cx="4062" cy="10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信息传递</a:t>
              </a:r>
              <a:endParaRPr kumimoji="0" lang="zh-CN" altLang="en-US" sz="24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清晰</a:t>
              </a:r>
              <a:r>
                <a:rPr kumimoji="0" lang="en-US" altLang="zh-CN"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a:t>
              </a: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准确</a:t>
              </a:r>
              <a:r>
                <a:rPr kumimoji="0" lang="en-US" altLang="zh-CN"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a:t>
              </a: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相关</a:t>
              </a:r>
              <a:endPar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endParaRPr>
            </a:p>
          </p:txBody>
        </p:sp>
        <p:sp>
          <p:nvSpPr>
            <p:cNvPr id="24" name="TextBox 16"/>
            <p:cNvSpPr txBox="1">
              <a:spLocks noChangeAspect="1"/>
            </p:cNvSpPr>
            <p:nvPr/>
          </p:nvSpPr>
          <p:spPr>
            <a:xfrm>
              <a:off x="6543" y="6680"/>
              <a:ext cx="4062" cy="1066"/>
            </a:xfrm>
            <a:prstGeom prst="rect">
              <a:avLst/>
            </a:prstGeom>
            <a:noFill/>
          </p:spPr>
          <p:txBody>
            <a:bodyPr wrap="square" lIns="0" tIns="0" rIns="0" bIns="0"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情感共鸣</a:t>
              </a:r>
              <a:endParaRPr kumimoji="0" lang="zh-CN" altLang="en-US" sz="24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触动</a:t>
              </a:r>
              <a:r>
                <a:rPr kumimoji="0" lang="en-US" altLang="zh-CN"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a:t>
              </a: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共感</a:t>
              </a:r>
              <a:r>
                <a:rPr kumimoji="0" lang="en-US" altLang="zh-CN"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a:t>
              </a: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记忆</a:t>
              </a:r>
              <a:endPar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endParaRPr>
            </a:p>
          </p:txBody>
        </p:sp>
        <p:sp>
          <p:nvSpPr>
            <p:cNvPr id="25" name="TextBox 16"/>
            <p:cNvSpPr txBox="1">
              <a:spLocks noChangeAspect="1"/>
            </p:cNvSpPr>
            <p:nvPr/>
          </p:nvSpPr>
          <p:spPr>
            <a:xfrm>
              <a:off x="11136" y="6680"/>
              <a:ext cx="4062" cy="10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行动引导</a:t>
              </a:r>
              <a:endParaRPr kumimoji="0" lang="zh-CN" altLang="en-US" sz="24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说服</a:t>
              </a:r>
              <a:r>
                <a:rPr kumimoji="0" lang="en-US" altLang="zh-CN"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a:t>
              </a: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激励</a:t>
              </a:r>
              <a:r>
                <a:rPr kumimoji="0" lang="en-US" altLang="zh-CN"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a:t>
              </a:r>
              <a:r>
                <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rPr>
                <a:t>转化</a:t>
              </a:r>
              <a:endParaRPr kumimoji="0" lang="zh-CN" altLang="en-US" sz="2000" b="0" i="0" u="none" strike="noStrike" kern="1200" cap="none" spc="0" normalizeH="0" baseline="0" noProof="0" dirty="0">
                <a:ln>
                  <a:noFill/>
                </a:ln>
                <a:solidFill>
                  <a:srgbClr val="FFFFFF"/>
                </a:solidFill>
                <a:effectLst/>
                <a:uLnTx/>
                <a:uFillTx/>
                <a:latin typeface="思源黑体 CN Light"/>
                <a:ea typeface="思源黑体 CN Bold"/>
                <a:cs typeface="+mn-ea"/>
                <a:sym typeface="+mn-lt"/>
              </a:endParaRPr>
            </a:p>
          </p:txBody>
        </p:sp>
        <p:cxnSp>
          <p:nvCxnSpPr>
            <p:cNvPr id="27" name="直接连接符 26"/>
            <p:cNvCxnSpPr/>
            <p:nvPr/>
          </p:nvCxnSpPr>
          <p:spPr>
            <a:xfrm>
              <a:off x="10095" y="7213"/>
              <a:ext cx="1882"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28" name="矩形 27"/>
          <p:cNvSpPr/>
          <p:nvPr/>
        </p:nvSpPr>
        <p:spPr>
          <a:xfrm>
            <a:off x="1463675" y="3203575"/>
            <a:ext cx="9264650" cy="3436620"/>
          </a:xfrm>
          <a:prstGeom prst="rect">
            <a:avLst/>
          </a:prstGeom>
          <a:noFill/>
          <a:ln>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nvSpPr>
        <p:spPr>
          <a:xfrm>
            <a:off x="4980305" y="3355975"/>
            <a:ext cx="2308225" cy="368300"/>
          </a:xfrm>
          <a:prstGeom prst="rect">
            <a:avLst/>
          </a:prstGeom>
          <a:noFill/>
        </p:spPr>
        <p:txBody>
          <a:bodyPr wrap="square" rtlCol="0">
            <a:spAutoFit/>
          </a:bodyPr>
          <a:p>
            <a:r>
              <a:rPr lang="zh-CN" altLang="en-US"/>
              <a:t>文案写作的</a:t>
            </a:r>
            <a:r>
              <a:rPr lang="zh-CN" altLang="en-US"/>
              <a:t>三大要素</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30728" y="505480"/>
            <a:ext cx="3745230" cy="521970"/>
          </a:xfrm>
          <a:prstGeom prst="rect">
            <a:avLst/>
          </a:prstGeom>
          <a:noFill/>
        </p:spPr>
        <p:txBody>
          <a:bodyPr wrap="none" rtlCol="0">
            <a:spAutoFit/>
          </a:bodyPr>
          <a:lstStyle/>
          <a:p>
            <a:pPr algn="l"/>
            <a:r>
              <a:rPr kumimoji="1" lang="zh-CN" altLang="en-US" sz="2800" b="1" dirty="0">
                <a:latin typeface="+mj-ea"/>
                <a:ea typeface="+mj-ea"/>
                <a:sym typeface="+mn-ea"/>
              </a:rPr>
              <a:t>营销策划的提示语设计</a:t>
            </a:r>
            <a:endParaRPr kumimoji="1" lang="zh-CN" altLang="en-US" sz="2800" b="1" dirty="0">
              <a:solidFill>
                <a:schemeClr val="accent1">
                  <a:lumMod val="100000"/>
                </a:schemeClr>
              </a:solidFill>
              <a:latin typeface="+mj-ea"/>
              <a:ea typeface="+mj-ea"/>
            </a:endParaRPr>
          </a:p>
        </p:txBody>
      </p:sp>
      <p:grpSp>
        <p:nvGrpSpPr>
          <p:cNvPr id="4" name="组合 3"/>
          <p:cNvGrpSpPr/>
          <p:nvPr/>
        </p:nvGrpSpPr>
        <p:grpSpPr>
          <a:xfrm>
            <a:off x="6280785" y="1760202"/>
            <a:ext cx="4834889" cy="1097375"/>
            <a:chOff x="6280785" y="1807827"/>
            <a:chExt cx="4834889" cy="1097375"/>
          </a:xfrm>
        </p:grpSpPr>
        <p:sp>
          <p:nvSpPr>
            <p:cNvPr id="5" name="TextBox 96"/>
            <p:cNvSpPr txBox="1"/>
            <p:nvPr/>
          </p:nvSpPr>
          <p:spPr>
            <a:xfrm>
              <a:off x="6691262" y="1809973"/>
              <a:ext cx="2085975" cy="368300"/>
            </a:xfrm>
            <a:prstGeom prst="rect">
              <a:avLst/>
            </a:prstGeom>
            <a:noFill/>
          </p:spPr>
          <p:txBody>
            <a:bodyPr wrap="square" rtlCol="0">
              <a:spAutoFit/>
            </a:bodyPr>
            <a:lstStyle/>
            <a:p>
              <a:pPr lvl="0"/>
              <a:r>
                <a:rPr lang="zh-CN" altLang="en-US" b="1" dirty="0">
                  <a:solidFill>
                    <a:schemeClr val="accent2"/>
                  </a:solidFill>
                  <a:cs typeface="+mn-ea"/>
                  <a:sym typeface="+mn-lt"/>
                </a:rPr>
                <a:t>创意概念</a:t>
              </a:r>
              <a:endParaRPr lang="zh-CN" altLang="en-US" b="1" dirty="0">
                <a:solidFill>
                  <a:schemeClr val="accent2"/>
                </a:solidFill>
                <a:cs typeface="+mn-ea"/>
                <a:sym typeface="+mn-lt"/>
              </a:endParaRPr>
            </a:p>
          </p:txBody>
        </p:sp>
        <p:sp>
          <p:nvSpPr>
            <p:cNvPr id="6" name="矩形 5"/>
            <p:cNvSpPr/>
            <p:nvPr/>
          </p:nvSpPr>
          <p:spPr>
            <a:xfrm>
              <a:off x="6723049" y="2198447"/>
              <a:ext cx="4392625" cy="706755"/>
            </a:xfrm>
            <a:prstGeom prst="rect">
              <a:avLst/>
            </a:prstGeom>
          </p:spPr>
          <p:txBody>
            <a:bodyPr wrap="square">
              <a:spAutoFit/>
            </a:bodyPr>
            <a:lstStyle/>
            <a:p>
              <a:pPr indent="0" fontAlgn="auto">
                <a:lnSpc>
                  <a:spcPts val="2400"/>
                </a:lnSpc>
              </a:pPr>
              <a:r>
                <a:rPr lang="zh-CN" altLang="en-US" sz="2400">
                  <a:solidFill>
                    <a:schemeClr val="tx1">
                      <a:lumMod val="65000"/>
                      <a:lumOff val="35000"/>
                    </a:schemeClr>
                  </a:solidFill>
                  <a:latin typeface="楷体" charset="0"/>
                  <a:ea typeface="楷体" charset="0"/>
                  <a:cs typeface="楷体" charset="0"/>
                  <a:sym typeface="+mn-lt"/>
                </a:rPr>
                <a:t>独特性</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相关性</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记忆点</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情感触发</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时效性</a:t>
              </a:r>
              <a:endParaRPr lang="zh-CN" altLang="en-US" sz="2400">
                <a:solidFill>
                  <a:schemeClr val="tx1">
                    <a:lumMod val="65000"/>
                    <a:lumOff val="35000"/>
                  </a:schemeClr>
                </a:solidFill>
                <a:latin typeface="楷体" charset="0"/>
                <a:ea typeface="楷体" charset="0"/>
                <a:cs typeface="楷体" charset="0"/>
                <a:sym typeface="+mn-lt"/>
              </a:endParaRPr>
            </a:p>
          </p:txBody>
        </p:sp>
        <p:grpSp>
          <p:nvGrpSpPr>
            <p:cNvPr id="8" name="组合 7"/>
            <p:cNvGrpSpPr/>
            <p:nvPr/>
          </p:nvGrpSpPr>
          <p:grpSpPr>
            <a:xfrm>
              <a:off x="6280785" y="1807827"/>
              <a:ext cx="371475" cy="402783"/>
              <a:chOff x="6168354" y="2423266"/>
              <a:chExt cx="561031" cy="608315"/>
            </a:xfrm>
            <a:effectLst>
              <a:outerShdw blurRad="50800" dist="38100" dir="13500000" algn="br" rotWithShape="0">
                <a:schemeClr val="bg1"/>
              </a:outerShdw>
            </a:effectLst>
          </p:grpSpPr>
          <p:sp>
            <p:nvSpPr>
              <p:cNvPr id="9" name="椭圆 8"/>
              <p:cNvSpPr/>
              <p:nvPr/>
            </p:nvSpPr>
            <p:spPr>
              <a:xfrm>
                <a:off x="6168354" y="2423266"/>
                <a:ext cx="561031" cy="561032"/>
              </a:xfrm>
              <a:prstGeom prst="ellipse">
                <a:avLst/>
              </a:prstGeom>
              <a:solidFill>
                <a:schemeClr val="accent2"/>
              </a:solidFill>
              <a:ln w="22225">
                <a:noFill/>
              </a:ln>
              <a:effectLst>
                <a:outerShdw blurRad="254000" dist="114300" dir="2700000" algn="tl" rotWithShape="0">
                  <a:schemeClr val="accent2">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cs typeface="+mn-ea"/>
                  <a:sym typeface="+mn-lt"/>
                </a:endParaRPr>
              </a:p>
            </p:txBody>
          </p:sp>
          <p:sp>
            <p:nvSpPr>
              <p:cNvPr id="10" name="TextBox 147"/>
              <p:cNvSpPr txBox="1"/>
              <p:nvPr/>
            </p:nvSpPr>
            <p:spPr>
              <a:xfrm>
                <a:off x="6202584" y="2427304"/>
                <a:ext cx="233927" cy="604277"/>
              </a:xfrm>
              <a:prstGeom prst="rect">
                <a:avLst/>
              </a:prstGeom>
              <a:noFill/>
              <a:effectLst>
                <a:outerShdw blurRad="254000" dist="114300" dir="2700000" algn="tl" rotWithShape="0">
                  <a:prstClr val="black">
                    <a:alpha val="15000"/>
                  </a:prstClr>
                </a:outerShdw>
              </a:effectLst>
            </p:spPr>
            <p:txBody>
              <a:bodyPr wrap="square" rtlCol="0">
                <a:spAutoFit/>
              </a:bodyPr>
              <a:lstStyle/>
              <a:p>
                <a:r>
                  <a:rPr lang="zh-CN" altLang="en-US" sz="2000" dirty="0">
                    <a:solidFill>
                      <a:schemeClr val="bg1"/>
                    </a:solidFill>
                    <a:cs typeface="+mn-ea"/>
                    <a:sym typeface="+mn-lt"/>
                  </a:rPr>
                  <a:t>√</a:t>
                </a:r>
                <a:endParaRPr lang="zh-CN" altLang="en-US" sz="2000" dirty="0">
                  <a:solidFill>
                    <a:schemeClr val="bg1"/>
                  </a:solidFill>
                  <a:cs typeface="+mn-ea"/>
                  <a:sym typeface="+mn-lt"/>
                </a:endParaRPr>
              </a:p>
            </p:txBody>
          </p:sp>
        </p:grpSp>
      </p:grpSp>
      <p:grpSp>
        <p:nvGrpSpPr>
          <p:cNvPr id="20" name="组合 19"/>
          <p:cNvGrpSpPr/>
          <p:nvPr/>
        </p:nvGrpSpPr>
        <p:grpSpPr>
          <a:xfrm>
            <a:off x="6280785" y="3137723"/>
            <a:ext cx="4834889" cy="1097375"/>
            <a:chOff x="6280785" y="1807827"/>
            <a:chExt cx="4834889" cy="1097375"/>
          </a:xfrm>
        </p:grpSpPr>
        <p:sp>
          <p:nvSpPr>
            <p:cNvPr id="21" name="TextBox 96"/>
            <p:cNvSpPr txBox="1"/>
            <p:nvPr/>
          </p:nvSpPr>
          <p:spPr>
            <a:xfrm>
              <a:off x="6691262" y="1809973"/>
              <a:ext cx="2085975" cy="368300"/>
            </a:xfrm>
            <a:prstGeom prst="rect">
              <a:avLst/>
            </a:prstGeom>
            <a:noFill/>
          </p:spPr>
          <p:txBody>
            <a:bodyPr wrap="square" rtlCol="0">
              <a:spAutoFit/>
            </a:bodyPr>
            <a:lstStyle/>
            <a:p>
              <a:pPr lvl="0"/>
              <a:r>
                <a:rPr lang="zh-CN" altLang="en-US" b="1" dirty="0">
                  <a:solidFill>
                    <a:schemeClr val="accent2"/>
                  </a:solidFill>
                  <a:cs typeface="+mn-ea"/>
                  <a:sym typeface="+mn-lt"/>
                </a:rPr>
                <a:t>传播策略</a:t>
              </a:r>
              <a:endParaRPr lang="zh-CN" altLang="en-US" b="1" dirty="0">
                <a:solidFill>
                  <a:schemeClr val="accent2"/>
                </a:solidFill>
                <a:cs typeface="+mn-ea"/>
                <a:sym typeface="+mn-lt"/>
              </a:endParaRPr>
            </a:p>
          </p:txBody>
        </p:sp>
        <p:sp>
          <p:nvSpPr>
            <p:cNvPr id="22" name="矩形 21"/>
            <p:cNvSpPr/>
            <p:nvPr/>
          </p:nvSpPr>
          <p:spPr>
            <a:xfrm>
              <a:off x="6723049" y="2198447"/>
              <a:ext cx="4392625" cy="706755"/>
            </a:xfrm>
            <a:prstGeom prst="rect">
              <a:avLst/>
            </a:prstGeom>
          </p:spPr>
          <p:txBody>
            <a:bodyPr wrap="square">
              <a:spAutoFit/>
            </a:bodyPr>
            <a:lstStyle/>
            <a:p>
              <a:pPr indent="0" fontAlgn="auto">
                <a:lnSpc>
                  <a:spcPts val="2400"/>
                </a:lnSpc>
              </a:pPr>
              <a:r>
                <a:rPr lang="zh-CN" altLang="en-US" sz="2400">
                  <a:solidFill>
                    <a:schemeClr val="tx1">
                      <a:lumMod val="65000"/>
                      <a:lumOff val="35000"/>
                    </a:schemeClr>
                  </a:solidFill>
                  <a:latin typeface="楷体" charset="0"/>
                  <a:ea typeface="楷体" charset="0"/>
                  <a:cs typeface="楷体" charset="0"/>
                  <a:sym typeface="+mn-lt"/>
                </a:rPr>
                <a:t>目标明确</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受众精确</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渠道多元</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内容匹配</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互动性强</a:t>
              </a:r>
              <a:endParaRPr lang="zh-CN" altLang="en-US" sz="2400">
                <a:solidFill>
                  <a:schemeClr val="tx1">
                    <a:lumMod val="65000"/>
                    <a:lumOff val="35000"/>
                  </a:schemeClr>
                </a:solidFill>
                <a:latin typeface="楷体" charset="0"/>
                <a:ea typeface="楷体" charset="0"/>
                <a:cs typeface="楷体" charset="0"/>
                <a:sym typeface="+mn-lt"/>
              </a:endParaRPr>
            </a:p>
          </p:txBody>
        </p:sp>
        <p:grpSp>
          <p:nvGrpSpPr>
            <p:cNvPr id="23" name="组合 22"/>
            <p:cNvGrpSpPr/>
            <p:nvPr/>
          </p:nvGrpSpPr>
          <p:grpSpPr>
            <a:xfrm>
              <a:off x="6280785" y="1807827"/>
              <a:ext cx="371475" cy="402783"/>
              <a:chOff x="6168354" y="2423266"/>
              <a:chExt cx="561031" cy="608315"/>
            </a:xfrm>
            <a:effectLst>
              <a:outerShdw blurRad="50800" dist="38100" dir="13500000" algn="br" rotWithShape="0">
                <a:schemeClr val="bg1"/>
              </a:outerShdw>
            </a:effectLst>
          </p:grpSpPr>
          <p:sp>
            <p:nvSpPr>
              <p:cNvPr id="24" name="椭圆 23"/>
              <p:cNvSpPr/>
              <p:nvPr/>
            </p:nvSpPr>
            <p:spPr>
              <a:xfrm>
                <a:off x="6168354" y="2423266"/>
                <a:ext cx="561031" cy="561032"/>
              </a:xfrm>
              <a:prstGeom prst="ellipse">
                <a:avLst/>
              </a:prstGeom>
              <a:solidFill>
                <a:schemeClr val="accent2"/>
              </a:solidFill>
              <a:ln w="22225">
                <a:noFill/>
              </a:ln>
              <a:effectLst>
                <a:outerShdw blurRad="254000" dist="114300" dir="2700000" algn="tl" rotWithShape="0">
                  <a:schemeClr val="accent2">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cs typeface="+mn-ea"/>
                  <a:sym typeface="+mn-lt"/>
                </a:endParaRPr>
              </a:p>
            </p:txBody>
          </p:sp>
          <p:sp>
            <p:nvSpPr>
              <p:cNvPr id="25" name="TextBox 147"/>
              <p:cNvSpPr txBox="1"/>
              <p:nvPr/>
            </p:nvSpPr>
            <p:spPr>
              <a:xfrm>
                <a:off x="6202584" y="2427304"/>
                <a:ext cx="233927" cy="604277"/>
              </a:xfrm>
              <a:prstGeom prst="rect">
                <a:avLst/>
              </a:prstGeom>
              <a:noFill/>
              <a:effectLst>
                <a:outerShdw blurRad="254000" dist="114300" dir="2700000" algn="tl" rotWithShape="0">
                  <a:prstClr val="black">
                    <a:alpha val="15000"/>
                  </a:prstClr>
                </a:outerShdw>
              </a:effectLst>
            </p:spPr>
            <p:txBody>
              <a:bodyPr wrap="square" rtlCol="0">
                <a:spAutoFit/>
              </a:bodyPr>
              <a:lstStyle/>
              <a:p>
                <a:r>
                  <a:rPr lang="zh-CN" altLang="en-US" sz="2000" dirty="0">
                    <a:solidFill>
                      <a:schemeClr val="bg1"/>
                    </a:solidFill>
                    <a:cs typeface="+mn-ea"/>
                    <a:sym typeface="+mn-lt"/>
                  </a:rPr>
                  <a:t>√</a:t>
                </a:r>
                <a:endParaRPr lang="zh-CN" altLang="en-US" sz="2000" dirty="0">
                  <a:solidFill>
                    <a:schemeClr val="bg1"/>
                  </a:solidFill>
                  <a:cs typeface="+mn-ea"/>
                  <a:sym typeface="+mn-lt"/>
                </a:endParaRPr>
              </a:p>
            </p:txBody>
          </p:sp>
        </p:grpSp>
      </p:grpSp>
      <p:grpSp>
        <p:nvGrpSpPr>
          <p:cNvPr id="26" name="组合 25"/>
          <p:cNvGrpSpPr/>
          <p:nvPr/>
        </p:nvGrpSpPr>
        <p:grpSpPr>
          <a:xfrm>
            <a:off x="6280785" y="4515244"/>
            <a:ext cx="4834889" cy="1097375"/>
            <a:chOff x="6280785" y="1807827"/>
            <a:chExt cx="4834889" cy="1097375"/>
          </a:xfrm>
        </p:grpSpPr>
        <p:sp>
          <p:nvSpPr>
            <p:cNvPr id="27" name="TextBox 96"/>
            <p:cNvSpPr txBox="1"/>
            <p:nvPr/>
          </p:nvSpPr>
          <p:spPr>
            <a:xfrm>
              <a:off x="6691262" y="1809973"/>
              <a:ext cx="2085975" cy="368300"/>
            </a:xfrm>
            <a:prstGeom prst="rect">
              <a:avLst/>
            </a:prstGeom>
            <a:noFill/>
          </p:spPr>
          <p:txBody>
            <a:bodyPr wrap="square" rtlCol="0">
              <a:spAutoFit/>
            </a:bodyPr>
            <a:lstStyle/>
            <a:p>
              <a:pPr lvl="0"/>
              <a:r>
                <a:rPr lang="zh-CN" altLang="en-US" b="1" dirty="0">
                  <a:solidFill>
                    <a:schemeClr val="accent2"/>
                  </a:solidFill>
                  <a:cs typeface="+mn-ea"/>
                  <a:sym typeface="+mn-lt"/>
                </a:rPr>
                <a:t>执行方案</a:t>
              </a:r>
              <a:endParaRPr lang="zh-CN" altLang="en-US" b="1" dirty="0">
                <a:solidFill>
                  <a:schemeClr val="accent2"/>
                </a:solidFill>
                <a:cs typeface="+mn-ea"/>
                <a:sym typeface="+mn-lt"/>
              </a:endParaRPr>
            </a:p>
          </p:txBody>
        </p:sp>
        <p:sp>
          <p:nvSpPr>
            <p:cNvPr id="28" name="矩形 27"/>
            <p:cNvSpPr/>
            <p:nvPr/>
          </p:nvSpPr>
          <p:spPr>
            <a:xfrm>
              <a:off x="6723049" y="2198447"/>
              <a:ext cx="4392625" cy="706755"/>
            </a:xfrm>
            <a:prstGeom prst="rect">
              <a:avLst/>
            </a:prstGeom>
          </p:spPr>
          <p:txBody>
            <a:bodyPr wrap="square">
              <a:spAutoFit/>
            </a:bodyPr>
            <a:lstStyle/>
            <a:p>
              <a:pPr indent="0" fontAlgn="auto">
                <a:lnSpc>
                  <a:spcPts val="2400"/>
                </a:lnSpc>
              </a:pPr>
              <a:r>
                <a:rPr lang="zh-CN" altLang="en-US" sz="2400">
                  <a:solidFill>
                    <a:schemeClr val="tx1">
                      <a:lumMod val="65000"/>
                      <a:lumOff val="35000"/>
                    </a:schemeClr>
                  </a:solidFill>
                  <a:latin typeface="楷体" charset="0"/>
                  <a:ea typeface="楷体" charset="0"/>
                  <a:cs typeface="楷体" charset="0"/>
                  <a:sym typeface="+mn-lt"/>
                </a:rPr>
                <a:t>步骤清晰</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职责明确</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时间可控</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资源合理</a:t>
              </a:r>
              <a:r>
                <a:rPr lang="en-US" altLang="zh-CN" sz="2400">
                  <a:solidFill>
                    <a:schemeClr val="tx1">
                      <a:lumMod val="65000"/>
                      <a:lumOff val="35000"/>
                    </a:schemeClr>
                  </a:solidFill>
                  <a:latin typeface="楷体" charset="0"/>
                  <a:ea typeface="楷体" charset="0"/>
                  <a:cs typeface="楷体" charset="0"/>
                  <a:sym typeface="+mn-lt"/>
                </a:rPr>
                <a:t>·</a:t>
              </a:r>
              <a:r>
                <a:rPr lang="zh-CN" altLang="en-US" sz="2400">
                  <a:solidFill>
                    <a:schemeClr val="tx1">
                      <a:lumMod val="65000"/>
                      <a:lumOff val="35000"/>
                    </a:schemeClr>
                  </a:solidFill>
                  <a:latin typeface="楷体" charset="0"/>
                  <a:ea typeface="楷体" charset="0"/>
                  <a:cs typeface="楷体" charset="0"/>
                  <a:sym typeface="+mn-lt"/>
                </a:rPr>
                <a:t>风险可控</a:t>
              </a:r>
              <a:endParaRPr lang="zh-CN" altLang="en-US" sz="2400">
                <a:solidFill>
                  <a:schemeClr val="tx1">
                    <a:lumMod val="65000"/>
                    <a:lumOff val="35000"/>
                  </a:schemeClr>
                </a:solidFill>
                <a:latin typeface="楷体" charset="0"/>
                <a:ea typeface="楷体" charset="0"/>
                <a:cs typeface="楷体" charset="0"/>
                <a:sym typeface="+mn-lt"/>
              </a:endParaRPr>
            </a:p>
          </p:txBody>
        </p:sp>
        <p:grpSp>
          <p:nvGrpSpPr>
            <p:cNvPr id="29" name="组合 28"/>
            <p:cNvGrpSpPr/>
            <p:nvPr/>
          </p:nvGrpSpPr>
          <p:grpSpPr>
            <a:xfrm>
              <a:off x="6280785" y="1807827"/>
              <a:ext cx="371475" cy="402783"/>
              <a:chOff x="6168354" y="2423266"/>
              <a:chExt cx="561031" cy="608315"/>
            </a:xfrm>
            <a:effectLst>
              <a:outerShdw blurRad="50800" dist="38100" dir="13500000" algn="br" rotWithShape="0">
                <a:schemeClr val="bg1"/>
              </a:outerShdw>
            </a:effectLst>
          </p:grpSpPr>
          <p:sp>
            <p:nvSpPr>
              <p:cNvPr id="30" name="椭圆 29"/>
              <p:cNvSpPr/>
              <p:nvPr/>
            </p:nvSpPr>
            <p:spPr>
              <a:xfrm>
                <a:off x="6168354" y="2423266"/>
                <a:ext cx="561031" cy="561032"/>
              </a:xfrm>
              <a:prstGeom prst="ellipse">
                <a:avLst/>
              </a:prstGeom>
              <a:solidFill>
                <a:schemeClr val="accent2"/>
              </a:solidFill>
              <a:ln w="22225">
                <a:noFill/>
              </a:ln>
              <a:effectLst>
                <a:outerShdw blurRad="254000" dist="114300" dir="2700000" algn="tl" rotWithShape="0">
                  <a:schemeClr val="accent2">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cs typeface="+mn-ea"/>
                  <a:sym typeface="+mn-lt"/>
                </a:endParaRPr>
              </a:p>
            </p:txBody>
          </p:sp>
          <p:sp>
            <p:nvSpPr>
              <p:cNvPr id="31" name="TextBox 147"/>
              <p:cNvSpPr txBox="1"/>
              <p:nvPr/>
            </p:nvSpPr>
            <p:spPr>
              <a:xfrm>
                <a:off x="6202584" y="2427304"/>
                <a:ext cx="233927" cy="604277"/>
              </a:xfrm>
              <a:prstGeom prst="rect">
                <a:avLst/>
              </a:prstGeom>
              <a:noFill/>
              <a:effectLst>
                <a:outerShdw blurRad="254000" dist="114300" dir="2700000" algn="tl" rotWithShape="0">
                  <a:prstClr val="black">
                    <a:alpha val="15000"/>
                  </a:prstClr>
                </a:outerShdw>
              </a:effectLst>
            </p:spPr>
            <p:txBody>
              <a:bodyPr wrap="square" rtlCol="0">
                <a:spAutoFit/>
              </a:bodyPr>
              <a:lstStyle/>
              <a:p>
                <a:r>
                  <a:rPr lang="zh-CN" altLang="en-US" sz="2000" dirty="0">
                    <a:solidFill>
                      <a:schemeClr val="bg1"/>
                    </a:solidFill>
                    <a:cs typeface="+mn-ea"/>
                    <a:sym typeface="+mn-lt"/>
                  </a:rPr>
                  <a:t>√</a:t>
                </a:r>
                <a:endParaRPr lang="zh-CN" altLang="en-US" sz="2000" dirty="0">
                  <a:solidFill>
                    <a:schemeClr val="bg1"/>
                  </a:solidFill>
                  <a:cs typeface="+mn-ea"/>
                  <a:sym typeface="+mn-lt"/>
                </a:endParaRPr>
              </a:p>
            </p:txBody>
          </p:sp>
        </p:grpSp>
      </p:grpSp>
      <p:sp>
        <p:nvSpPr>
          <p:cNvPr id="32" name="文本框 31"/>
          <p:cNvSpPr txBox="1"/>
          <p:nvPr/>
        </p:nvSpPr>
        <p:spPr>
          <a:xfrm>
            <a:off x="670560" y="1551305"/>
            <a:ext cx="4645660" cy="4777740"/>
          </a:xfrm>
          <a:prstGeom prst="rect">
            <a:avLst/>
          </a:prstGeom>
          <a:noFill/>
        </p:spPr>
        <p:txBody>
          <a:bodyPr wrap="square" rtlCol="0">
            <a:noAutofit/>
          </a:bodyPr>
          <a:p>
            <a:r>
              <a:rPr lang="zh-CN" altLang="en-US" sz="2400">
                <a:latin typeface="楷体" charset="0"/>
                <a:ea typeface="楷体" charset="0"/>
                <a:cs typeface="楷体" charset="0"/>
              </a:rPr>
              <a:t>在当代营销环境中，有效地营销策划是品牌成功的关键。设计高质量的营销策划提示语，核心在于创新、精准和可行。创新要求使用者激发</a:t>
            </a:r>
            <a:r>
              <a:rPr lang="en-US" altLang="zh-CN" sz="2400">
                <a:latin typeface="楷体" charset="0"/>
                <a:ea typeface="楷体" charset="0"/>
                <a:cs typeface="楷体" charset="0"/>
              </a:rPr>
              <a:t>AI</a:t>
            </a:r>
            <a:r>
              <a:rPr lang="zh-CN" altLang="en-US" sz="2400">
                <a:latin typeface="楷体" charset="0"/>
                <a:ea typeface="楷体" charset="0"/>
                <a:cs typeface="楷体" charset="0"/>
              </a:rPr>
              <a:t>的创造力，生成独特的创意概念；精准需要使用者引导</a:t>
            </a:r>
            <a:r>
              <a:rPr lang="en-US" altLang="zh-CN" sz="2400">
                <a:latin typeface="楷体" charset="0"/>
                <a:ea typeface="楷体" charset="0"/>
                <a:cs typeface="楷体" charset="0"/>
              </a:rPr>
              <a:t>AI</a:t>
            </a:r>
            <a:r>
              <a:rPr lang="zh-CN" altLang="en-US" sz="2400">
                <a:latin typeface="楷体" charset="0"/>
                <a:ea typeface="楷体" charset="0"/>
                <a:cs typeface="楷体" charset="0"/>
              </a:rPr>
              <a:t>制定符合目标受众和市场环境的传播策略；可行则要求通过提示语设计，确保</a:t>
            </a:r>
            <a:r>
              <a:rPr lang="en-US" altLang="zh-CN" sz="2400">
                <a:latin typeface="楷体" charset="0"/>
                <a:ea typeface="楷体" charset="0"/>
                <a:cs typeface="楷体" charset="0"/>
              </a:rPr>
              <a:t>AI</a:t>
            </a:r>
            <a:r>
              <a:rPr lang="zh-CN" altLang="en-US" sz="2400">
                <a:latin typeface="楷体" charset="0"/>
                <a:ea typeface="楷体" charset="0"/>
                <a:cs typeface="楷体" charset="0"/>
              </a:rPr>
              <a:t>生成的执行方案具有实操性。</a:t>
            </a:r>
            <a:endParaRPr lang="zh-CN" altLang="en-US" sz="2400">
              <a:latin typeface="楷体" charset="0"/>
              <a:ea typeface="楷体" charset="0"/>
              <a:cs typeface="楷体" charset="0"/>
            </a:endParaRPr>
          </a:p>
        </p:txBody>
      </p:sp>
      <p:sp>
        <p:nvSpPr>
          <p:cNvPr id="33" name="文本框 32"/>
          <p:cNvSpPr txBox="1"/>
          <p:nvPr/>
        </p:nvSpPr>
        <p:spPr>
          <a:xfrm>
            <a:off x="6122035" y="1159510"/>
            <a:ext cx="4846955" cy="398780"/>
          </a:xfrm>
          <a:prstGeom prst="rect">
            <a:avLst/>
          </a:prstGeom>
          <a:noFill/>
        </p:spPr>
        <p:txBody>
          <a:bodyPr wrap="square" rtlCol="0">
            <a:spAutoFit/>
          </a:bodyPr>
          <a:p>
            <a:r>
              <a:rPr lang="zh-CN" altLang="en-US" sz="2000"/>
              <a:t>营销策划写作的核心要素</a:t>
            </a:r>
            <a:endParaRPr lang="zh-CN" altLang="en-US"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3633212" y="2947194"/>
            <a:ext cx="6607386" cy="1015663"/>
          </a:xfrm>
          <a:prstGeom prst="rect">
            <a:avLst/>
          </a:prstGeom>
          <a:noFill/>
        </p:spPr>
        <p:txBody>
          <a:bodyPr wrap="none" lIns="0" tIns="0" rIns="0" bIns="0" rtlCol="0" anchor="t">
            <a:spAutoFit/>
          </a:bodyPr>
          <a:lstStyle/>
          <a:p>
            <a:pPr algn="ctr"/>
            <a:r>
              <a:rPr lang="zh-CN" altLang="en-US" sz="6600" dirty="0">
                <a:solidFill>
                  <a:schemeClr val="accent1">
                    <a:lumMod val="100000"/>
                  </a:schemeClr>
                </a:solidFill>
                <a:latin typeface="+mj-ea"/>
                <a:ea typeface="+mj-ea"/>
              </a:rPr>
              <a:t>感谢观看 </a:t>
            </a:r>
            <a:r>
              <a:rPr lang="en-US" altLang="zh-CN" sz="6600" dirty="0">
                <a:solidFill>
                  <a:schemeClr val="accent1">
                    <a:lumMod val="100000"/>
                  </a:schemeClr>
                </a:solidFill>
                <a:latin typeface="+mj-ea"/>
                <a:ea typeface="+mj-ea"/>
              </a:rPr>
              <a:t>Thank</a:t>
            </a:r>
            <a:endParaRPr lang="zh-CN" altLang="en-US" sz="6600" dirty="0">
              <a:solidFill>
                <a:schemeClr val="accent1">
                  <a:lumMod val="100000"/>
                </a:schemeClr>
              </a:solidFill>
              <a:latin typeface="+mj-ea"/>
              <a:ea typeface="+mj-ea"/>
            </a:endParaRPr>
          </a:p>
        </p:txBody>
      </p:sp>
    </p:spTree>
  </p:cSld>
  <p:clrMapOvr>
    <a:masterClrMapping/>
  </p:clrMapOvr>
</p:sld>
</file>

<file path=ppt/tags/tag1.xml><?xml version="1.0" encoding="utf-8"?>
<p:tagLst xmlns:p="http://schemas.openxmlformats.org/presentationml/2006/main">
  <p:tag name="ISLIDE.GUIDESSETTING" val="{&quot;Id&quot;:&quot;GuidesStyle_Normal&quot;,&quot;Name&quot;:&quot;GuidesStyle_Normal&quot;,&quot;Kind&quot;:0,&quot;OldGuidesSetting&quot;:{&quot;HeaderHeight&quot;:15.0,&quot;FooterHeight&quot;:9.0,&quot;SideMargin&quot;:5.5,&quot;TopMargin&quot;:0.0,&quot;BottomMargin&quot;:0.0,&quot;IntervalMargin&quot;:1.5}}"/>
  <p:tag name="commondata" val="eyJoZGlkIjoiNzg0NDE3YzllNzczMGY3MTQ1OTYyNGM3NDBkNmM5NTcifQ=="/>
  <p:tag name="KSO_WPP_MARK_KEY" val="0c326d7d-483e-4513-9578-3e8dd455e963"/>
  <p:tag name="COMMONDATA" val="eyJoZGlkIjoiODA2NGM4M2Q0MTk3ZmNiZjdiODk3MzMwMTRmZjYwOTIifQ=="/>
  <p:tag name="resource_record_key" val="{&quot;10&quot;:[3655867]}"/>
</p:tagLst>
</file>

<file path=ppt/theme/theme1.xml><?xml version="1.0" encoding="utf-8"?>
<a:theme xmlns:a="http://schemas.openxmlformats.org/drawingml/2006/main" name="Office 主题​​">
  <a:themeElements>
    <a:clrScheme name="自定义 21">
      <a:dk1>
        <a:sysClr val="windowText" lastClr="000000"/>
      </a:dk1>
      <a:lt1>
        <a:sysClr val="window" lastClr="FFFFFF"/>
      </a:lt1>
      <a:dk2>
        <a:srgbClr val="0F6FC6"/>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5">
      <a:majorFont>
        <a:latin typeface="思源宋体 CN Heavy"/>
        <a:ea typeface="思源宋体 CN Heavy"/>
        <a:cs typeface=""/>
      </a:majorFont>
      <a:minorFont>
        <a:latin typeface="思源黑体 CN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2825</Words>
  <Application>WPS 文字</Application>
  <PresentationFormat>宽屏</PresentationFormat>
  <Paragraphs>205</Paragraphs>
  <Slides>21</Slides>
  <Notes>0</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21</vt:i4>
      </vt:variant>
    </vt:vector>
  </HeadingPairs>
  <TitlesOfParts>
    <vt:vector size="46" baseType="lpstr">
      <vt:lpstr>Arial</vt:lpstr>
      <vt:lpstr>宋体</vt:lpstr>
      <vt:lpstr>Wingdings</vt:lpstr>
      <vt:lpstr>汉仪旗黑X1-55W</vt:lpstr>
      <vt:lpstr>汉仪君黑-45简</vt:lpstr>
      <vt:lpstr>Wingdings</vt:lpstr>
      <vt:lpstr>楷体</vt:lpstr>
      <vt:lpstr>汉仪楷体KW</vt:lpstr>
      <vt:lpstr>汉仪中黑KW</vt:lpstr>
      <vt:lpstr>思源黑体 CN Regular</vt:lpstr>
      <vt:lpstr>思源宋体 CN Heavy</vt:lpstr>
      <vt:lpstr>汉仪书宋二KW</vt:lpstr>
      <vt:lpstr>微软雅黑</vt:lpstr>
      <vt:lpstr>汉仪旗黑</vt:lpstr>
      <vt:lpstr>宋体</vt:lpstr>
      <vt:lpstr>Arial Unicode MS</vt:lpstr>
      <vt:lpstr>Calibri</vt:lpstr>
      <vt:lpstr>Helvetica Neue</vt:lpstr>
      <vt:lpstr>思源黑体 CN Light</vt:lpstr>
      <vt:lpstr>思源黑体 CN Bold</vt:lpstr>
      <vt:lpstr>等线</vt:lpstr>
      <vt:lpstr>汉仪中等线KW</vt:lpstr>
      <vt:lpstr>思源黑体 CN Bold</vt:lpstr>
      <vt:lpstr>思源黑体 CN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成龙 于</dc:creator>
  <cp:lastModifiedBy>2022020611</cp:lastModifiedBy>
  <cp:revision>25</cp:revision>
  <dcterms:created xsi:type="dcterms:W3CDTF">2025-05-16T05:32:33Z</dcterms:created>
  <dcterms:modified xsi:type="dcterms:W3CDTF">2025-05-16T05:32:33Z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430B692AE444D6D3F1CD2668BA86B11E_43</vt:lpwstr>
  </property>
  <property fmtid="{D5CDD505-2E9C-101B-9397-08002B2CF9AE}" pid="3" name="KSOProductBuildVer">
    <vt:lpwstr>2052-7.4.1.8983</vt:lpwstr>
  </property>
  <property fmtid="{D5CDD505-2E9C-101B-9397-08002B2CF9AE}" pid="4" name="KSOTemplateUUID">
    <vt:lpwstr>v1.0_mb_X85ZuFgbm1lot4x2Dq+ECw==</vt:lpwstr>
  </property>
</Properties>
</file>