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22"/>
  </p:handoutMasterIdLst>
  <p:sldIdLst>
    <p:sldId id="485" r:id="rId3"/>
    <p:sldId id="472" r:id="rId5"/>
    <p:sldId id="479" r:id="rId6"/>
    <p:sldId id="388" r:id="rId7"/>
    <p:sldId id="5532" r:id="rId8"/>
    <p:sldId id="5545" r:id="rId9"/>
    <p:sldId id="492" r:id="rId10"/>
    <p:sldId id="5533" r:id="rId11"/>
    <p:sldId id="5534" r:id="rId12"/>
    <p:sldId id="5537" r:id="rId13"/>
    <p:sldId id="5500" r:id="rId14"/>
    <p:sldId id="5539" r:id="rId15"/>
    <p:sldId id="5540" r:id="rId16"/>
    <p:sldId id="5535" r:id="rId17"/>
    <p:sldId id="5516" r:id="rId18"/>
    <p:sldId id="5544" r:id="rId19"/>
    <p:sldId id="5538" r:id="rId20"/>
    <p:sldId id="469" r:id="rId21"/>
  </p:sldIdLst>
  <p:sldSz cx="9144000" cy="5143500" type="screen16x9"/>
  <p:notesSz cx="6858000" cy="9144000"/>
  <p:custDataLst>
    <p:tags r:id="rId27"/>
  </p:custDataLst>
  <p:defaultTextStyle>
    <a:defPPr>
      <a:defRPr lang="zh-CN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 userDrawn="1">
          <p15:clr>
            <a:srgbClr val="A4A3A4"/>
          </p15:clr>
        </p15:guide>
        <p15:guide id="2" pos="3870" userDrawn="1">
          <p15:clr>
            <a:srgbClr val="A4A3A4"/>
          </p15:clr>
        </p15:guide>
        <p15:guide id="3" orient="horz" pos="1660" userDrawn="1">
          <p15:clr>
            <a:srgbClr val="A4A3A4"/>
          </p15:clr>
        </p15:guide>
        <p15:guide id="4" orient="horz" pos="2645" userDrawn="1">
          <p15:clr>
            <a:srgbClr val="A4A3A4"/>
          </p15:clr>
        </p15:guide>
        <p15:guide id="5" orient="horz" pos="2865" userDrawn="1">
          <p15:clr>
            <a:srgbClr val="A4A3A4"/>
          </p15:clr>
        </p15:guide>
        <p15:guide id="6" pos="2880" userDrawn="1">
          <p15:clr>
            <a:srgbClr val="A4A3A4"/>
          </p15:clr>
        </p15:guide>
        <p15:guide id="7" pos="341" userDrawn="1">
          <p15:clr>
            <a:srgbClr val="A4A3A4"/>
          </p15:clr>
        </p15:guide>
        <p15:guide id="8" pos="54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o wang" initials="hw" lastIdx="1" clrIdx="0"/>
  <p:cmAuthor id="2" name="Authors" initials="Author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828"/>
    <a:srgbClr val="071F65"/>
    <a:srgbClr val="006CB5"/>
    <a:srgbClr val="F39700"/>
    <a:srgbClr val="909090"/>
    <a:srgbClr val="454545"/>
    <a:srgbClr val="FF86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1" autoAdjust="0"/>
    <p:restoredTop sz="94462" autoAdjust="0"/>
  </p:normalViewPr>
  <p:slideViewPr>
    <p:cSldViewPr snapToGrid="0" snapToObjects="1" showGuides="1">
      <p:cViewPr varScale="1">
        <p:scale>
          <a:sx n="105" d="100"/>
          <a:sy n="105" d="100"/>
        </p:scale>
        <p:origin x="522" y="108"/>
      </p:cViewPr>
      <p:guideLst>
        <p:guide orient="horz" pos="2157"/>
        <p:guide pos="3870"/>
        <p:guide orient="horz" pos="1660"/>
        <p:guide orient="horz" pos="2645"/>
        <p:guide orient="horz" pos="2865"/>
        <p:guide pos="2880"/>
        <p:guide pos="341"/>
        <p:guide pos="5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gs" Target="tags/tag3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18F8A-74B5-9148-A891-627592061A38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768D9-5829-CA4C-800C-5932EF9830F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6ACD6-F780-4A47-B5D9-D292A4BD6F8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E6889-349A-49E8-AAE1-A1FB1A7B972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2715C-60D8-4442-95C1-470452B8606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1_空白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8136860" y="4786900"/>
            <a:ext cx="820283" cy="276999"/>
          </a:xfrm>
          <a:prstGeom prst="rect">
            <a:avLst/>
          </a:prstGeom>
        </p:spPr>
        <p:txBody>
          <a:bodyPr lIns="68580" tIns="34290" rIns="68580" bIns="34290"/>
          <a:lstStyle/>
          <a:p>
            <a:pPr algn="ctr">
              <a:defRPr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 </a:t>
            </a:r>
            <a:fld id="{2EEF1883-7A0E-4F66-9932-E581691AD397}" type="slidenum">
              <a:rPr lang="zh-CN" altLang="en-US" sz="1200">
                <a:solidFill>
                  <a:schemeClr val="tx1">
                    <a:lumMod val="65000"/>
                    <a:lumOff val="35000"/>
                  </a:schemeClr>
                </a:solidFill>
              </a:rPr>
            </a:fld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页</a:t>
            </a: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1982" y="0"/>
            <a:ext cx="1673084" cy="4596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342900" indent="-342900"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2pPr>
            <a:lvl3pPr marL="1143000" indent="-228600"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3pPr>
            <a:lvl4pPr marL="1600200" indent="-228600"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4pPr>
            <a:lvl5pPr marL="2057400" indent="-228600"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FF"/>
                </a:solidFill>
                <a:latin typeface="Times New Roman" panose="02020603050405020304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  <a:defRPr/>
            </a:pPr>
            <a:endParaRPr lang="zh-CN" altLang="en-US" sz="2100" b="1" smtClean="0">
              <a:solidFill>
                <a:schemeClr val="tx2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4" name="直接连接符 7"/>
          <p:cNvCxnSpPr>
            <a:cxnSpLocks noChangeShapeType="1"/>
          </p:cNvCxnSpPr>
          <p:nvPr userDrawn="1"/>
        </p:nvCxnSpPr>
        <p:spPr bwMode="auto">
          <a:xfrm>
            <a:off x="0" y="789385"/>
            <a:ext cx="6948264" cy="0"/>
          </a:xfrm>
          <a:prstGeom prst="line">
            <a:avLst/>
          </a:prstGeom>
          <a:noFill/>
          <a:ln w="28575" algn="ctr">
            <a:solidFill>
              <a:srgbClr val="11258C"/>
            </a:solidFill>
            <a:round/>
          </a:ln>
        </p:spPr>
      </p:cxn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39750" y="141685"/>
            <a:ext cx="7793038" cy="575072"/>
          </a:xfrm>
        </p:spPr>
        <p:txBody>
          <a:bodyPr/>
          <a:lstStyle/>
          <a:p>
            <a:r>
              <a:rPr lang="zh-CN" altLang="en-US" dirty="0" smtClean="0"/>
              <a:t>三、数据清洗</a:t>
            </a:r>
            <a:endParaRPr lang="zh-CN" alt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42150" y="4683919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1FFAD-7682-4916-937C-4594D10DE12A}" type="slidenum">
              <a:rPr lang="en-US" altLang="zh-CN"/>
            </a:fld>
            <a:endParaRPr lang="en-US" altLang="zh-CN"/>
          </a:p>
        </p:txBody>
      </p:sp>
      <p:pic>
        <p:nvPicPr>
          <p:cNvPr id="7" name="图片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42" y="1"/>
            <a:ext cx="1639887" cy="88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i="0" kern="1200" baseline="0">
          <a:solidFill>
            <a:srgbClr val="071F65"/>
          </a:solidFill>
          <a:effectLst/>
          <a:latin typeface="Arial Black" panose="020B0A040201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67970" indent="-267970" algn="just" defTabSz="685800" rtl="0" eaLnBrk="1" latinLnBrk="0" hangingPunct="1">
        <a:lnSpc>
          <a:spcPct val="110000"/>
        </a:lnSpc>
        <a:spcBef>
          <a:spcPts val="1350"/>
        </a:spcBef>
        <a:spcAft>
          <a:spcPts val="0"/>
        </a:spcAft>
        <a:buClr>
          <a:schemeClr val="accent2">
            <a:lumMod val="75000"/>
          </a:schemeClr>
        </a:buClr>
        <a:buSzPct val="70000"/>
        <a:buFont typeface="Wingdings 2" panose="05020102010507070707" pitchFamily="18" charset="2"/>
        <a:buChar char=""/>
        <a:defRPr sz="1500" kern="1200" baseline="0">
          <a:solidFill>
            <a:srgbClr val="071F65"/>
          </a:solidFill>
          <a:latin typeface="Arial" panose="020B0604020202090204" pitchFamily="34" charset="0"/>
          <a:ea typeface="微软雅黑" panose="020B0503020204020204" pitchFamily="34" charset="-122"/>
          <a:cs typeface="+mn-cs"/>
        </a:defRPr>
      </a:lvl1pPr>
      <a:lvl2pPr marL="267970" indent="-267970" algn="just" defTabSz="685800" rtl="0" eaLnBrk="1" latinLnBrk="0" hangingPunct="1">
        <a:lnSpc>
          <a:spcPct val="130000"/>
        </a:lnSpc>
        <a:spcBef>
          <a:spcPts val="0"/>
        </a:spcBef>
        <a:spcAft>
          <a:spcPts val="45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1200" kern="1200" baseline="0">
          <a:solidFill>
            <a:srgbClr val="071F65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3634781" y="3233838"/>
            <a:ext cx="2817495" cy="37592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kumimoji="1" lang="zh-CN" altLang="en-US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王美华</a:t>
            </a:r>
            <a:r>
              <a:rPr kumimoji="1" lang="en-US" altLang="zh-CN" sz="2000" b="1" dirty="0" smtClean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   </a:t>
            </a:r>
            <a:r>
              <a:rPr kumimoji="1" lang="en-US" altLang="zh-CN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2023</a:t>
            </a:r>
            <a:r>
              <a:rPr kumimoji="1" lang="zh-CN" altLang="en-US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年</a:t>
            </a:r>
            <a:r>
              <a:rPr kumimoji="1" lang="en-US" altLang="zh-CN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10</a:t>
            </a:r>
            <a:r>
              <a:rPr kumimoji="1" lang="zh-CN" altLang="en-US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月</a:t>
            </a:r>
            <a:r>
              <a:rPr kumimoji="1" lang="en-US" altLang="zh-CN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12</a:t>
            </a:r>
            <a:r>
              <a:rPr kumimoji="1" lang="zh-CN" altLang="en-US" sz="2000" b="1" dirty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微软雅黑" panose="020B0503020204020204" pitchFamily="34" charset="-122"/>
              </a:rPr>
              <a:t>日</a:t>
            </a:r>
            <a:endParaRPr kumimoji="1" lang="zh-CN" altLang="en-US" sz="2000" b="1" dirty="0">
              <a:solidFill>
                <a:srgbClr val="071F65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692631" y="1441450"/>
            <a:ext cx="4707624" cy="136080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800" dirty="0">
                <a:latin typeface="Arial" panose="020B0604020202090204" pitchFamily="34" charset="0"/>
                <a:cs typeface="Arial" panose="020B0604020202090204" pitchFamily="34" charset="0"/>
                <a:sym typeface="+mn-ea"/>
              </a:rPr>
              <a:t>大语言模型融合知识图谱的故障问答系统研究</a:t>
            </a:r>
            <a:endParaRPr lang="zh-CN" altLang="en-US" sz="3200" b="1" dirty="0">
              <a:solidFill>
                <a:srgbClr val="071F65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 flipH="1">
            <a:off x="2542581" y="2971044"/>
            <a:ext cx="50318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1164127"/>
            <a:ext cx="1790977" cy="2869814"/>
          </a:xfrm>
          <a:custGeom>
            <a:avLst/>
            <a:gdLst>
              <a:gd name="T0" fmla="*/ 0 w 7449"/>
              <a:gd name="T1" fmla="*/ 0 h 11906"/>
              <a:gd name="T2" fmla="*/ 7449 w 7449"/>
              <a:gd name="T3" fmla="*/ 4223 h 11906"/>
              <a:gd name="T4" fmla="*/ 0 w 7449"/>
              <a:gd name="T5" fmla="*/ 4223 h 11906"/>
              <a:gd name="T6" fmla="*/ 0 w 7449"/>
              <a:gd name="T7" fmla="*/ 0 h 11906"/>
              <a:gd name="T8" fmla="*/ 7449 w 7449"/>
              <a:gd name="T9" fmla="*/ 4302 h 11906"/>
              <a:gd name="T10" fmla="*/ 0 w 7449"/>
              <a:gd name="T11" fmla="*/ 8525 h 11906"/>
              <a:gd name="T12" fmla="*/ 0 w 7449"/>
              <a:gd name="T13" fmla="*/ 4302 h 11906"/>
              <a:gd name="T14" fmla="*/ 7449 w 7449"/>
              <a:gd name="T15" fmla="*/ 4302 h 11906"/>
              <a:gd name="T16" fmla="*/ 2857 w 7449"/>
              <a:gd name="T17" fmla="*/ 10038 h 11906"/>
              <a:gd name="T18" fmla="*/ 5 w 7449"/>
              <a:gd name="T19" fmla="*/ 11903 h 11906"/>
              <a:gd name="T20" fmla="*/ 0 w 7449"/>
              <a:gd name="T21" fmla="*/ 11906 h 11906"/>
              <a:gd name="T22" fmla="*/ 0 w 7449"/>
              <a:gd name="T23" fmla="*/ 8789 h 11906"/>
              <a:gd name="T24" fmla="*/ 2857 w 7449"/>
              <a:gd name="T25" fmla="*/ 7136 h 11906"/>
              <a:gd name="T26" fmla="*/ 2857 w 7449"/>
              <a:gd name="T27" fmla="*/ 10038 h 1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449" h="11906">
                <a:moveTo>
                  <a:pt x="0" y="0"/>
                </a:moveTo>
                <a:lnTo>
                  <a:pt x="7449" y="4223"/>
                </a:lnTo>
                <a:lnTo>
                  <a:pt x="0" y="4223"/>
                </a:lnTo>
                <a:lnTo>
                  <a:pt x="0" y="0"/>
                </a:lnTo>
                <a:close/>
                <a:moveTo>
                  <a:pt x="7449" y="4302"/>
                </a:moveTo>
                <a:lnTo>
                  <a:pt x="0" y="8525"/>
                </a:lnTo>
                <a:lnTo>
                  <a:pt x="0" y="4302"/>
                </a:lnTo>
                <a:lnTo>
                  <a:pt x="7449" y="4302"/>
                </a:lnTo>
                <a:close/>
                <a:moveTo>
                  <a:pt x="2857" y="10038"/>
                </a:moveTo>
                <a:cubicBezTo>
                  <a:pt x="2537" y="11326"/>
                  <a:pt x="721" y="11825"/>
                  <a:pt x="5" y="11903"/>
                </a:cubicBezTo>
                <a:lnTo>
                  <a:pt x="0" y="11906"/>
                </a:lnTo>
                <a:lnTo>
                  <a:pt x="0" y="8789"/>
                </a:lnTo>
                <a:lnTo>
                  <a:pt x="2857" y="7136"/>
                </a:lnTo>
                <a:lnTo>
                  <a:pt x="2857" y="10038"/>
                </a:lnTo>
                <a:close/>
              </a:path>
            </a:pathLst>
          </a:custGeom>
          <a:solidFill>
            <a:schemeClr val="accent1"/>
          </a:solidFill>
          <a:ln w="5" cap="flat">
            <a:solidFill>
              <a:srgbClr val="24211D"/>
            </a:solidFill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/>
          </a:p>
        </p:txBody>
      </p:sp>
      <p:sp>
        <p:nvSpPr>
          <p:cNvPr id="15" name="Freeform 6"/>
          <p:cNvSpPr>
            <a:spLocks noEditPoints="1"/>
          </p:cNvSpPr>
          <p:nvPr/>
        </p:nvSpPr>
        <p:spPr bwMode="auto">
          <a:xfrm>
            <a:off x="1722420" y="2203161"/>
            <a:ext cx="137114" cy="1694253"/>
          </a:xfrm>
          <a:custGeom>
            <a:avLst/>
            <a:gdLst>
              <a:gd name="T0" fmla="*/ 246 w 571"/>
              <a:gd name="T1" fmla="*/ 0 h 7028"/>
              <a:gd name="T2" fmla="*/ 246 w 571"/>
              <a:gd name="T3" fmla="*/ 2716 h 7028"/>
              <a:gd name="T4" fmla="*/ 178 w 571"/>
              <a:gd name="T5" fmla="*/ 2816 h 7028"/>
              <a:gd name="T6" fmla="*/ 286 w 571"/>
              <a:gd name="T7" fmla="*/ 2924 h 7028"/>
              <a:gd name="T8" fmla="*/ 394 w 571"/>
              <a:gd name="T9" fmla="*/ 2816 h 7028"/>
              <a:gd name="T10" fmla="*/ 325 w 571"/>
              <a:gd name="T11" fmla="*/ 2716 h 7028"/>
              <a:gd name="T12" fmla="*/ 325 w 571"/>
              <a:gd name="T13" fmla="*/ 0 h 7028"/>
              <a:gd name="T14" fmla="*/ 246 w 571"/>
              <a:gd name="T15" fmla="*/ 0 h 7028"/>
              <a:gd name="T16" fmla="*/ 0 w 571"/>
              <a:gd name="T17" fmla="*/ 3749 h 7028"/>
              <a:gd name="T18" fmla="*/ 571 w 571"/>
              <a:gd name="T19" fmla="*/ 3749 h 7028"/>
              <a:gd name="T20" fmla="*/ 571 w 571"/>
              <a:gd name="T21" fmla="*/ 3790 h 7028"/>
              <a:gd name="T22" fmla="*/ 0 w 571"/>
              <a:gd name="T23" fmla="*/ 3790 h 7028"/>
              <a:gd name="T24" fmla="*/ 0 w 571"/>
              <a:gd name="T25" fmla="*/ 3749 h 7028"/>
              <a:gd name="T26" fmla="*/ 0 w 571"/>
              <a:gd name="T27" fmla="*/ 3323 h 7028"/>
              <a:gd name="T28" fmla="*/ 0 w 571"/>
              <a:gd name="T29" fmla="*/ 3323 h 7028"/>
              <a:gd name="T30" fmla="*/ 0 w 571"/>
              <a:gd name="T31" fmla="*/ 3323 h 7028"/>
              <a:gd name="T32" fmla="*/ 286 w 571"/>
              <a:gd name="T33" fmla="*/ 3037 h 7028"/>
              <a:gd name="T34" fmla="*/ 571 w 571"/>
              <a:gd name="T35" fmla="*/ 3323 h 7028"/>
              <a:gd name="T36" fmla="*/ 571 w 571"/>
              <a:gd name="T37" fmla="*/ 3323 h 7028"/>
              <a:gd name="T38" fmla="*/ 571 w 571"/>
              <a:gd name="T39" fmla="*/ 3323 h 7028"/>
              <a:gd name="T40" fmla="*/ 571 w 571"/>
              <a:gd name="T41" fmla="*/ 3683 h 7028"/>
              <a:gd name="T42" fmla="*/ 0 w 571"/>
              <a:gd name="T43" fmla="*/ 3683 h 7028"/>
              <a:gd name="T44" fmla="*/ 0 w 571"/>
              <a:gd name="T45" fmla="*/ 3323 h 7028"/>
              <a:gd name="T46" fmla="*/ 37 w 571"/>
              <a:gd name="T47" fmla="*/ 3885 h 7028"/>
              <a:gd name="T48" fmla="*/ 0 w 571"/>
              <a:gd name="T49" fmla="*/ 3885 h 7028"/>
              <a:gd name="T50" fmla="*/ 0 w 571"/>
              <a:gd name="T51" fmla="*/ 7028 h 7028"/>
              <a:gd name="T52" fmla="*/ 37 w 571"/>
              <a:gd name="T53" fmla="*/ 7028 h 7028"/>
              <a:gd name="T54" fmla="*/ 37 w 571"/>
              <a:gd name="T55" fmla="*/ 3885 h 7028"/>
              <a:gd name="T56" fmla="*/ 126 w 571"/>
              <a:gd name="T57" fmla="*/ 3885 h 7028"/>
              <a:gd name="T58" fmla="*/ 89 w 571"/>
              <a:gd name="T59" fmla="*/ 3885 h 7028"/>
              <a:gd name="T60" fmla="*/ 89 w 571"/>
              <a:gd name="T61" fmla="*/ 7028 h 7028"/>
              <a:gd name="T62" fmla="*/ 126 w 571"/>
              <a:gd name="T63" fmla="*/ 7028 h 7028"/>
              <a:gd name="T64" fmla="*/ 126 w 571"/>
              <a:gd name="T65" fmla="*/ 3885 h 7028"/>
              <a:gd name="T66" fmla="*/ 215 w 571"/>
              <a:gd name="T67" fmla="*/ 3885 h 7028"/>
              <a:gd name="T68" fmla="*/ 178 w 571"/>
              <a:gd name="T69" fmla="*/ 3885 h 7028"/>
              <a:gd name="T70" fmla="*/ 178 w 571"/>
              <a:gd name="T71" fmla="*/ 7028 h 7028"/>
              <a:gd name="T72" fmla="*/ 215 w 571"/>
              <a:gd name="T73" fmla="*/ 7028 h 7028"/>
              <a:gd name="T74" fmla="*/ 215 w 571"/>
              <a:gd name="T75" fmla="*/ 3885 h 7028"/>
              <a:gd name="T76" fmla="*/ 304 w 571"/>
              <a:gd name="T77" fmla="*/ 3885 h 7028"/>
              <a:gd name="T78" fmla="*/ 267 w 571"/>
              <a:gd name="T79" fmla="*/ 3885 h 7028"/>
              <a:gd name="T80" fmla="*/ 267 w 571"/>
              <a:gd name="T81" fmla="*/ 7028 h 7028"/>
              <a:gd name="T82" fmla="*/ 304 w 571"/>
              <a:gd name="T83" fmla="*/ 7028 h 7028"/>
              <a:gd name="T84" fmla="*/ 304 w 571"/>
              <a:gd name="T85" fmla="*/ 3885 h 7028"/>
              <a:gd name="T86" fmla="*/ 393 w 571"/>
              <a:gd name="T87" fmla="*/ 3885 h 7028"/>
              <a:gd name="T88" fmla="*/ 356 w 571"/>
              <a:gd name="T89" fmla="*/ 3885 h 7028"/>
              <a:gd name="T90" fmla="*/ 356 w 571"/>
              <a:gd name="T91" fmla="*/ 7028 h 7028"/>
              <a:gd name="T92" fmla="*/ 393 w 571"/>
              <a:gd name="T93" fmla="*/ 7028 h 7028"/>
              <a:gd name="T94" fmla="*/ 393 w 571"/>
              <a:gd name="T95" fmla="*/ 3885 h 7028"/>
              <a:gd name="T96" fmla="*/ 482 w 571"/>
              <a:gd name="T97" fmla="*/ 3885 h 7028"/>
              <a:gd name="T98" fmla="*/ 445 w 571"/>
              <a:gd name="T99" fmla="*/ 3885 h 7028"/>
              <a:gd name="T100" fmla="*/ 445 w 571"/>
              <a:gd name="T101" fmla="*/ 7028 h 7028"/>
              <a:gd name="T102" fmla="*/ 482 w 571"/>
              <a:gd name="T103" fmla="*/ 7028 h 7028"/>
              <a:gd name="T104" fmla="*/ 482 w 571"/>
              <a:gd name="T105" fmla="*/ 3885 h 7028"/>
              <a:gd name="T106" fmla="*/ 571 w 571"/>
              <a:gd name="T107" fmla="*/ 3885 h 7028"/>
              <a:gd name="T108" fmla="*/ 534 w 571"/>
              <a:gd name="T109" fmla="*/ 3885 h 7028"/>
              <a:gd name="T110" fmla="*/ 534 w 571"/>
              <a:gd name="T111" fmla="*/ 7028 h 7028"/>
              <a:gd name="T112" fmla="*/ 571 w 571"/>
              <a:gd name="T113" fmla="*/ 7028 h 7028"/>
              <a:gd name="T114" fmla="*/ 571 w 571"/>
              <a:gd name="T115" fmla="*/ 3885 h 7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71" h="7028">
                <a:moveTo>
                  <a:pt x="246" y="0"/>
                </a:moveTo>
                <a:lnTo>
                  <a:pt x="246" y="2716"/>
                </a:lnTo>
                <a:cubicBezTo>
                  <a:pt x="206" y="2731"/>
                  <a:pt x="178" y="2770"/>
                  <a:pt x="178" y="2816"/>
                </a:cubicBezTo>
                <a:cubicBezTo>
                  <a:pt x="178" y="2876"/>
                  <a:pt x="226" y="2924"/>
                  <a:pt x="286" y="2924"/>
                </a:cubicBezTo>
                <a:cubicBezTo>
                  <a:pt x="345" y="2924"/>
                  <a:pt x="394" y="2876"/>
                  <a:pt x="394" y="2816"/>
                </a:cubicBezTo>
                <a:cubicBezTo>
                  <a:pt x="394" y="2770"/>
                  <a:pt x="365" y="2731"/>
                  <a:pt x="325" y="2716"/>
                </a:cubicBezTo>
                <a:lnTo>
                  <a:pt x="325" y="0"/>
                </a:lnTo>
                <a:lnTo>
                  <a:pt x="246" y="0"/>
                </a:lnTo>
                <a:close/>
                <a:moveTo>
                  <a:pt x="0" y="3749"/>
                </a:moveTo>
                <a:lnTo>
                  <a:pt x="571" y="3749"/>
                </a:lnTo>
                <a:lnTo>
                  <a:pt x="571" y="3790"/>
                </a:lnTo>
                <a:lnTo>
                  <a:pt x="0" y="3790"/>
                </a:lnTo>
                <a:lnTo>
                  <a:pt x="0" y="3749"/>
                </a:lnTo>
                <a:close/>
                <a:moveTo>
                  <a:pt x="0" y="3323"/>
                </a:moveTo>
                <a:lnTo>
                  <a:pt x="0" y="3323"/>
                </a:lnTo>
                <a:lnTo>
                  <a:pt x="0" y="3323"/>
                </a:lnTo>
                <a:cubicBezTo>
                  <a:pt x="0" y="3165"/>
                  <a:pt x="128" y="3037"/>
                  <a:pt x="286" y="3037"/>
                </a:cubicBezTo>
                <a:cubicBezTo>
                  <a:pt x="443" y="3037"/>
                  <a:pt x="571" y="3165"/>
                  <a:pt x="571" y="3323"/>
                </a:cubicBezTo>
                <a:lnTo>
                  <a:pt x="571" y="3323"/>
                </a:lnTo>
                <a:lnTo>
                  <a:pt x="571" y="3323"/>
                </a:lnTo>
                <a:lnTo>
                  <a:pt x="571" y="3683"/>
                </a:lnTo>
                <a:lnTo>
                  <a:pt x="0" y="3683"/>
                </a:lnTo>
                <a:lnTo>
                  <a:pt x="0" y="3323"/>
                </a:lnTo>
                <a:close/>
                <a:moveTo>
                  <a:pt x="37" y="3885"/>
                </a:moveTo>
                <a:lnTo>
                  <a:pt x="0" y="3885"/>
                </a:lnTo>
                <a:lnTo>
                  <a:pt x="0" y="7028"/>
                </a:lnTo>
                <a:lnTo>
                  <a:pt x="37" y="7028"/>
                </a:lnTo>
                <a:lnTo>
                  <a:pt x="37" y="3885"/>
                </a:lnTo>
                <a:close/>
                <a:moveTo>
                  <a:pt x="126" y="3885"/>
                </a:moveTo>
                <a:lnTo>
                  <a:pt x="89" y="3885"/>
                </a:lnTo>
                <a:lnTo>
                  <a:pt x="89" y="7028"/>
                </a:lnTo>
                <a:lnTo>
                  <a:pt x="126" y="7028"/>
                </a:lnTo>
                <a:lnTo>
                  <a:pt x="126" y="3885"/>
                </a:lnTo>
                <a:close/>
                <a:moveTo>
                  <a:pt x="215" y="3885"/>
                </a:moveTo>
                <a:lnTo>
                  <a:pt x="178" y="3885"/>
                </a:lnTo>
                <a:lnTo>
                  <a:pt x="178" y="7028"/>
                </a:lnTo>
                <a:lnTo>
                  <a:pt x="215" y="7028"/>
                </a:lnTo>
                <a:lnTo>
                  <a:pt x="215" y="3885"/>
                </a:lnTo>
                <a:close/>
                <a:moveTo>
                  <a:pt x="304" y="3885"/>
                </a:moveTo>
                <a:lnTo>
                  <a:pt x="267" y="3885"/>
                </a:lnTo>
                <a:lnTo>
                  <a:pt x="267" y="7028"/>
                </a:lnTo>
                <a:lnTo>
                  <a:pt x="304" y="7028"/>
                </a:lnTo>
                <a:lnTo>
                  <a:pt x="304" y="3885"/>
                </a:lnTo>
                <a:close/>
                <a:moveTo>
                  <a:pt x="393" y="3885"/>
                </a:moveTo>
                <a:lnTo>
                  <a:pt x="356" y="3885"/>
                </a:lnTo>
                <a:lnTo>
                  <a:pt x="356" y="7028"/>
                </a:lnTo>
                <a:lnTo>
                  <a:pt x="393" y="7028"/>
                </a:lnTo>
                <a:lnTo>
                  <a:pt x="393" y="3885"/>
                </a:lnTo>
                <a:close/>
                <a:moveTo>
                  <a:pt x="482" y="3885"/>
                </a:moveTo>
                <a:lnTo>
                  <a:pt x="445" y="3885"/>
                </a:lnTo>
                <a:lnTo>
                  <a:pt x="445" y="7028"/>
                </a:lnTo>
                <a:lnTo>
                  <a:pt x="482" y="7028"/>
                </a:lnTo>
                <a:lnTo>
                  <a:pt x="482" y="3885"/>
                </a:lnTo>
                <a:close/>
                <a:moveTo>
                  <a:pt x="571" y="3885"/>
                </a:moveTo>
                <a:lnTo>
                  <a:pt x="534" y="3885"/>
                </a:lnTo>
                <a:lnTo>
                  <a:pt x="534" y="7028"/>
                </a:lnTo>
                <a:lnTo>
                  <a:pt x="571" y="7028"/>
                </a:lnTo>
                <a:lnTo>
                  <a:pt x="571" y="3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33931" y="-50165"/>
            <a:ext cx="2600325" cy="7143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14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梯形 34"/>
          <p:cNvSpPr/>
          <p:nvPr/>
        </p:nvSpPr>
        <p:spPr>
          <a:xfrm rot="16200000">
            <a:off x="5584648" y="-338488"/>
            <a:ext cx="1718803" cy="5399903"/>
          </a:xfrm>
          <a:prstGeom prst="trapezoid">
            <a:avLst>
              <a:gd name="adj" fmla="val 16935"/>
            </a:avLst>
          </a:prstGeom>
          <a:solidFill>
            <a:srgbClr val="071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 dirty="0"/>
          </a:p>
        </p:txBody>
      </p:sp>
      <p:sp>
        <p:nvSpPr>
          <p:cNvPr id="37" name="梯形 36"/>
          <p:cNvSpPr/>
          <p:nvPr/>
        </p:nvSpPr>
        <p:spPr>
          <a:xfrm rot="5400000">
            <a:off x="998730" y="477602"/>
            <a:ext cx="1758050" cy="3755509"/>
          </a:xfrm>
          <a:prstGeom prst="trapezoid">
            <a:avLst>
              <a:gd name="adj" fmla="val 17865"/>
            </a:avLst>
          </a:prstGeom>
          <a:solidFill>
            <a:schemeClr val="bg1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/>
          </a:p>
        </p:txBody>
      </p:sp>
      <p:sp>
        <p:nvSpPr>
          <p:cNvPr id="27" name="文本框 2"/>
          <p:cNvSpPr txBox="1"/>
          <p:nvPr/>
        </p:nvSpPr>
        <p:spPr>
          <a:xfrm>
            <a:off x="2796809" y="1917123"/>
            <a:ext cx="864870" cy="899160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</a:rPr>
              <a:t>Part</a:t>
            </a:r>
            <a:r>
              <a:rPr lang="en-US" altLang="zh-CN" sz="5400" b="1" dirty="0">
                <a:solidFill>
                  <a:schemeClr val="bg1"/>
                </a:solidFill>
              </a:rPr>
              <a:t>3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794758" y="2019303"/>
            <a:ext cx="2374900" cy="74549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功能</a:t>
            </a:r>
            <a:r>
              <a:rPr lang="zh-CN" altLang="en-US" sz="44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实现</a:t>
            </a:r>
            <a:endParaRPr lang="zh-CN" altLang="en-US" sz="44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3" name="图片 12" descr="文本&#10;&#10;描述已自动生成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9350" y="-78790"/>
            <a:ext cx="3559266" cy="13347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/>
      <p:bldP spid="37" grpId="0" bldLvl="0" animBg="1"/>
      <p:bldP spid="27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-1" y="651324"/>
            <a:ext cx="9143998" cy="4442112"/>
            <a:chOff x="2525417" y="3649423"/>
            <a:chExt cx="7814067" cy="8047289"/>
          </a:xfrm>
        </p:grpSpPr>
        <p:sp>
          <p:nvSpPr>
            <p:cNvPr id="36" name="圆角矩形 35"/>
            <p:cNvSpPr/>
            <p:nvPr/>
          </p:nvSpPr>
          <p:spPr>
            <a:xfrm>
              <a:off x="2525417" y="3649423"/>
              <a:ext cx="7814067" cy="8047289"/>
            </a:xfrm>
            <a:prstGeom prst="roundRect">
              <a:avLst>
                <a:gd name="adj" fmla="val 1189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文本框 32"/>
            <p:cNvSpPr txBox="1"/>
            <p:nvPr/>
          </p:nvSpPr>
          <p:spPr>
            <a:xfrm>
              <a:off x="2601226" y="3980116"/>
              <a:ext cx="7335894" cy="7273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299720">
                <a:spcBef>
                  <a:spcPts val="600"/>
                </a:spcBef>
              </a:pP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该系统具备以下</a:t>
              </a:r>
              <a:r>
                <a:rPr lang="zh-CN"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功能</a:t>
              </a: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：</a:t>
              </a:r>
              <a:endParaRPr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indent="299720">
                <a:spcBef>
                  <a:spcPts val="600"/>
                </a:spcBef>
              </a:pP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（1）信息过滤。过滤出垂直领域相关的问题，并输入 LLM 进行回答；</a:t>
              </a:r>
              <a:endParaRPr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indent="299720">
                <a:spcBef>
                  <a:spcPts val="600"/>
                </a:spcBef>
              </a:pP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（2）专业问答。基于 LLM 和自建知识库来生成更具备专业知识的回答，相比于专业数据的微调方法，该技术无需重新训练即可部署垂直领域大模型；</a:t>
              </a:r>
              <a:endParaRPr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indent="299720">
                <a:spcBef>
                  <a:spcPts val="600"/>
                </a:spcBef>
              </a:pP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（3）抽取转化。通过 LLM 的信息抽取能力，利用其生成的自然语言回答，从中抽取出结构化知识，并和专业知识图谱匹配以进行专业验证，同时可以将结构化知识转化成易读的自然语言，实现了大模型与知识图谱的深度结合。</a:t>
              </a:r>
              <a:endParaRPr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382882" y="-51812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功能实现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382882" y="-51812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功能实现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sp>
        <p:nvSpPr>
          <p:cNvPr id="2" name="流程图: 可选过程 1"/>
          <p:cNvSpPr/>
          <p:nvPr/>
        </p:nvSpPr>
        <p:spPr>
          <a:xfrm>
            <a:off x="639445" y="967740"/>
            <a:ext cx="1227455" cy="371475"/>
          </a:xfrm>
          <a:prstGeom prst="flowChartAlternateProcess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/>
              <a:t>问题文本</a:t>
            </a:r>
            <a:endParaRPr lang="zh-CN" altLang="en-US"/>
          </a:p>
        </p:txBody>
      </p:sp>
      <p:cxnSp>
        <p:nvCxnSpPr>
          <p:cNvPr id="3" name="直接箭头连接符 2"/>
          <p:cNvCxnSpPr>
            <a:stCxn id="2" idx="3"/>
          </p:cNvCxnSpPr>
          <p:nvPr/>
        </p:nvCxnSpPr>
        <p:spPr>
          <a:xfrm>
            <a:off x="1866900" y="1153795"/>
            <a:ext cx="20681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3935095" y="698500"/>
            <a:ext cx="1776730" cy="1355725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/>
        </p:nvGrpSpPr>
        <p:grpSpPr>
          <a:xfrm>
            <a:off x="3990975" y="706120"/>
            <a:ext cx="1666240" cy="1271270"/>
            <a:chOff x="3963" y="1112"/>
            <a:chExt cx="2624" cy="2002"/>
          </a:xfrm>
        </p:grpSpPr>
        <p:sp>
          <p:nvSpPr>
            <p:cNvPr id="6" name="矩形 5"/>
            <p:cNvSpPr/>
            <p:nvPr/>
          </p:nvSpPr>
          <p:spPr>
            <a:xfrm>
              <a:off x="3963" y="1696"/>
              <a:ext cx="2625" cy="1418"/>
            </a:xfrm>
            <a:prstGeom prst="rect">
              <a:avLst/>
            </a:prstGeom>
          </p:spPr>
          <p:style>
            <a:lnRef idx="3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7" name="直接连接符 6"/>
            <p:cNvCxnSpPr>
              <a:stCxn id="6" idx="0"/>
              <a:endCxn id="6" idx="2"/>
            </p:cNvCxnSpPr>
            <p:nvPr/>
          </p:nvCxnSpPr>
          <p:spPr>
            <a:xfrm>
              <a:off x="5276" y="1696"/>
              <a:ext cx="0" cy="141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8" name="文本框 7"/>
            <p:cNvSpPr txBox="1"/>
            <p:nvPr/>
          </p:nvSpPr>
          <p:spPr>
            <a:xfrm>
              <a:off x="4051" y="1984"/>
              <a:ext cx="1035" cy="5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30000"/>
                </a:lnSpc>
              </a:pPr>
              <a:r>
                <a:rPr lang="en-US" altLang="zh-CN" sz="1400" dirty="0" smtClean="0">
                  <a:latin typeface="Arial" panose="020B0604020202090204" pitchFamily="34" charset="0"/>
                  <a:ea typeface="微软雅黑" panose="020B0503020204020204" pitchFamily="34" charset="-122"/>
                </a:rPr>
                <a:t>BERT</a:t>
              </a:r>
              <a:endParaRPr lang="en-US" altLang="zh-CN" sz="1400" dirty="0" smtClean="0">
                <a:latin typeface="Arial" panose="020B060402020209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466" y="1817"/>
              <a:ext cx="920" cy="1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130000"/>
                </a:lnSpc>
              </a:pPr>
              <a:r>
                <a:rPr lang="zh-CN" altLang="en-US" sz="1400" dirty="0" smtClean="0">
                  <a:latin typeface="Arial" panose="020B0604020202090204" pitchFamily="34" charset="0"/>
                  <a:ea typeface="微软雅黑" panose="020B0503020204020204" pitchFamily="34" charset="-122"/>
                </a:rPr>
                <a:t>全连接</a:t>
              </a:r>
              <a:r>
                <a:rPr lang="zh-CN" altLang="en-US" sz="1400" dirty="0" smtClean="0">
                  <a:latin typeface="Arial" panose="020B0604020202090204" pitchFamily="34" charset="0"/>
                  <a:ea typeface="微软雅黑" panose="020B0503020204020204" pitchFamily="34" charset="-122"/>
                </a:rPr>
                <a:t>层</a:t>
              </a:r>
              <a:endParaRPr lang="zh-CN" altLang="en-US" sz="1400" dirty="0" smtClean="0">
                <a:latin typeface="Arial" panose="020B060402020209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571" y="1112"/>
              <a:ext cx="1408" cy="5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30000"/>
                </a:lnSpc>
              </a:pPr>
              <a:r>
                <a:rPr lang="zh-CN" altLang="en-US" sz="1400" dirty="0" smtClean="0">
                  <a:solidFill>
                    <a:srgbClr val="FF0000"/>
                  </a:solidFill>
                  <a:latin typeface="Arial" panose="020B0604020202090204" pitchFamily="34" charset="0"/>
                  <a:ea typeface="微软雅黑" panose="020B0503020204020204" pitchFamily="34" charset="-122"/>
                </a:rPr>
                <a:t>信息过滤</a:t>
              </a:r>
              <a:endParaRPr lang="zh-CN" altLang="en-US" sz="1400" dirty="0" smtClean="0">
                <a:solidFill>
                  <a:srgbClr val="FF0000"/>
                </a:solidFill>
                <a:latin typeface="Arial" panose="020B0604020202090204" pitchFamily="34" charset="0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2538730" y="706120"/>
            <a:ext cx="538480" cy="3708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14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输入</a:t>
            </a:r>
            <a:endParaRPr lang="zh-CN" altLang="en-US" sz="14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24" name="直接箭头连接符 23"/>
          <p:cNvCxnSpPr>
            <a:stCxn id="21" idx="3"/>
            <a:endCxn id="21" idx="3"/>
          </p:cNvCxnSpPr>
          <p:nvPr/>
        </p:nvCxnSpPr>
        <p:spPr>
          <a:xfrm>
            <a:off x="1985010" y="256095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2933700" y="2564765"/>
            <a:ext cx="47879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6" name="圆角矩形 35"/>
          <p:cNvSpPr/>
          <p:nvPr/>
        </p:nvSpPr>
        <p:spPr>
          <a:xfrm>
            <a:off x="0" y="428625"/>
            <a:ext cx="9144000" cy="4685030"/>
          </a:xfrm>
          <a:prstGeom prst="roundRect">
            <a:avLst>
              <a:gd name="adj" fmla="val 11892"/>
            </a:avLst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1402080" y="2024380"/>
            <a:ext cx="4520565" cy="1123950"/>
            <a:chOff x="2121" y="3206"/>
            <a:chExt cx="7119" cy="1770"/>
          </a:xfrm>
        </p:grpSpPr>
        <p:sp>
          <p:nvSpPr>
            <p:cNvPr id="21" name="文本框 20"/>
            <p:cNvSpPr txBox="1"/>
            <p:nvPr/>
          </p:nvSpPr>
          <p:spPr>
            <a:xfrm>
              <a:off x="2121" y="3379"/>
              <a:ext cx="918" cy="134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p>
              <a:pPr>
                <a:lnSpc>
                  <a:spcPct val="130000"/>
                </a:lnSpc>
              </a:pPr>
              <a:r>
                <a:rPr lang="zh-CN" altLang="en-US" sz="2000" dirty="0" smtClean="0">
                  <a:latin typeface="Arial" panose="020B0604020202090204" pitchFamily="34" charset="0"/>
                  <a:ea typeface="微软雅黑" panose="020B0503020204020204" pitchFamily="34" charset="-122"/>
                </a:rPr>
                <a:t>知识库</a:t>
              </a:r>
              <a:endParaRPr lang="zh-CN" altLang="en-US" sz="2000" dirty="0" smtClean="0">
                <a:latin typeface="Arial" panose="020B0604020202090204" pitchFamily="34" charset="0"/>
                <a:ea typeface="微软雅黑" panose="020B0503020204020204" pitchFamily="34" charset="-122"/>
              </a:endParaRP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2184" y="3206"/>
              <a:ext cx="7056" cy="1770"/>
              <a:chOff x="1007" y="3206"/>
              <a:chExt cx="7056" cy="1770"/>
            </a:xfrm>
          </p:grpSpPr>
          <p:sp>
            <p:nvSpPr>
              <p:cNvPr id="28" name="文本框 27"/>
              <p:cNvSpPr txBox="1"/>
              <p:nvPr/>
            </p:nvSpPr>
            <p:spPr>
              <a:xfrm>
                <a:off x="3356" y="3426"/>
                <a:ext cx="848" cy="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30000"/>
                  </a:lnSpc>
                </a:pPr>
                <a:r>
                  <a:rPr lang="zh-CN" altLang="en-US" sz="14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注入</a:t>
                </a:r>
                <a:endParaRPr lang="zh-CN" altLang="en-US" sz="1400" dirty="0" smtClean="0">
                  <a:latin typeface="Arial" panose="020B060402020209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圆角矩形 16"/>
              <p:cNvSpPr/>
              <p:nvPr/>
            </p:nvSpPr>
            <p:spPr>
              <a:xfrm>
                <a:off x="1007" y="3206"/>
                <a:ext cx="855" cy="1771"/>
              </a:xfrm>
              <a:prstGeom prst="roundRect">
                <a:avLst/>
              </a:prstGeom>
            </p:spPr>
            <p:style>
              <a:lnRef idx="3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dk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/>
            </p:nvSpPr>
            <p:spPr>
              <a:xfrm>
                <a:off x="2599" y="3379"/>
                <a:ext cx="854" cy="1584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p>
                <a:pPr>
                  <a:lnSpc>
                    <a:spcPct val="130000"/>
                  </a:lnSpc>
                </a:pPr>
                <a:r>
                  <a:rPr lang="zh-CN" altLang="en-US" sz="18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专业知识</a:t>
                </a:r>
                <a:endParaRPr lang="zh-CN" altLang="en-US" sz="1800" dirty="0" smtClean="0">
                  <a:latin typeface="Arial" panose="020B0604020202090204" pitchFamily="34" charset="0"/>
                  <a:ea typeface="微软雅黑" panose="020B0503020204020204" pitchFamily="34" charset="-122"/>
                </a:endParaRPr>
              </a:p>
            </p:txBody>
          </p:sp>
          <p:cxnSp>
            <p:nvCxnSpPr>
              <p:cNvPr id="25" name="直接箭头连接符 24"/>
              <p:cNvCxnSpPr/>
              <p:nvPr/>
            </p:nvCxnSpPr>
            <p:spPr>
              <a:xfrm flipV="1">
                <a:off x="1862" y="4051"/>
                <a:ext cx="737" cy="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26" name="文本框 25"/>
              <p:cNvSpPr txBox="1"/>
              <p:nvPr/>
            </p:nvSpPr>
            <p:spPr>
              <a:xfrm>
                <a:off x="1862" y="3414"/>
                <a:ext cx="848" cy="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30000"/>
                  </a:lnSpc>
                </a:pPr>
                <a:r>
                  <a:rPr lang="zh-CN" altLang="en-US" sz="14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检索</a:t>
                </a:r>
                <a:endParaRPr lang="zh-CN" altLang="en-US" sz="1400" dirty="0" smtClean="0">
                  <a:latin typeface="Arial" panose="020B060402020209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29" name="圆角矩形 28"/>
              <p:cNvSpPr/>
              <p:nvPr/>
            </p:nvSpPr>
            <p:spPr>
              <a:xfrm>
                <a:off x="4277" y="3652"/>
                <a:ext cx="3787" cy="979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dk1"/>
              </a:fontRef>
            </p:style>
            <p:txBody>
              <a:bodyPr rtlCol="0" anchor="ctr"/>
              <a:p>
                <a:pPr algn="ctr"/>
                <a:r>
                  <a:rPr lang="zh-CN" altLang="en-US" sz="2000"/>
                  <a:t>知识</a:t>
                </a:r>
                <a:r>
                  <a:rPr lang="en-US" altLang="zh-CN" sz="2000"/>
                  <a:t>+</a:t>
                </a:r>
                <a:r>
                  <a:rPr lang="zh-CN" altLang="en-US" sz="2000"/>
                  <a:t>问题文本</a:t>
                </a:r>
                <a:endParaRPr lang="zh-CN" altLang="en-US" sz="2000"/>
              </a:p>
            </p:txBody>
          </p:sp>
        </p:grpSp>
      </p:grpSp>
      <p:cxnSp>
        <p:nvCxnSpPr>
          <p:cNvPr id="37" name="直接箭头连接符 36"/>
          <p:cNvCxnSpPr>
            <a:stCxn id="5" idx="2"/>
          </p:cNvCxnSpPr>
          <p:nvPr/>
        </p:nvCxnSpPr>
        <p:spPr>
          <a:xfrm>
            <a:off x="4823460" y="2054225"/>
            <a:ext cx="0" cy="25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29" idx="2"/>
          </p:cNvCxnSpPr>
          <p:nvPr/>
        </p:nvCxnSpPr>
        <p:spPr>
          <a:xfrm>
            <a:off x="4721225" y="2929255"/>
            <a:ext cx="0" cy="3784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endCxn id="41" idx="3"/>
          </p:cNvCxnSpPr>
          <p:nvPr/>
        </p:nvCxnSpPr>
        <p:spPr>
          <a:xfrm flipH="1" flipV="1">
            <a:off x="3235325" y="3535680"/>
            <a:ext cx="754380" cy="95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1" name="圆角矩形 40"/>
          <p:cNvSpPr/>
          <p:nvPr/>
        </p:nvSpPr>
        <p:spPr>
          <a:xfrm>
            <a:off x="1863090" y="3315970"/>
            <a:ext cx="1372235" cy="439420"/>
          </a:xfrm>
          <a:prstGeom prst="round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2000"/>
              <a:t>答案文本</a:t>
            </a:r>
            <a:endParaRPr lang="zh-CN" altLang="en-US" sz="2000"/>
          </a:p>
        </p:txBody>
      </p:sp>
      <p:sp>
        <p:nvSpPr>
          <p:cNvPr id="42" name="文本框 41"/>
          <p:cNvSpPr txBox="1"/>
          <p:nvPr/>
        </p:nvSpPr>
        <p:spPr>
          <a:xfrm>
            <a:off x="3323590" y="3084830"/>
            <a:ext cx="538480" cy="3708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14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生成</a:t>
            </a:r>
            <a:endParaRPr lang="zh-CN" altLang="en-US" sz="14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1863090" y="4120515"/>
            <a:ext cx="1228090" cy="49593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2000">
                <a:solidFill>
                  <a:srgbClr val="FF0000"/>
                </a:solidFill>
              </a:rPr>
              <a:t>信息抽取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3983355" y="3307715"/>
            <a:ext cx="1743075" cy="60515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2000">
                <a:solidFill>
                  <a:srgbClr val="FF0000"/>
                </a:solidFill>
              </a:rPr>
              <a:t>专业问答（</a:t>
            </a:r>
            <a:r>
              <a:rPr lang="en-US" altLang="zh-CN" sz="2000">
                <a:solidFill>
                  <a:srgbClr val="FF0000"/>
                </a:solidFill>
              </a:rPr>
              <a:t>ChatGLM)</a:t>
            </a:r>
            <a:endParaRPr lang="en-US" altLang="zh-CN" sz="2000">
              <a:solidFill>
                <a:srgbClr val="FF0000"/>
              </a:solidFill>
            </a:endParaRPr>
          </a:p>
        </p:txBody>
      </p:sp>
      <p:cxnSp>
        <p:nvCxnSpPr>
          <p:cNvPr id="47" name="直接箭头连接符 46"/>
          <p:cNvCxnSpPr>
            <a:endCxn id="45" idx="0"/>
          </p:cNvCxnSpPr>
          <p:nvPr/>
        </p:nvCxnSpPr>
        <p:spPr>
          <a:xfrm>
            <a:off x="2477135" y="3764280"/>
            <a:ext cx="0" cy="356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>
            <a:stCxn id="45" idx="3"/>
          </p:cNvCxnSpPr>
          <p:nvPr/>
        </p:nvCxnSpPr>
        <p:spPr>
          <a:xfrm>
            <a:off x="3091180" y="4368800"/>
            <a:ext cx="5778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>
            <a:off x="3130550" y="3922395"/>
            <a:ext cx="538480" cy="3708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14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抽取</a:t>
            </a:r>
            <a:endParaRPr lang="zh-CN" altLang="en-US" sz="14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3708400" y="4159885"/>
            <a:ext cx="868680" cy="4508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18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三元组</a:t>
            </a:r>
            <a:endParaRPr lang="zh-CN" altLang="en-US" sz="18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53" name="直接箭头连接符 52"/>
          <p:cNvCxnSpPr>
            <a:stCxn id="52" idx="3"/>
          </p:cNvCxnSpPr>
          <p:nvPr/>
        </p:nvCxnSpPr>
        <p:spPr>
          <a:xfrm>
            <a:off x="4577080" y="4385310"/>
            <a:ext cx="152971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5020945" y="3877310"/>
            <a:ext cx="69088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20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匹配</a:t>
            </a:r>
            <a:endParaRPr lang="zh-CN" altLang="en-US" sz="20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5" name="椭圆 54"/>
          <p:cNvSpPr/>
          <p:nvPr/>
        </p:nvSpPr>
        <p:spPr>
          <a:xfrm>
            <a:off x="6208395" y="3877310"/>
            <a:ext cx="1071245" cy="1005840"/>
          </a:xfrm>
          <a:prstGeom prst="ellips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800"/>
              <a:t>知识图谱</a:t>
            </a:r>
            <a:endParaRPr lang="zh-CN" altLang="en-US" sz="1800"/>
          </a:p>
        </p:txBody>
      </p:sp>
      <p:sp>
        <p:nvSpPr>
          <p:cNvPr id="57" name="文本框 56"/>
          <p:cNvSpPr txBox="1"/>
          <p:nvPr/>
        </p:nvSpPr>
        <p:spPr>
          <a:xfrm>
            <a:off x="6447155" y="1977390"/>
            <a:ext cx="582930" cy="1107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20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节点数据</a:t>
            </a:r>
            <a:endParaRPr lang="zh-CN" altLang="en-US" sz="20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58" name="直接箭头连接符 57"/>
          <p:cNvCxnSpPr>
            <a:stCxn id="55" idx="0"/>
            <a:endCxn id="57" idx="2"/>
          </p:cNvCxnSpPr>
          <p:nvPr/>
        </p:nvCxnSpPr>
        <p:spPr>
          <a:xfrm flipH="1" flipV="1">
            <a:off x="6738620" y="3084830"/>
            <a:ext cx="5715" cy="7924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>
            <a:endCxn id="29" idx="3"/>
          </p:cNvCxnSpPr>
          <p:nvPr/>
        </p:nvCxnSpPr>
        <p:spPr>
          <a:xfrm flipH="1">
            <a:off x="5923280" y="2618740"/>
            <a:ext cx="5791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0" name="文本框 59"/>
          <p:cNvSpPr txBox="1"/>
          <p:nvPr/>
        </p:nvSpPr>
        <p:spPr>
          <a:xfrm>
            <a:off x="6662420" y="3206750"/>
            <a:ext cx="542290" cy="5486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1800" dirty="0" smtClean="0">
                <a:latin typeface="Arial" panose="020B0604020202090204" pitchFamily="34" charset="0"/>
                <a:ea typeface="微软雅黑" panose="020B0503020204020204" pitchFamily="34" charset="-122"/>
              </a:rPr>
              <a:t>选择</a:t>
            </a:r>
            <a:endParaRPr lang="zh-CN" altLang="en-US" sz="1800" dirty="0" smtClean="0">
              <a:latin typeface="Arial" panose="020B060402020209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梯形 34"/>
          <p:cNvSpPr/>
          <p:nvPr/>
        </p:nvSpPr>
        <p:spPr>
          <a:xfrm rot="16200000">
            <a:off x="5584648" y="-338488"/>
            <a:ext cx="1718803" cy="5399903"/>
          </a:xfrm>
          <a:prstGeom prst="trapezoid">
            <a:avLst>
              <a:gd name="adj" fmla="val 16935"/>
            </a:avLst>
          </a:prstGeom>
          <a:solidFill>
            <a:srgbClr val="071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 dirty="0"/>
          </a:p>
        </p:txBody>
      </p:sp>
      <p:sp>
        <p:nvSpPr>
          <p:cNvPr id="37" name="梯形 36"/>
          <p:cNvSpPr/>
          <p:nvPr/>
        </p:nvSpPr>
        <p:spPr>
          <a:xfrm rot="5400000">
            <a:off x="998730" y="477602"/>
            <a:ext cx="1758050" cy="3755509"/>
          </a:xfrm>
          <a:prstGeom prst="trapezoid">
            <a:avLst>
              <a:gd name="adj" fmla="val 17865"/>
            </a:avLst>
          </a:prstGeom>
          <a:solidFill>
            <a:schemeClr val="bg1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/>
          </a:p>
        </p:txBody>
      </p:sp>
      <p:sp>
        <p:nvSpPr>
          <p:cNvPr id="27" name="文本框 2"/>
          <p:cNvSpPr txBox="1"/>
          <p:nvPr/>
        </p:nvSpPr>
        <p:spPr>
          <a:xfrm>
            <a:off x="2796809" y="1917123"/>
            <a:ext cx="864870" cy="899160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</a:rPr>
              <a:t>Part</a:t>
            </a:r>
            <a:r>
              <a:rPr lang="en-US" altLang="zh-CN" sz="5400" b="1" dirty="0">
                <a:solidFill>
                  <a:schemeClr val="bg1"/>
                </a:solidFill>
              </a:rPr>
              <a:t>4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794758" y="2019303"/>
            <a:ext cx="1256030" cy="74549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数据</a:t>
            </a:r>
            <a:endParaRPr lang="zh-CN" altLang="en-US" sz="44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3" name="图片 12" descr="文本&#10;&#10;描述已自动生成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9350" y="-78790"/>
            <a:ext cx="3559266" cy="13347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/>
      <p:bldP spid="37" grpId="0" bldLvl="0" animBg="1"/>
      <p:bldP spid="27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46685" y="698500"/>
            <a:ext cx="8807450" cy="4398010"/>
            <a:chOff x="2913432" y="3661042"/>
            <a:chExt cx="7814228" cy="8047289"/>
          </a:xfrm>
        </p:grpSpPr>
        <p:sp>
          <p:nvSpPr>
            <p:cNvPr id="36" name="圆角矩形 35"/>
            <p:cNvSpPr/>
            <p:nvPr/>
          </p:nvSpPr>
          <p:spPr>
            <a:xfrm>
              <a:off x="2913593" y="3661042"/>
              <a:ext cx="7814067" cy="8047289"/>
            </a:xfrm>
            <a:prstGeom prst="roundRect">
              <a:avLst>
                <a:gd name="adj" fmla="val 1189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文本框 32"/>
            <p:cNvSpPr txBox="1"/>
            <p:nvPr/>
          </p:nvSpPr>
          <p:spPr>
            <a:xfrm>
              <a:off x="2913432" y="3841164"/>
              <a:ext cx="7335894" cy="7296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299720">
                <a:spcBef>
                  <a:spcPts val="600"/>
                </a:spcBef>
              </a:pPr>
              <a:r>
                <a:rPr lang="zh-CN" altLang="en-US" sz="2000" kern="0" dirty="0">
                  <a:solidFill>
                    <a:srgbClr val="282828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根据故障手册</a:t>
              </a:r>
              <a:r>
                <a:rPr lang="zh-CN" altLang="en-US" sz="2000" kern="0" dirty="0">
                  <a:solidFill>
                    <a:srgbClr val="282828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构建一个图数据库</a:t>
              </a:r>
              <a:endParaRPr lang="zh-CN" altLang="en-US" sz="2000" kern="0" dirty="0">
                <a:solidFill>
                  <a:srgbClr val="282828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</p:grpSp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382882" y="-51812"/>
            <a:ext cx="2695575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图数据库</a:t>
            </a:r>
            <a:r>
              <a:rPr lang="en-US" altLang="zh-CN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neo4j</a:t>
            </a:r>
            <a:endParaRPr lang="en-US" altLang="zh-CN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1188720" y="1256030"/>
            <a:ext cx="6087745" cy="3578860"/>
            <a:chOff x="2405" y="1622"/>
            <a:chExt cx="9587" cy="5636"/>
          </a:xfrm>
        </p:grpSpPr>
        <p:sp>
          <p:nvSpPr>
            <p:cNvPr id="26" name="文本框 25"/>
            <p:cNvSpPr txBox="1"/>
            <p:nvPr/>
          </p:nvSpPr>
          <p:spPr>
            <a:xfrm>
              <a:off x="2405" y="4289"/>
              <a:ext cx="2156" cy="5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>
                <a:lnSpc>
                  <a:spcPct val="130000"/>
                </a:lnSpc>
              </a:pPr>
              <a:r>
                <a:rPr lang="en-US" altLang="zh-CN" sz="1400" dirty="0" smtClean="0">
                  <a:latin typeface="Arial" panose="020B0604020202090204" pitchFamily="34" charset="0"/>
                  <a:ea typeface="微软雅黑" panose="020B0503020204020204" pitchFamily="34" charset="-122"/>
                </a:rPr>
                <a:t>HasFault</a:t>
              </a:r>
              <a:r>
                <a:rPr lang="en-US" altLang="zh-CN" sz="1400" dirty="0" smtClean="0">
                  <a:latin typeface="Arial" panose="020B0604020202090204" pitchFamily="34" charset="0"/>
                  <a:ea typeface="微软雅黑" panose="020B0503020204020204" pitchFamily="34" charset="-122"/>
                </a:rPr>
                <a:t>Name</a:t>
              </a:r>
              <a:endParaRPr lang="en-US" altLang="zh-CN" sz="1400" dirty="0" smtClean="0">
                <a:latin typeface="Arial" panose="020B0604020202090204" pitchFamily="34" charset="0"/>
                <a:ea typeface="微软雅黑" panose="020B0503020204020204" pitchFamily="34" charset="-122"/>
              </a:endParaRP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3571" y="1622"/>
              <a:ext cx="8421" cy="5636"/>
              <a:chOff x="3721" y="1718"/>
              <a:chExt cx="8421" cy="5636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9181" y="1718"/>
                <a:ext cx="2002" cy="1987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/>
              <a:p>
                <a:pPr algn="ctr"/>
                <a:r>
                  <a:rPr lang="en-US" altLang="zh-CN"/>
                  <a:t>Solution</a:t>
                </a:r>
                <a:endParaRPr lang="en-US" altLang="zh-CN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9181" y="5367"/>
                <a:ext cx="2002" cy="1987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/>
              <a:p>
                <a:pPr algn="ctr"/>
                <a:r>
                  <a:rPr lang="en-US" altLang="zh-CN"/>
                  <a:t>Fault</a:t>
                </a:r>
                <a:r>
                  <a:rPr lang="en-US" altLang="zh-CN"/>
                  <a:t>Description</a:t>
                </a:r>
                <a:endParaRPr lang="en-US" altLang="zh-CN"/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3721" y="1718"/>
                <a:ext cx="2002" cy="1987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/>
              <a:p>
                <a:pPr algn="ctr"/>
                <a:r>
                  <a:rPr lang="en-US" altLang="zh-CN"/>
                  <a:t>Fault</a:t>
                </a:r>
                <a:r>
                  <a:rPr lang="en-US" altLang="zh-CN"/>
                  <a:t>Name</a:t>
                </a:r>
                <a:endParaRPr lang="en-US" altLang="zh-CN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21" y="5367"/>
                <a:ext cx="2002" cy="1987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/>
              <a:p>
                <a:pPr algn="ctr"/>
                <a:r>
                  <a:rPr lang="en-US" altLang="zh-CN"/>
                  <a:t>Fault</a:t>
                </a:r>
                <a:endParaRPr lang="en-US" altLang="zh-CN"/>
              </a:p>
            </p:txBody>
          </p:sp>
          <p:cxnSp>
            <p:nvCxnSpPr>
              <p:cNvPr id="19" name="直接箭头连接符 18"/>
              <p:cNvCxnSpPr>
                <a:stCxn id="5" idx="5"/>
                <a:endCxn id="11" idx="1"/>
              </p:cNvCxnSpPr>
              <p:nvPr/>
            </p:nvCxnSpPr>
            <p:spPr>
              <a:xfrm>
                <a:off x="5430" y="3414"/>
                <a:ext cx="4044" cy="224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20" name="直接箭头连接符 19"/>
              <p:cNvCxnSpPr>
                <a:stCxn id="5" idx="6"/>
                <a:endCxn id="8" idx="2"/>
              </p:cNvCxnSpPr>
              <p:nvPr/>
            </p:nvCxnSpPr>
            <p:spPr>
              <a:xfrm>
                <a:off x="5723" y="2712"/>
                <a:ext cx="345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/>
              <p:cNvCxnSpPr>
                <a:stCxn id="14" idx="0"/>
              </p:cNvCxnSpPr>
              <p:nvPr/>
            </p:nvCxnSpPr>
            <p:spPr>
              <a:xfrm flipV="1">
                <a:off x="4722" y="3705"/>
                <a:ext cx="0" cy="166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cxnSp>
            <p:nvCxnSpPr>
              <p:cNvPr id="22" name="直接箭头连接符 21"/>
              <p:cNvCxnSpPr>
                <a:stCxn id="11" idx="0"/>
                <a:endCxn id="8" idx="4"/>
              </p:cNvCxnSpPr>
              <p:nvPr/>
            </p:nvCxnSpPr>
            <p:spPr>
              <a:xfrm flipV="1">
                <a:off x="10182" y="3705"/>
                <a:ext cx="0" cy="166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</p:cxnSp>
          <p:sp>
            <p:nvSpPr>
              <p:cNvPr id="24" name="文本框 23"/>
              <p:cNvSpPr txBox="1"/>
              <p:nvPr/>
            </p:nvSpPr>
            <p:spPr>
              <a:xfrm>
                <a:off x="6666" y="2065"/>
                <a:ext cx="1799" cy="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30000"/>
                  </a:lnSpc>
                </a:pPr>
                <a:r>
                  <a:rPr lang="en-US" altLang="zh-CN" sz="14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HasSolution</a:t>
                </a:r>
                <a:endParaRPr lang="en-US" altLang="zh-CN" sz="1400" dirty="0" smtClean="0">
                  <a:latin typeface="Arial" panose="020B060402020209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10343" y="4244"/>
                <a:ext cx="1799" cy="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30000"/>
                  </a:lnSpc>
                </a:pPr>
                <a:r>
                  <a:rPr lang="en-US" altLang="zh-CN" sz="14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HasSolution</a:t>
                </a:r>
                <a:endParaRPr lang="en-US" altLang="zh-CN" sz="1400" dirty="0" smtClean="0">
                  <a:latin typeface="Arial" panose="020B060402020209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6666" y="3705"/>
                <a:ext cx="2187" cy="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>
                  <a:lnSpc>
                    <a:spcPct val="130000"/>
                  </a:lnSpc>
                </a:pPr>
                <a:r>
                  <a:rPr lang="en-US" altLang="zh-CN" sz="14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Has</a:t>
                </a:r>
                <a:r>
                  <a:rPr lang="en-US" altLang="zh-CN" sz="1400" dirty="0" smtClean="0">
                    <a:latin typeface="Arial" panose="020B0604020202090204" pitchFamily="34" charset="0"/>
                    <a:ea typeface="微软雅黑" panose="020B0503020204020204" pitchFamily="34" charset="-122"/>
                  </a:rPr>
                  <a:t>Description</a:t>
                </a:r>
                <a:endParaRPr lang="en-US" altLang="zh-CN" sz="1400" dirty="0" smtClean="0">
                  <a:latin typeface="Arial" panose="020B0604020202090204" pitchFamily="34" charset="0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-189" y="651324"/>
            <a:ext cx="9144186" cy="4442112"/>
            <a:chOff x="2525256" y="3649423"/>
            <a:chExt cx="7814228" cy="8047289"/>
          </a:xfrm>
        </p:grpSpPr>
        <p:sp>
          <p:nvSpPr>
            <p:cNvPr id="36" name="圆角矩形 35"/>
            <p:cNvSpPr/>
            <p:nvPr/>
          </p:nvSpPr>
          <p:spPr>
            <a:xfrm>
              <a:off x="2525417" y="3649423"/>
              <a:ext cx="7814067" cy="8047289"/>
            </a:xfrm>
            <a:prstGeom prst="roundRect">
              <a:avLst>
                <a:gd name="adj" fmla="val 1189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文本框 32"/>
            <p:cNvSpPr txBox="1"/>
            <p:nvPr/>
          </p:nvSpPr>
          <p:spPr>
            <a:xfrm>
              <a:off x="2525256" y="3841164"/>
              <a:ext cx="7335894" cy="722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299720">
                <a:spcBef>
                  <a:spcPts val="600"/>
                </a:spcBef>
              </a:pPr>
              <a:r>
                <a:rPr lang="zh-CN" altLang="en-US" sz="2000" kern="0" dirty="0">
                  <a:solidFill>
                    <a:srgbClr val="282828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根据故障手册</a:t>
              </a:r>
              <a:r>
                <a:rPr lang="zh-CN" altLang="en-US" sz="2000" kern="0" dirty="0">
                  <a:solidFill>
                    <a:srgbClr val="282828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构建一个图数据库</a:t>
              </a:r>
              <a:endParaRPr lang="zh-CN" altLang="en-US" sz="2000" kern="0" dirty="0">
                <a:solidFill>
                  <a:srgbClr val="282828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</p:grpSp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382882" y="-51812"/>
            <a:ext cx="2695575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图数据库</a:t>
            </a:r>
            <a:r>
              <a:rPr lang="en-US" altLang="zh-CN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neo4j</a:t>
            </a:r>
            <a:endParaRPr lang="en-US" altLang="zh-CN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9205" y="1289050"/>
            <a:ext cx="6625590" cy="3587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476188" y="177842"/>
            <a:ext cx="1826137" cy="584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评价指标</a:t>
            </a:r>
            <a:endParaRPr lang="zh-CN" altLang="en-US" b="1" dirty="0">
              <a:solidFill>
                <a:schemeClr val="accent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9031" y="757449"/>
            <a:ext cx="86816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 kern="0" dirty="0" smtClean="0">
                <a:solidFill>
                  <a:srgbClr val="282828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</a:t>
            </a:r>
            <a:r>
              <a:rPr lang="zh-CN" altLang="en-US" sz="2000" kern="0" dirty="0">
                <a:solidFill>
                  <a:srgbClr val="282828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、</a:t>
            </a: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精确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率 </a:t>
            </a:r>
            <a:r>
              <a:rPr lang="en-US" altLang="zh-CN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 q ) = </a:t>
            </a:r>
            <a:r>
              <a:rPr lang="zh-CN" altLang="en-US" sz="2000" u="sng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黄金标准答案集 ⋂ 返回答案集</a:t>
            </a:r>
            <a:endParaRPr lang="zh-CN" altLang="en-US" sz="2000" u="sng" kern="0" dirty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     返回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答案集 </a:t>
            </a:r>
            <a:endParaRPr lang="en-US" altLang="zh-CN" sz="2000" kern="0" dirty="0" smtClean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、召回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率 </a:t>
            </a:r>
            <a:r>
              <a:rPr lang="en-US" altLang="zh-CN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 q ) = </a:t>
            </a:r>
            <a:r>
              <a:rPr lang="zh-CN" altLang="en-US" sz="2000" u="sng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黄金标准答案集 ⋂ 返回答案集</a:t>
            </a:r>
            <a:endParaRPr lang="zh-CN" altLang="en-US" sz="2000" u="sng" kern="0" dirty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黄金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标准答案集 </a:t>
            </a:r>
            <a:endParaRPr lang="en-US" altLang="zh-CN" sz="2000" kern="0" dirty="0" smtClean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、准确率 </a:t>
            </a:r>
            <a:r>
              <a:rPr lang="en-US" altLang="zh-CN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(Q) = </a:t>
            </a:r>
            <a:r>
              <a:rPr lang="zh-CN" altLang="en-US" sz="2000" u="sng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回答正确的问题数</a:t>
            </a:r>
            <a:endParaRPr lang="zh-CN" altLang="en-US" sz="2000" u="sng" kern="0" dirty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全部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问题</a:t>
            </a: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数</a:t>
            </a:r>
            <a:endParaRPr lang="en-US" altLang="zh-CN" sz="2000" kern="0" dirty="0" smtClean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000" kern="0" dirty="0" smtClean="0">
                <a:solidFill>
                  <a:srgbClr val="282828"/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000" kern="0" dirty="0" smtClean="0">
                <a:solidFill>
                  <a:srgbClr val="282828"/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F1 = </a:t>
            </a:r>
            <a:r>
              <a:rPr lang="en-US" altLang="zh-CN" sz="2000" u="sng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2* </a:t>
            </a:r>
            <a:r>
              <a:rPr lang="zh-CN" altLang="en-US" sz="2000" u="sng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精确率*召回率</a:t>
            </a:r>
            <a:endParaRPr lang="zh-CN" altLang="en-US" sz="2000" u="sng" kern="0" dirty="0">
              <a:solidFill>
                <a:srgbClr val="282828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000" kern="0" dirty="0" smtClean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                精确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率 </a:t>
            </a:r>
            <a:r>
              <a:rPr lang="en-US" altLang="zh-CN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+ </a:t>
            </a:r>
            <a:r>
              <a:rPr lang="zh-CN" altLang="en-US" sz="20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召回率</a:t>
            </a:r>
            <a:endParaRPr lang="zh-CN" altLang="zh-CN" sz="1800" kern="100" dirty="0">
              <a:effectLst/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lang="zh-CN" altLang="en-US" sz="2000" kern="0" dirty="0">
              <a:solidFill>
                <a:srgbClr val="282828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 txBox="1"/>
          <p:nvPr/>
        </p:nvSpPr>
        <p:spPr>
          <a:xfrm>
            <a:off x="575786" y="303371"/>
            <a:ext cx="4350068" cy="39719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kumimoji="1" lang="en-US" altLang="zh-CN" sz="2100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8599" y="1221581"/>
            <a:ext cx="8551545" cy="232219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rgbClr val="2965AB"/>
              </a:buClr>
              <a:buSzPct val="50000"/>
              <a:buFont typeface="Wingdings" panose="05000000000000000000" pitchFamily="2" charset="2"/>
              <a:buChar char="l"/>
            </a:pPr>
            <a:endParaRPr lang="en-US" altLang="zh-CN" sz="1200" b="1" dirty="0">
              <a:solidFill>
                <a:srgbClr val="2965AB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0"/>
          <a:ext cx="9143365" cy="515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7865"/>
                <a:gridCol w="4635500"/>
              </a:tblGrid>
              <a:tr h="27051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050"/>
                        <a:t>中文文献</a:t>
                      </a:r>
                      <a:endParaRPr lang="zh-CN" altLang="en-US" sz="1050"/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050"/>
                        <a:t>英文文献</a:t>
                      </a:r>
                      <a:endParaRPr lang="zh-CN" altLang="en-US" sz="1050"/>
                    </a:p>
                  </a:txBody>
                  <a:tcPr marL="68580" marR="68580" marT="34290" marB="34290"/>
                </a:tc>
              </a:tr>
              <a:tr h="54546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[1] 陈子睿, 王鑫, 王林, 等. 开放领域知识图谱问答研究综述[J]. 计算机科学与探索, 2021, 15(10): 1843-1869.CHEN ZIRUI, WANG XIN, WANG LIN, et al. Survey of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Open-Domain Knowledge Graph Question Answering[J].Journal of Frontiers of Computer Science and Technology,2021, 15(10): 1843-1869.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1</a:t>
                      </a:r>
                      <a:r>
                        <a:rPr lang="zh-CN" altLang="en-US" sz="750">
                          <a:sym typeface="+mn-ea"/>
                        </a:rPr>
                        <a:t>] OUYANG L, WU J, JIANG X, et al. Training language models to follow instructions with human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feedback[J]. Advances in Neural Information Processing Systems, 2022, 35:27730-27744.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</a:tr>
              <a:tr h="5257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[2] 萨日娜, 李艳玲, 林民. 知识图谱推理问答研究综述[J].计算机科学与探索, 2022, 16(8): 1727-1741.</a:t>
                      </a:r>
                      <a:endParaRPr lang="zh-CN" altLang="en-US" sz="75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SA RINA, LI YANLING, LIN MIN. Survey of Question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Answering Based on Knowledge Gra</a:t>
                      </a:r>
                      <a:r>
                        <a:rPr lang="en-US" altLang="zh-CN" sz="750">
                          <a:sym typeface="+mn-ea"/>
                        </a:rPr>
                        <a:t>ph </a:t>
                      </a:r>
                      <a:r>
                        <a:rPr lang="zh-CN" altLang="en-US" sz="750">
                          <a:sym typeface="+mn-ea"/>
                        </a:rPr>
                        <a:t>Reasoning[J].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Journal of Frontiers of Computer Science and Technology,2022, 16(8): 1727-1741.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sz="750">
                          <a:sym typeface="+mn-ea"/>
                        </a:rPr>
                        <a:t>[</a:t>
                      </a:r>
                      <a:r>
                        <a:rPr lang="en-US" sz="750">
                          <a:sym typeface="+mn-ea"/>
                        </a:rPr>
                        <a:t>2</a:t>
                      </a:r>
                      <a:r>
                        <a:rPr sz="750">
                          <a:sym typeface="+mn-ea"/>
                        </a:rPr>
                        <a:t>] OPENAI. GPT-4 Technical Report[R]. arXiv e-prints:</a:t>
                      </a:r>
                      <a:r>
                        <a:rPr lang="en-US" sz="750">
                          <a:sym typeface="+mn-ea"/>
                        </a:rPr>
                        <a:t> </a:t>
                      </a:r>
                      <a:r>
                        <a:rPr sz="750">
                          <a:sym typeface="+mn-ea"/>
                        </a:rPr>
                        <a:t>arXiv:2303.08774, 2023.</a:t>
                      </a:r>
                      <a:endParaRPr sz="750">
                        <a:sym typeface="+mn-ea"/>
                      </a:endParaRPr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3</a:t>
                      </a:r>
                      <a:r>
                        <a:rPr lang="zh-CN" altLang="en-US" sz="750">
                          <a:sym typeface="+mn-ea"/>
                        </a:rPr>
                        <a:t>]李源,马新宇,杨国利等.面向知识图谱和大语言模型的因果关系推断综述[J/OL].计算机科学与探索:1-20[2023-10-14].http://kns.cnki.net/kcms/detail/11.5602.TP.20231011.1107.002.html.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3</a:t>
                      </a:r>
                      <a:r>
                        <a:rPr lang="zh-CN" altLang="en-US" sz="750">
                          <a:sym typeface="+mn-ea"/>
                        </a:rPr>
                        <a:t>] WANG Y, KORDI Y, MISHRA S, et al. Self-Instruct: Aligning Language Model with Self Generated Instructions[J].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arXiv preprint arXiv:2212.10560, 2022.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4</a:t>
                      </a:r>
                      <a:r>
                        <a:rPr lang="zh-CN" altLang="en-US" sz="750">
                          <a:sym typeface="+mn-ea"/>
                        </a:rPr>
                        <a:t>]张鹤译,王鑫,韩立帆等.大语言模型融合知识图谱的问答系统研究[J/OL].计算机科学与探索:1-14[2023-10-14].http://kns.cnki.net/kcms/detail/11.5602.TP.20230920.1152.004.html.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4</a:t>
                      </a:r>
                      <a:r>
                        <a:rPr lang="zh-CN" altLang="en-US" sz="750">
                          <a:sym typeface="+mn-ea"/>
                        </a:rPr>
                        <a:t>] D. Luo, J. Su, and S. Yu, “A bert-based approach with relation-aware attention for knowledge base question answering,” in 2020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International Joint Conference on Neural Networks (IJCNN). IEEE,2020, pp. 1–8.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5</a:t>
                      </a:r>
                      <a:r>
                        <a:rPr lang="zh-CN" altLang="en-US" sz="750">
                          <a:sym typeface="+mn-ea"/>
                        </a:rPr>
                        <a:t>]黄贤明.基于知识图谱的包装产业大数据智能问答系统研究[J].现代电子技术,2019,42(14):148-151.DOI:10.16652/j.issn.1004-373x.2019.14.034.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5</a:t>
                      </a:r>
                      <a:r>
                        <a:rPr lang="zh-CN" altLang="en-US" sz="750">
                          <a:sym typeface="+mn-ea"/>
                        </a:rPr>
                        <a:t>] J. Zhang, X. Zhang, J. Yu, J. Tang, J. Tang, C. Li, and H. Chen,“Subgraph retrieval enhanced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model for multi-hop knowledge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base question answering,” in Proceedings of the 60th Annual Meeting of the Association for Computational Linguistics (Volume 1: Long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Papers), 2022, pp. 5773–5784.</a:t>
                      </a:r>
                      <a:endParaRPr lang="en-US" altLang="zh-CN" sz="750"/>
                    </a:p>
                  </a:txBody>
                  <a:tcPr marL="68580" marR="68580" marT="34290" marB="34290"/>
                </a:tc>
              </a:tr>
              <a:tr h="5257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6</a:t>
                      </a:r>
                      <a:r>
                        <a:rPr lang="zh-CN" altLang="en-US" sz="750">
                          <a:sym typeface="+mn-ea"/>
                        </a:rPr>
                        <a:t>]臧根林,王亚强,吴庆蓉等.智慧城市知识图谱模型与本体构建方法[J].大数据,2020,6(02):96-106.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/>
                        <a:t>[6] Y. Xu, C. Zhu, R. Xu, Y. Liu, M. Zeng, and X. Huang, “Fusing context into knowledge graph for commonsense question answering,” in Findings of the Association for Computational Linguistics:ACL-IJCNLP 2021, 2021, pp. 1201–1207.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>
                          <a:sym typeface="+mn-ea"/>
                        </a:rPr>
                        <a:t>[7]覃晓,廖兆琪,施宇等.知识图谱技术进展及展望[J].广西科学院学报,2020,36(03):242-251.DOI:10.13657/j.cnki.gxkxyxb.20201027.009.</a:t>
                      </a:r>
                      <a:endParaRPr lang="en-US" altLang="zh-CN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7</a:t>
                      </a:r>
                      <a:r>
                        <a:rPr lang="zh-CN" altLang="en-US" sz="750">
                          <a:sym typeface="+mn-ea"/>
                        </a:rPr>
                        <a:t>] Z. Hu, Y. Xu, W. Yu, S. Wang, Z. Yang, C. Zhu, K.-W. Chang, and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Y. Sun, “Empowering language models with knowledge graph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reasoning for open-domain question answering,” in Proceedings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of the 2022 Conference on Empirical Methods in Natural Language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Processing, 2022, pp. 9562–9581.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8</a:t>
                      </a:r>
                      <a:r>
                        <a:rPr lang="zh-CN" altLang="en-US" sz="750">
                          <a:sym typeface="+mn-ea"/>
                        </a:rPr>
                        <a:t>]管立本,李实.融合多粒度语义信息和知识图谱的中文医疗问答匹配模型[J/OL].计算机工程与应用:1-12[2023-10-14].http://kns.cnki.net/kcms/detail/11.2127.tp.20230920.1620.066.html.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/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8</a:t>
                      </a:r>
                      <a:r>
                        <a:rPr lang="zh-CN" altLang="en-US" sz="750">
                          <a:sym typeface="+mn-ea"/>
                        </a:rPr>
                        <a:t>] X. Zhang, A. Bosselut, M. Yasunaga, H. Ren, P. Liang, C. D. Manning, and J. Leskovec, “Greaselm: Graph reasoning enhanced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language models,” in International conference on learning representations, 2022.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9</a:t>
                      </a:r>
                      <a:r>
                        <a:rPr lang="zh-CN" altLang="en-US" sz="750">
                          <a:sym typeface="+mn-ea"/>
                        </a:rPr>
                        <a:t>]毕鑫,聂豪杰,赵相国等.面向知识图谱约束问答的强化学习推理技术[J].软件学报,2023,34(10):4565-4583.DOI:10.13328/j.cnki.jos.006889.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9</a:t>
                      </a:r>
                      <a:r>
                        <a:rPr lang="zh-CN" altLang="en-US" sz="750">
                          <a:sym typeface="+mn-ea"/>
                        </a:rPr>
                        <a:t>] J. Jiang, K. Zhou, W. X. Zhao, and J.-R. Wen, “Unikgqa: Unified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retrieval and reasoning for solving multi-hop question answering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over knowledge graph,” ICLR 2023, 2023.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[1</a:t>
                      </a:r>
                      <a:r>
                        <a:rPr lang="en-US" altLang="zh-CN" sz="750">
                          <a:sym typeface="+mn-ea"/>
                        </a:rPr>
                        <a:t>0</a:t>
                      </a:r>
                      <a:r>
                        <a:rPr lang="zh-CN" altLang="en-US" sz="750">
                          <a:sym typeface="+mn-ea"/>
                        </a:rPr>
                        <a:t>]乔少杰,杨国平,于泳等.QA-KGNet:一种语言模型驱动的知识图谱问答模型[J].软件学报,2023,34(10):4584-4600.DOI:10.13328/j.cnki.jos.006882.</a:t>
                      </a:r>
                      <a:endParaRPr lang="zh-CN" altLang="en-US" sz="750">
                        <a:sym typeface="+mn-ea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10</a:t>
                      </a:r>
                      <a:r>
                        <a:rPr lang="zh-CN" altLang="en-US" sz="750">
                          <a:sym typeface="+mn-ea"/>
                        </a:rPr>
                        <a:t>] J. Jiang, K. Zhou, Z. Dong, K. Ye, W. X. Zhao, and J.-R. Wen,“Structgpt: A general framework for large language model to</a:t>
                      </a:r>
                      <a:r>
                        <a:rPr lang="en-US" altLang="zh-CN" sz="750">
                          <a:sym typeface="+mn-ea"/>
                        </a:rPr>
                        <a:t> </a:t>
                      </a:r>
                      <a:r>
                        <a:rPr lang="zh-CN" altLang="en-US" sz="750">
                          <a:sym typeface="+mn-ea"/>
                        </a:rPr>
                        <a:t>reason over structured data,” arXiv preprint arXiv:2305.09645,2023.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</a:tr>
              <a:tr h="41148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/>
                        <a:t>[</a:t>
                      </a:r>
                      <a:r>
                        <a:rPr lang="en-US" altLang="zh-CN" sz="750"/>
                        <a:t>11</a:t>
                      </a:r>
                      <a:r>
                        <a:rPr lang="zh-CN" altLang="en-US" sz="750"/>
                        <a:t>]李明浩,康风光,赵荣等.面向领域知识图谱的问答方法研究[J].测绘科学,2023,48(06):231-238.DOI:10.16251/j.cnki.1009-2307.2023.06.025.</a:t>
                      </a:r>
                      <a:endParaRPr lang="zh-CN" altLang="en-US" sz="750"/>
                    </a:p>
                  </a:txBody>
                  <a:tcPr marL="68580" marR="68580" marT="34290" marB="34290"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750">
                          <a:sym typeface="+mn-ea"/>
                        </a:rPr>
                        <a:t>[</a:t>
                      </a:r>
                      <a:r>
                        <a:rPr lang="en-US" altLang="zh-CN" sz="750">
                          <a:sym typeface="+mn-ea"/>
                        </a:rPr>
                        <a:t>11</a:t>
                      </a:r>
                      <a:r>
                        <a:rPr lang="zh-CN" altLang="en-US" sz="750">
                          <a:sym typeface="+mn-ea"/>
                        </a:rPr>
                        <a:t>] N. Hu, Y. Wu, G. Qi, D. Min, J. Chen, J. Z. Pan, and Z. Ali, “An empirical study of pre-trained language models in simple knowledge graph question answering,” arXiv preprint arXiv:2303.10368,2023.</a:t>
                      </a:r>
                      <a:endParaRPr lang="en-US" altLang="zh-CN" sz="75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>
            <p:custDataLst>
              <p:tags r:id="rId1"/>
            </p:custDataLst>
          </p:nvPr>
        </p:nvSpPr>
        <p:spPr>
          <a:xfrm>
            <a:off x="2458991" y="2507831"/>
            <a:ext cx="5839485" cy="108491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6600" b="1" dirty="0" smtClean="0">
                <a:solidFill>
                  <a:srgbClr val="071F65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请批评指正</a:t>
            </a:r>
            <a:endParaRPr lang="zh-CN" altLang="en-US" sz="6600" b="1" dirty="0">
              <a:solidFill>
                <a:srgbClr val="071F65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28" name="直接连接符 27"/>
          <p:cNvCxnSpPr/>
          <p:nvPr/>
        </p:nvCxnSpPr>
        <p:spPr>
          <a:xfrm flipH="1">
            <a:off x="2542581" y="3850124"/>
            <a:ext cx="50318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5"/>
          <p:cNvSpPr>
            <a:spLocks noEditPoints="1"/>
          </p:cNvSpPr>
          <p:nvPr/>
        </p:nvSpPr>
        <p:spPr bwMode="auto">
          <a:xfrm>
            <a:off x="0" y="1164127"/>
            <a:ext cx="1790977" cy="2869814"/>
          </a:xfrm>
          <a:custGeom>
            <a:avLst/>
            <a:gdLst>
              <a:gd name="T0" fmla="*/ 0 w 7449"/>
              <a:gd name="T1" fmla="*/ 0 h 11906"/>
              <a:gd name="T2" fmla="*/ 7449 w 7449"/>
              <a:gd name="T3" fmla="*/ 4223 h 11906"/>
              <a:gd name="T4" fmla="*/ 0 w 7449"/>
              <a:gd name="T5" fmla="*/ 4223 h 11906"/>
              <a:gd name="T6" fmla="*/ 0 w 7449"/>
              <a:gd name="T7" fmla="*/ 0 h 11906"/>
              <a:gd name="T8" fmla="*/ 7449 w 7449"/>
              <a:gd name="T9" fmla="*/ 4302 h 11906"/>
              <a:gd name="T10" fmla="*/ 0 w 7449"/>
              <a:gd name="T11" fmla="*/ 8525 h 11906"/>
              <a:gd name="T12" fmla="*/ 0 w 7449"/>
              <a:gd name="T13" fmla="*/ 4302 h 11906"/>
              <a:gd name="T14" fmla="*/ 7449 w 7449"/>
              <a:gd name="T15" fmla="*/ 4302 h 11906"/>
              <a:gd name="T16" fmla="*/ 2857 w 7449"/>
              <a:gd name="T17" fmla="*/ 10038 h 11906"/>
              <a:gd name="T18" fmla="*/ 5 w 7449"/>
              <a:gd name="T19" fmla="*/ 11903 h 11906"/>
              <a:gd name="T20" fmla="*/ 0 w 7449"/>
              <a:gd name="T21" fmla="*/ 11906 h 11906"/>
              <a:gd name="T22" fmla="*/ 0 w 7449"/>
              <a:gd name="T23" fmla="*/ 8789 h 11906"/>
              <a:gd name="T24" fmla="*/ 2857 w 7449"/>
              <a:gd name="T25" fmla="*/ 7136 h 11906"/>
              <a:gd name="T26" fmla="*/ 2857 w 7449"/>
              <a:gd name="T27" fmla="*/ 10038 h 1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449" h="11906">
                <a:moveTo>
                  <a:pt x="0" y="0"/>
                </a:moveTo>
                <a:lnTo>
                  <a:pt x="7449" y="4223"/>
                </a:lnTo>
                <a:lnTo>
                  <a:pt x="0" y="4223"/>
                </a:lnTo>
                <a:lnTo>
                  <a:pt x="0" y="0"/>
                </a:lnTo>
                <a:close/>
                <a:moveTo>
                  <a:pt x="7449" y="4302"/>
                </a:moveTo>
                <a:lnTo>
                  <a:pt x="0" y="8525"/>
                </a:lnTo>
                <a:lnTo>
                  <a:pt x="0" y="4302"/>
                </a:lnTo>
                <a:lnTo>
                  <a:pt x="7449" y="4302"/>
                </a:lnTo>
                <a:close/>
                <a:moveTo>
                  <a:pt x="2857" y="10038"/>
                </a:moveTo>
                <a:cubicBezTo>
                  <a:pt x="2537" y="11326"/>
                  <a:pt x="721" y="11825"/>
                  <a:pt x="5" y="11903"/>
                </a:cubicBezTo>
                <a:lnTo>
                  <a:pt x="0" y="11906"/>
                </a:lnTo>
                <a:lnTo>
                  <a:pt x="0" y="8789"/>
                </a:lnTo>
                <a:lnTo>
                  <a:pt x="2857" y="7136"/>
                </a:lnTo>
                <a:lnTo>
                  <a:pt x="2857" y="10038"/>
                </a:lnTo>
                <a:close/>
              </a:path>
            </a:pathLst>
          </a:custGeom>
          <a:solidFill>
            <a:schemeClr val="accent1"/>
          </a:solidFill>
          <a:ln w="5" cap="flat">
            <a:solidFill>
              <a:srgbClr val="24211D"/>
            </a:solidFill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2" name="Freeform 6"/>
          <p:cNvSpPr>
            <a:spLocks noEditPoints="1"/>
          </p:cNvSpPr>
          <p:nvPr/>
        </p:nvSpPr>
        <p:spPr bwMode="auto">
          <a:xfrm>
            <a:off x="1722420" y="2203161"/>
            <a:ext cx="137114" cy="1694253"/>
          </a:xfrm>
          <a:custGeom>
            <a:avLst/>
            <a:gdLst>
              <a:gd name="T0" fmla="*/ 246 w 571"/>
              <a:gd name="T1" fmla="*/ 0 h 7028"/>
              <a:gd name="T2" fmla="*/ 246 w 571"/>
              <a:gd name="T3" fmla="*/ 2716 h 7028"/>
              <a:gd name="T4" fmla="*/ 178 w 571"/>
              <a:gd name="T5" fmla="*/ 2816 h 7028"/>
              <a:gd name="T6" fmla="*/ 286 w 571"/>
              <a:gd name="T7" fmla="*/ 2924 h 7028"/>
              <a:gd name="T8" fmla="*/ 394 w 571"/>
              <a:gd name="T9" fmla="*/ 2816 h 7028"/>
              <a:gd name="T10" fmla="*/ 325 w 571"/>
              <a:gd name="T11" fmla="*/ 2716 h 7028"/>
              <a:gd name="T12" fmla="*/ 325 w 571"/>
              <a:gd name="T13" fmla="*/ 0 h 7028"/>
              <a:gd name="T14" fmla="*/ 246 w 571"/>
              <a:gd name="T15" fmla="*/ 0 h 7028"/>
              <a:gd name="T16" fmla="*/ 0 w 571"/>
              <a:gd name="T17" fmla="*/ 3749 h 7028"/>
              <a:gd name="T18" fmla="*/ 571 w 571"/>
              <a:gd name="T19" fmla="*/ 3749 h 7028"/>
              <a:gd name="T20" fmla="*/ 571 w 571"/>
              <a:gd name="T21" fmla="*/ 3790 h 7028"/>
              <a:gd name="T22" fmla="*/ 0 w 571"/>
              <a:gd name="T23" fmla="*/ 3790 h 7028"/>
              <a:gd name="T24" fmla="*/ 0 w 571"/>
              <a:gd name="T25" fmla="*/ 3749 h 7028"/>
              <a:gd name="T26" fmla="*/ 0 w 571"/>
              <a:gd name="T27" fmla="*/ 3323 h 7028"/>
              <a:gd name="T28" fmla="*/ 0 w 571"/>
              <a:gd name="T29" fmla="*/ 3323 h 7028"/>
              <a:gd name="T30" fmla="*/ 0 w 571"/>
              <a:gd name="T31" fmla="*/ 3323 h 7028"/>
              <a:gd name="T32" fmla="*/ 286 w 571"/>
              <a:gd name="T33" fmla="*/ 3037 h 7028"/>
              <a:gd name="T34" fmla="*/ 571 w 571"/>
              <a:gd name="T35" fmla="*/ 3323 h 7028"/>
              <a:gd name="T36" fmla="*/ 571 w 571"/>
              <a:gd name="T37" fmla="*/ 3323 h 7028"/>
              <a:gd name="T38" fmla="*/ 571 w 571"/>
              <a:gd name="T39" fmla="*/ 3323 h 7028"/>
              <a:gd name="T40" fmla="*/ 571 w 571"/>
              <a:gd name="T41" fmla="*/ 3683 h 7028"/>
              <a:gd name="T42" fmla="*/ 0 w 571"/>
              <a:gd name="T43" fmla="*/ 3683 h 7028"/>
              <a:gd name="T44" fmla="*/ 0 w 571"/>
              <a:gd name="T45" fmla="*/ 3323 h 7028"/>
              <a:gd name="T46" fmla="*/ 37 w 571"/>
              <a:gd name="T47" fmla="*/ 3885 h 7028"/>
              <a:gd name="T48" fmla="*/ 0 w 571"/>
              <a:gd name="T49" fmla="*/ 3885 h 7028"/>
              <a:gd name="T50" fmla="*/ 0 w 571"/>
              <a:gd name="T51" fmla="*/ 7028 h 7028"/>
              <a:gd name="T52" fmla="*/ 37 w 571"/>
              <a:gd name="T53" fmla="*/ 7028 h 7028"/>
              <a:gd name="T54" fmla="*/ 37 w 571"/>
              <a:gd name="T55" fmla="*/ 3885 h 7028"/>
              <a:gd name="T56" fmla="*/ 126 w 571"/>
              <a:gd name="T57" fmla="*/ 3885 h 7028"/>
              <a:gd name="T58" fmla="*/ 89 w 571"/>
              <a:gd name="T59" fmla="*/ 3885 h 7028"/>
              <a:gd name="T60" fmla="*/ 89 w 571"/>
              <a:gd name="T61" fmla="*/ 7028 h 7028"/>
              <a:gd name="T62" fmla="*/ 126 w 571"/>
              <a:gd name="T63" fmla="*/ 7028 h 7028"/>
              <a:gd name="T64" fmla="*/ 126 w 571"/>
              <a:gd name="T65" fmla="*/ 3885 h 7028"/>
              <a:gd name="T66" fmla="*/ 215 w 571"/>
              <a:gd name="T67" fmla="*/ 3885 h 7028"/>
              <a:gd name="T68" fmla="*/ 178 w 571"/>
              <a:gd name="T69" fmla="*/ 3885 h 7028"/>
              <a:gd name="T70" fmla="*/ 178 w 571"/>
              <a:gd name="T71" fmla="*/ 7028 h 7028"/>
              <a:gd name="T72" fmla="*/ 215 w 571"/>
              <a:gd name="T73" fmla="*/ 7028 h 7028"/>
              <a:gd name="T74" fmla="*/ 215 w 571"/>
              <a:gd name="T75" fmla="*/ 3885 h 7028"/>
              <a:gd name="T76" fmla="*/ 304 w 571"/>
              <a:gd name="T77" fmla="*/ 3885 h 7028"/>
              <a:gd name="T78" fmla="*/ 267 w 571"/>
              <a:gd name="T79" fmla="*/ 3885 h 7028"/>
              <a:gd name="T80" fmla="*/ 267 w 571"/>
              <a:gd name="T81" fmla="*/ 7028 h 7028"/>
              <a:gd name="T82" fmla="*/ 304 w 571"/>
              <a:gd name="T83" fmla="*/ 7028 h 7028"/>
              <a:gd name="T84" fmla="*/ 304 w 571"/>
              <a:gd name="T85" fmla="*/ 3885 h 7028"/>
              <a:gd name="T86" fmla="*/ 393 w 571"/>
              <a:gd name="T87" fmla="*/ 3885 h 7028"/>
              <a:gd name="T88" fmla="*/ 356 w 571"/>
              <a:gd name="T89" fmla="*/ 3885 h 7028"/>
              <a:gd name="T90" fmla="*/ 356 w 571"/>
              <a:gd name="T91" fmla="*/ 7028 h 7028"/>
              <a:gd name="T92" fmla="*/ 393 w 571"/>
              <a:gd name="T93" fmla="*/ 7028 h 7028"/>
              <a:gd name="T94" fmla="*/ 393 w 571"/>
              <a:gd name="T95" fmla="*/ 3885 h 7028"/>
              <a:gd name="T96" fmla="*/ 482 w 571"/>
              <a:gd name="T97" fmla="*/ 3885 h 7028"/>
              <a:gd name="T98" fmla="*/ 445 w 571"/>
              <a:gd name="T99" fmla="*/ 3885 h 7028"/>
              <a:gd name="T100" fmla="*/ 445 w 571"/>
              <a:gd name="T101" fmla="*/ 7028 h 7028"/>
              <a:gd name="T102" fmla="*/ 482 w 571"/>
              <a:gd name="T103" fmla="*/ 7028 h 7028"/>
              <a:gd name="T104" fmla="*/ 482 w 571"/>
              <a:gd name="T105" fmla="*/ 3885 h 7028"/>
              <a:gd name="T106" fmla="*/ 571 w 571"/>
              <a:gd name="T107" fmla="*/ 3885 h 7028"/>
              <a:gd name="T108" fmla="*/ 534 w 571"/>
              <a:gd name="T109" fmla="*/ 3885 h 7028"/>
              <a:gd name="T110" fmla="*/ 534 w 571"/>
              <a:gd name="T111" fmla="*/ 7028 h 7028"/>
              <a:gd name="T112" fmla="*/ 571 w 571"/>
              <a:gd name="T113" fmla="*/ 7028 h 7028"/>
              <a:gd name="T114" fmla="*/ 571 w 571"/>
              <a:gd name="T115" fmla="*/ 3885 h 7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71" h="7028">
                <a:moveTo>
                  <a:pt x="246" y="0"/>
                </a:moveTo>
                <a:lnTo>
                  <a:pt x="246" y="2716"/>
                </a:lnTo>
                <a:cubicBezTo>
                  <a:pt x="206" y="2731"/>
                  <a:pt x="178" y="2770"/>
                  <a:pt x="178" y="2816"/>
                </a:cubicBezTo>
                <a:cubicBezTo>
                  <a:pt x="178" y="2876"/>
                  <a:pt x="226" y="2924"/>
                  <a:pt x="286" y="2924"/>
                </a:cubicBezTo>
                <a:cubicBezTo>
                  <a:pt x="345" y="2924"/>
                  <a:pt x="394" y="2876"/>
                  <a:pt x="394" y="2816"/>
                </a:cubicBezTo>
                <a:cubicBezTo>
                  <a:pt x="394" y="2770"/>
                  <a:pt x="365" y="2731"/>
                  <a:pt x="325" y="2716"/>
                </a:cubicBezTo>
                <a:lnTo>
                  <a:pt x="325" y="0"/>
                </a:lnTo>
                <a:lnTo>
                  <a:pt x="246" y="0"/>
                </a:lnTo>
                <a:close/>
                <a:moveTo>
                  <a:pt x="0" y="3749"/>
                </a:moveTo>
                <a:lnTo>
                  <a:pt x="571" y="3749"/>
                </a:lnTo>
                <a:lnTo>
                  <a:pt x="571" y="3790"/>
                </a:lnTo>
                <a:lnTo>
                  <a:pt x="0" y="3790"/>
                </a:lnTo>
                <a:lnTo>
                  <a:pt x="0" y="3749"/>
                </a:lnTo>
                <a:close/>
                <a:moveTo>
                  <a:pt x="0" y="3323"/>
                </a:moveTo>
                <a:lnTo>
                  <a:pt x="0" y="3323"/>
                </a:lnTo>
                <a:lnTo>
                  <a:pt x="0" y="3323"/>
                </a:lnTo>
                <a:cubicBezTo>
                  <a:pt x="0" y="3165"/>
                  <a:pt x="128" y="3037"/>
                  <a:pt x="286" y="3037"/>
                </a:cubicBezTo>
                <a:cubicBezTo>
                  <a:pt x="443" y="3037"/>
                  <a:pt x="571" y="3165"/>
                  <a:pt x="571" y="3323"/>
                </a:cubicBezTo>
                <a:lnTo>
                  <a:pt x="571" y="3323"/>
                </a:lnTo>
                <a:lnTo>
                  <a:pt x="571" y="3323"/>
                </a:lnTo>
                <a:lnTo>
                  <a:pt x="571" y="3683"/>
                </a:lnTo>
                <a:lnTo>
                  <a:pt x="0" y="3683"/>
                </a:lnTo>
                <a:lnTo>
                  <a:pt x="0" y="3323"/>
                </a:lnTo>
                <a:close/>
                <a:moveTo>
                  <a:pt x="37" y="3885"/>
                </a:moveTo>
                <a:lnTo>
                  <a:pt x="0" y="3885"/>
                </a:lnTo>
                <a:lnTo>
                  <a:pt x="0" y="7028"/>
                </a:lnTo>
                <a:lnTo>
                  <a:pt x="37" y="7028"/>
                </a:lnTo>
                <a:lnTo>
                  <a:pt x="37" y="3885"/>
                </a:lnTo>
                <a:close/>
                <a:moveTo>
                  <a:pt x="126" y="3885"/>
                </a:moveTo>
                <a:lnTo>
                  <a:pt x="89" y="3885"/>
                </a:lnTo>
                <a:lnTo>
                  <a:pt x="89" y="7028"/>
                </a:lnTo>
                <a:lnTo>
                  <a:pt x="126" y="7028"/>
                </a:lnTo>
                <a:lnTo>
                  <a:pt x="126" y="3885"/>
                </a:lnTo>
                <a:close/>
                <a:moveTo>
                  <a:pt x="215" y="3885"/>
                </a:moveTo>
                <a:lnTo>
                  <a:pt x="178" y="3885"/>
                </a:lnTo>
                <a:lnTo>
                  <a:pt x="178" y="7028"/>
                </a:lnTo>
                <a:lnTo>
                  <a:pt x="215" y="7028"/>
                </a:lnTo>
                <a:lnTo>
                  <a:pt x="215" y="3885"/>
                </a:lnTo>
                <a:close/>
                <a:moveTo>
                  <a:pt x="304" y="3885"/>
                </a:moveTo>
                <a:lnTo>
                  <a:pt x="267" y="3885"/>
                </a:lnTo>
                <a:lnTo>
                  <a:pt x="267" y="7028"/>
                </a:lnTo>
                <a:lnTo>
                  <a:pt x="304" y="7028"/>
                </a:lnTo>
                <a:lnTo>
                  <a:pt x="304" y="3885"/>
                </a:lnTo>
                <a:close/>
                <a:moveTo>
                  <a:pt x="393" y="3885"/>
                </a:moveTo>
                <a:lnTo>
                  <a:pt x="356" y="3885"/>
                </a:lnTo>
                <a:lnTo>
                  <a:pt x="356" y="7028"/>
                </a:lnTo>
                <a:lnTo>
                  <a:pt x="393" y="7028"/>
                </a:lnTo>
                <a:lnTo>
                  <a:pt x="393" y="3885"/>
                </a:lnTo>
                <a:close/>
                <a:moveTo>
                  <a:pt x="482" y="3885"/>
                </a:moveTo>
                <a:lnTo>
                  <a:pt x="445" y="3885"/>
                </a:lnTo>
                <a:lnTo>
                  <a:pt x="445" y="7028"/>
                </a:lnTo>
                <a:lnTo>
                  <a:pt x="482" y="7028"/>
                </a:lnTo>
                <a:lnTo>
                  <a:pt x="482" y="3885"/>
                </a:lnTo>
                <a:close/>
                <a:moveTo>
                  <a:pt x="571" y="3885"/>
                </a:moveTo>
                <a:lnTo>
                  <a:pt x="534" y="3885"/>
                </a:lnTo>
                <a:lnTo>
                  <a:pt x="534" y="7028"/>
                </a:lnTo>
                <a:lnTo>
                  <a:pt x="571" y="7028"/>
                </a:lnTo>
                <a:lnTo>
                  <a:pt x="571" y="3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15" name="图片 14" descr="文本&#10;&#10;描述已自动生成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900" y="1259182"/>
            <a:ext cx="2685415" cy="10071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873141" y="466830"/>
            <a:ext cx="1146310" cy="1146310"/>
            <a:chOff x="1602769" y="143838"/>
            <a:chExt cx="1331936" cy="1331936"/>
          </a:xfrm>
        </p:grpSpPr>
        <p:sp>
          <p:nvSpPr>
            <p:cNvPr id="4" name="椭圆 3"/>
            <p:cNvSpPr/>
            <p:nvPr/>
          </p:nvSpPr>
          <p:spPr>
            <a:xfrm>
              <a:off x="1602769" y="143838"/>
              <a:ext cx="1331936" cy="1331936"/>
            </a:xfrm>
            <a:prstGeom prst="ellipse">
              <a:avLst/>
            </a:prstGeom>
            <a:ln w="165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1679041" y="396413"/>
              <a:ext cx="11893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700" b="1" dirty="0">
                  <a:solidFill>
                    <a:schemeClr val="bg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rPr>
                <a:t>目录</a:t>
              </a:r>
              <a:endParaRPr lang="zh-CN" altLang="en-US" sz="2700" b="1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1638153" y="937949"/>
              <a:ext cx="1263808" cy="303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100" dirty="0">
                  <a:solidFill>
                    <a:schemeClr val="bg1"/>
                  </a:solidFill>
                  <a:latin typeface="华文行楷" panose="02010800040101010101" pitchFamily="2" charset="-122"/>
                  <a:ea typeface="华文行楷" panose="02010800040101010101" pitchFamily="2" charset="-122"/>
                </a:rPr>
                <a:t>CONTENTS</a:t>
              </a:r>
              <a:endParaRPr lang="zh-CN" altLang="en-US" sz="11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</p:grpSp>
      <p:sp>
        <p:nvSpPr>
          <p:cNvPr id="44" name="矩形 30"/>
          <p:cNvSpPr>
            <a:spLocks noChangeArrowheads="1"/>
          </p:cNvSpPr>
          <p:nvPr/>
        </p:nvSpPr>
        <p:spPr bwMode="auto">
          <a:xfrm>
            <a:off x="1962150" y="1830070"/>
            <a:ext cx="226885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r>
              <a:rPr lang="en-US" altLang="zh-CN" sz="28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1</a:t>
            </a:r>
            <a:r>
              <a:rPr lang="zh-CN" altLang="en-US" sz="28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、</a:t>
            </a:r>
            <a:r>
              <a:rPr lang="zh-CN" altLang="en-US" sz="28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研究背景</a:t>
            </a:r>
            <a:endParaRPr lang="zh-CN" altLang="en-US" sz="2800" b="1" dirty="0" smtClean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微软雅黑" panose="020B0503020204020204" pitchFamily="34" charset="-122"/>
            </a:endParaRPr>
          </a:p>
        </p:txBody>
      </p:sp>
      <p:sp>
        <p:nvSpPr>
          <p:cNvPr id="45" name="矩形 68"/>
          <p:cNvSpPr>
            <a:spLocks noChangeArrowheads="1"/>
          </p:cNvSpPr>
          <p:nvPr/>
        </p:nvSpPr>
        <p:spPr bwMode="auto">
          <a:xfrm>
            <a:off x="4874260" y="1830070"/>
            <a:ext cx="234251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zh-CN" sz="2800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3</a:t>
            </a:r>
            <a:r>
              <a:rPr lang="zh-CN" altLang="en-US" sz="2800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、</a:t>
            </a:r>
            <a:r>
              <a:rPr lang="zh-CN" altLang="en-US" sz="2800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功能实现</a:t>
            </a:r>
            <a:endParaRPr lang="zh-CN" altLang="en-US" sz="2800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微软雅黑" panose="020B0503020204020204" pitchFamily="34" charset="-122"/>
            </a:endParaRPr>
          </a:p>
        </p:txBody>
      </p:sp>
      <p:sp>
        <p:nvSpPr>
          <p:cNvPr id="47" name="矩形 66"/>
          <p:cNvSpPr>
            <a:spLocks noChangeArrowheads="1"/>
          </p:cNvSpPr>
          <p:nvPr/>
        </p:nvSpPr>
        <p:spPr bwMode="auto">
          <a:xfrm>
            <a:off x="1962150" y="2856230"/>
            <a:ext cx="226885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zh-CN" sz="2800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2</a:t>
            </a:r>
            <a:r>
              <a:rPr lang="zh-CN" altLang="en-US" sz="2800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、研究方法</a:t>
            </a:r>
            <a:endParaRPr lang="zh-CN" altLang="en-US" sz="2800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微软雅黑" panose="020B0503020204020204" pitchFamily="34" charset="-122"/>
            </a:endParaRPr>
          </a:p>
        </p:txBody>
      </p:sp>
      <p:sp>
        <p:nvSpPr>
          <p:cNvPr id="77" name="Freeform 12"/>
          <p:cNvSpPr/>
          <p:nvPr/>
        </p:nvSpPr>
        <p:spPr bwMode="auto">
          <a:xfrm>
            <a:off x="8362583" y="2845649"/>
            <a:ext cx="186068" cy="10787"/>
          </a:xfrm>
          <a:custGeom>
            <a:avLst/>
            <a:gdLst>
              <a:gd name="T0" fmla="*/ 83 w 86"/>
              <a:gd name="T1" fmla="*/ 0 h 5"/>
              <a:gd name="T2" fmla="*/ 2 w 86"/>
              <a:gd name="T3" fmla="*/ 0 h 5"/>
              <a:gd name="T4" fmla="*/ 0 w 86"/>
              <a:gd name="T5" fmla="*/ 3 h 5"/>
              <a:gd name="T6" fmla="*/ 2 w 86"/>
              <a:gd name="T7" fmla="*/ 5 h 5"/>
              <a:gd name="T8" fmla="*/ 83 w 86"/>
              <a:gd name="T9" fmla="*/ 5 h 5"/>
              <a:gd name="T10" fmla="*/ 86 w 86"/>
              <a:gd name="T11" fmla="*/ 3 h 5"/>
              <a:gd name="T12" fmla="*/ 83 w 86"/>
              <a:gd name="T1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5">
                <a:moveTo>
                  <a:pt x="83" y="0"/>
                </a:move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83" y="5"/>
                  <a:pt x="83" y="5"/>
                  <a:pt x="83" y="5"/>
                </a:cubicBezTo>
                <a:cubicBezTo>
                  <a:pt x="85" y="5"/>
                  <a:pt x="86" y="4"/>
                  <a:pt x="86" y="3"/>
                </a:cubicBezTo>
                <a:cubicBezTo>
                  <a:pt x="86" y="1"/>
                  <a:pt x="85" y="0"/>
                  <a:pt x="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8" name="Freeform 13"/>
          <p:cNvSpPr/>
          <p:nvPr/>
        </p:nvSpPr>
        <p:spPr bwMode="auto">
          <a:xfrm>
            <a:off x="8362583" y="2798008"/>
            <a:ext cx="186068" cy="10787"/>
          </a:xfrm>
          <a:custGeom>
            <a:avLst/>
            <a:gdLst>
              <a:gd name="T0" fmla="*/ 83 w 86"/>
              <a:gd name="T1" fmla="*/ 0 h 5"/>
              <a:gd name="T2" fmla="*/ 2 w 86"/>
              <a:gd name="T3" fmla="*/ 0 h 5"/>
              <a:gd name="T4" fmla="*/ 0 w 86"/>
              <a:gd name="T5" fmla="*/ 3 h 5"/>
              <a:gd name="T6" fmla="*/ 2 w 86"/>
              <a:gd name="T7" fmla="*/ 5 h 5"/>
              <a:gd name="T8" fmla="*/ 83 w 86"/>
              <a:gd name="T9" fmla="*/ 5 h 5"/>
              <a:gd name="T10" fmla="*/ 86 w 86"/>
              <a:gd name="T11" fmla="*/ 3 h 5"/>
              <a:gd name="T12" fmla="*/ 83 w 86"/>
              <a:gd name="T1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5">
                <a:moveTo>
                  <a:pt x="83" y="0"/>
                </a:move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83" y="5"/>
                  <a:pt x="83" y="5"/>
                  <a:pt x="83" y="5"/>
                </a:cubicBezTo>
                <a:cubicBezTo>
                  <a:pt x="85" y="5"/>
                  <a:pt x="86" y="4"/>
                  <a:pt x="86" y="3"/>
                </a:cubicBezTo>
                <a:cubicBezTo>
                  <a:pt x="86" y="1"/>
                  <a:pt x="85" y="0"/>
                  <a:pt x="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9" name="Freeform 14"/>
          <p:cNvSpPr/>
          <p:nvPr/>
        </p:nvSpPr>
        <p:spPr bwMode="auto">
          <a:xfrm>
            <a:off x="8362583" y="2750368"/>
            <a:ext cx="186068" cy="10787"/>
          </a:xfrm>
          <a:custGeom>
            <a:avLst/>
            <a:gdLst>
              <a:gd name="T0" fmla="*/ 83 w 86"/>
              <a:gd name="T1" fmla="*/ 0 h 5"/>
              <a:gd name="T2" fmla="*/ 2 w 86"/>
              <a:gd name="T3" fmla="*/ 0 h 5"/>
              <a:gd name="T4" fmla="*/ 0 w 86"/>
              <a:gd name="T5" fmla="*/ 3 h 5"/>
              <a:gd name="T6" fmla="*/ 2 w 86"/>
              <a:gd name="T7" fmla="*/ 5 h 5"/>
              <a:gd name="T8" fmla="*/ 83 w 86"/>
              <a:gd name="T9" fmla="*/ 5 h 5"/>
              <a:gd name="T10" fmla="*/ 86 w 86"/>
              <a:gd name="T11" fmla="*/ 3 h 5"/>
              <a:gd name="T12" fmla="*/ 83 w 86"/>
              <a:gd name="T13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5">
                <a:moveTo>
                  <a:pt x="83" y="0"/>
                </a:move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83" y="5"/>
                  <a:pt x="83" y="5"/>
                  <a:pt x="83" y="5"/>
                </a:cubicBezTo>
                <a:cubicBezTo>
                  <a:pt x="85" y="5"/>
                  <a:pt x="86" y="4"/>
                  <a:pt x="86" y="3"/>
                </a:cubicBezTo>
                <a:cubicBezTo>
                  <a:pt x="86" y="1"/>
                  <a:pt x="85" y="0"/>
                  <a:pt x="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0" name="Freeform 15"/>
          <p:cNvSpPr/>
          <p:nvPr/>
        </p:nvSpPr>
        <p:spPr bwMode="auto">
          <a:xfrm>
            <a:off x="8362583" y="2705424"/>
            <a:ext cx="90787" cy="10787"/>
          </a:xfrm>
          <a:custGeom>
            <a:avLst/>
            <a:gdLst>
              <a:gd name="T0" fmla="*/ 2 w 42"/>
              <a:gd name="T1" fmla="*/ 5 h 5"/>
              <a:gd name="T2" fmla="*/ 39 w 42"/>
              <a:gd name="T3" fmla="*/ 5 h 5"/>
              <a:gd name="T4" fmla="*/ 42 w 42"/>
              <a:gd name="T5" fmla="*/ 2 h 5"/>
              <a:gd name="T6" fmla="*/ 39 w 42"/>
              <a:gd name="T7" fmla="*/ 0 h 5"/>
              <a:gd name="T8" fmla="*/ 2 w 42"/>
              <a:gd name="T9" fmla="*/ 0 h 5"/>
              <a:gd name="T10" fmla="*/ 0 w 42"/>
              <a:gd name="T11" fmla="*/ 2 h 5"/>
              <a:gd name="T12" fmla="*/ 2 w 42"/>
              <a:gd name="T13" fmla="*/ 5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" h="5">
                <a:moveTo>
                  <a:pt x="2" y="5"/>
                </a:moveTo>
                <a:cubicBezTo>
                  <a:pt x="39" y="5"/>
                  <a:pt x="39" y="5"/>
                  <a:pt x="39" y="5"/>
                </a:cubicBezTo>
                <a:cubicBezTo>
                  <a:pt x="41" y="5"/>
                  <a:pt x="42" y="4"/>
                  <a:pt x="42" y="2"/>
                </a:cubicBezTo>
                <a:cubicBezTo>
                  <a:pt x="42" y="1"/>
                  <a:pt x="41" y="0"/>
                  <a:pt x="39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4"/>
                  <a:pt x="1" y="5"/>
                  <a:pt x="2" y="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6" name="矩形 30"/>
          <p:cNvSpPr>
            <a:spLocks noChangeArrowheads="1"/>
          </p:cNvSpPr>
          <p:nvPr/>
        </p:nvSpPr>
        <p:spPr bwMode="auto">
          <a:xfrm>
            <a:off x="4571256" y="2856040"/>
            <a:ext cx="2342931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r>
              <a:rPr lang="en-US" altLang="zh-CN" sz="28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4</a:t>
            </a:r>
            <a:r>
              <a:rPr lang="zh-CN" altLang="en-US" sz="28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、</a:t>
            </a:r>
            <a:r>
              <a:rPr lang="zh-CN" altLang="en-US" sz="2800" b="1" dirty="0" smtClean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微软雅黑" panose="020B0503020204020204" pitchFamily="34" charset="-122"/>
              </a:rPr>
              <a:t>数据</a:t>
            </a:r>
            <a:endParaRPr lang="zh-CN" altLang="en-US" sz="2800" b="1" dirty="0" smtClean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7" grpId="0"/>
      <p:bldP spid="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梯形 34"/>
          <p:cNvSpPr/>
          <p:nvPr/>
        </p:nvSpPr>
        <p:spPr>
          <a:xfrm rot="16200000">
            <a:off x="5584648" y="-338488"/>
            <a:ext cx="1718803" cy="5399903"/>
          </a:xfrm>
          <a:prstGeom prst="trapezoid">
            <a:avLst>
              <a:gd name="adj" fmla="val 16935"/>
            </a:avLst>
          </a:prstGeom>
          <a:solidFill>
            <a:srgbClr val="071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 dirty="0"/>
          </a:p>
        </p:txBody>
      </p:sp>
      <p:sp>
        <p:nvSpPr>
          <p:cNvPr id="37" name="梯形 36"/>
          <p:cNvSpPr/>
          <p:nvPr/>
        </p:nvSpPr>
        <p:spPr>
          <a:xfrm rot="5400000">
            <a:off x="998730" y="477602"/>
            <a:ext cx="1758050" cy="3755509"/>
          </a:xfrm>
          <a:prstGeom prst="trapezoid">
            <a:avLst>
              <a:gd name="adj" fmla="val 17865"/>
            </a:avLst>
          </a:prstGeom>
          <a:solidFill>
            <a:schemeClr val="bg1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/>
          </a:p>
        </p:txBody>
      </p:sp>
      <p:sp>
        <p:nvSpPr>
          <p:cNvPr id="27" name="文本框 2"/>
          <p:cNvSpPr txBox="1"/>
          <p:nvPr/>
        </p:nvSpPr>
        <p:spPr>
          <a:xfrm>
            <a:off x="2796809" y="1917123"/>
            <a:ext cx="872675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</a:rPr>
              <a:t>Part</a:t>
            </a:r>
            <a:r>
              <a:rPr lang="en-US" altLang="zh-CN" sz="5400" b="1" dirty="0">
                <a:solidFill>
                  <a:schemeClr val="bg1"/>
                </a:solidFill>
              </a:rPr>
              <a:t>1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794758" y="2019303"/>
            <a:ext cx="2374900" cy="74549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研究背景</a:t>
            </a:r>
            <a:endParaRPr lang="zh-CN" altLang="en-US" sz="44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3" name="图片 12" descr="文本&#10;&#10;描述已自动生成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9350" y="-78790"/>
            <a:ext cx="3559266" cy="13347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2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46"/>
          <p:cNvSpPr>
            <a:spLocks noChangeArrowheads="1"/>
          </p:cNvSpPr>
          <p:nvPr/>
        </p:nvSpPr>
        <p:spPr bwMode="auto">
          <a:xfrm>
            <a:off x="501585" y="155039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研究背景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2270" y="737235"/>
            <a:ext cx="8379460" cy="39871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       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问答系统（Question Answering，QA）能够自动回答用户提出的自然语言问题，是信息检索和自然语言处理的交叉研究方向，将知识图谱（Knowledge</a:t>
            </a:r>
            <a:r>
              <a:rPr 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Graph，KG）与问答系统融合，正确理解用户语义是一大挑战[1]。虽然知识图谱问答能够通过对问题进行分析理解，最终获取答案，但面对自然语言的灵活性与模糊性，如何处理复杂问题的语义信息、如何提高复杂推理问答的高效性仍是研究难点[2]。</a:t>
            </a:r>
            <a:endParaRPr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84617" y="1"/>
            <a:ext cx="1680449" cy="4616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46"/>
          <p:cNvSpPr>
            <a:spLocks noChangeArrowheads="1"/>
          </p:cNvSpPr>
          <p:nvPr/>
        </p:nvSpPr>
        <p:spPr bwMode="auto">
          <a:xfrm>
            <a:off x="501585" y="155039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研究背景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2270" y="737235"/>
            <a:ext cx="8528050" cy="39871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       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大型语言模型（Large Language Model，LLM），在理解和响应人类指令方面表现突出，InstructGPT[</a:t>
            </a:r>
            <a:r>
              <a:rPr 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]、ChatGPT、GPT4[</a:t>
            </a:r>
            <a:r>
              <a:rPr 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]等自回归大型语言模型[</a:t>
            </a:r>
            <a:r>
              <a:rPr lang="en-US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]通过预训练、微调（Fine- tuning）等技术理解并遵循人类指令，使得其能够正确理解并回答复杂问题</a:t>
            </a:r>
            <a:r>
              <a:rPr lang="zh-CN"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，</a:t>
            </a:r>
            <a:r>
              <a:rPr sz="2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对自然语言问答影响深远。然而，由于缺少针对垂直领域进行训练，LLM 在垂直领域的表现并不理想。此外，由于其对硬件的高要求，训练和部署 LLM 仍然具有一定困难。</a:t>
            </a:r>
            <a:endParaRPr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84617" y="1"/>
            <a:ext cx="1680449" cy="4616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ldLvl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46"/>
          <p:cNvSpPr>
            <a:spLocks noChangeArrowheads="1"/>
          </p:cNvSpPr>
          <p:nvPr/>
        </p:nvSpPr>
        <p:spPr bwMode="auto">
          <a:xfrm>
            <a:off x="501585" y="155039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研究背景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2270" y="737235"/>
            <a:ext cx="8528050" cy="39871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noAutofit/>
          </a:bodyPr>
          <a:lstStyle/>
          <a:p>
            <a:pPr>
              <a:lnSpc>
                <a:spcPct val="150000"/>
              </a:lnSpc>
            </a:pPr>
            <a:endParaRPr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84617" y="1"/>
            <a:ext cx="1680449" cy="46166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650" y="737235"/>
            <a:ext cx="7124065" cy="40659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ldLvl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梯形 34"/>
          <p:cNvSpPr/>
          <p:nvPr/>
        </p:nvSpPr>
        <p:spPr>
          <a:xfrm rot="16200000">
            <a:off x="5584648" y="-338488"/>
            <a:ext cx="1718803" cy="5399903"/>
          </a:xfrm>
          <a:prstGeom prst="trapezoid">
            <a:avLst>
              <a:gd name="adj" fmla="val 16935"/>
            </a:avLst>
          </a:prstGeom>
          <a:solidFill>
            <a:srgbClr val="071F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 dirty="0"/>
          </a:p>
        </p:txBody>
      </p:sp>
      <p:sp>
        <p:nvSpPr>
          <p:cNvPr id="37" name="梯形 36"/>
          <p:cNvSpPr/>
          <p:nvPr/>
        </p:nvSpPr>
        <p:spPr>
          <a:xfrm rot="5400000">
            <a:off x="998730" y="477602"/>
            <a:ext cx="1758050" cy="3755509"/>
          </a:xfrm>
          <a:prstGeom prst="trapezoid">
            <a:avLst>
              <a:gd name="adj" fmla="val 17865"/>
            </a:avLst>
          </a:prstGeom>
          <a:solidFill>
            <a:schemeClr val="bg1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endParaRPr lang="zh-CN" altLang="en-US" sz="1800"/>
          </a:p>
        </p:txBody>
      </p:sp>
      <p:sp>
        <p:nvSpPr>
          <p:cNvPr id="27" name="文本框 2"/>
          <p:cNvSpPr txBox="1"/>
          <p:nvPr/>
        </p:nvSpPr>
        <p:spPr>
          <a:xfrm>
            <a:off x="2796809" y="1917123"/>
            <a:ext cx="872675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</a:rPr>
              <a:t>Part</a:t>
            </a:r>
            <a:r>
              <a:rPr lang="en-US" altLang="zh-CN" sz="5400" b="1" dirty="0">
                <a:solidFill>
                  <a:schemeClr val="bg1"/>
                </a:solidFill>
              </a:rPr>
              <a:t>2</a:t>
            </a:r>
            <a:endParaRPr lang="zh-CN" altLang="en-US" sz="5400" b="1" dirty="0">
              <a:solidFill>
                <a:schemeClr val="bg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756658" y="2019303"/>
            <a:ext cx="2395528" cy="74635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4400" b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研究方法</a:t>
            </a:r>
            <a:endParaRPr lang="zh-CN" altLang="en-US" sz="4400" b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1" name="图片 10" descr="文本&#10;&#10;描述已自动生成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9350" y="-78790"/>
            <a:ext cx="3559266" cy="13347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27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-1" y="651324"/>
            <a:ext cx="9143998" cy="4442112"/>
            <a:chOff x="2525417" y="3649423"/>
            <a:chExt cx="7814067" cy="8047289"/>
          </a:xfrm>
        </p:grpSpPr>
        <p:sp>
          <p:nvSpPr>
            <p:cNvPr id="36" name="圆角矩形 35"/>
            <p:cNvSpPr/>
            <p:nvPr/>
          </p:nvSpPr>
          <p:spPr>
            <a:xfrm>
              <a:off x="2525417" y="3649423"/>
              <a:ext cx="7814067" cy="8047289"/>
            </a:xfrm>
            <a:prstGeom prst="roundRect">
              <a:avLst>
                <a:gd name="adj" fmla="val 1189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文本框 32"/>
            <p:cNvSpPr txBox="1"/>
            <p:nvPr/>
          </p:nvSpPr>
          <p:spPr>
            <a:xfrm>
              <a:off x="2601226" y="3980116"/>
              <a:ext cx="7335894" cy="4987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299720">
                <a:spcBef>
                  <a:spcPts val="600"/>
                </a:spcBef>
              </a:pPr>
              <a:r>
                <a:rPr lang="en-US"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    </a:t>
              </a: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近期清华大学知识工程和数据挖掘小组发布了对话机器人ChatGLM-6B的开源版本，这个中英文语言模型拥有千亿参数规模，并且对中文进行了优化。本次开源的版本是其60亿参数的小规模版本，仅需要6GB显存就可以在本地部署。这意味着，即使是在普通显卡的电脑上，也可以轻松部署一个类似于GPT的大型语言模型。</a:t>
              </a:r>
              <a:endParaRPr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indent="299720">
                <a:spcBef>
                  <a:spcPts val="600"/>
                </a:spcBef>
              </a:pPr>
              <a:endParaRPr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382882" y="-51812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研究方法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  <p:pic>
        <p:nvPicPr>
          <p:cNvPr id="2" name="图片 1" descr="截屏2023-10-14 08.33.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4210" y="3168650"/>
            <a:ext cx="7815580" cy="17964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-1" y="651324"/>
            <a:ext cx="9143998" cy="4442112"/>
            <a:chOff x="2525417" y="3649423"/>
            <a:chExt cx="7814067" cy="8047289"/>
          </a:xfrm>
        </p:grpSpPr>
        <p:sp>
          <p:nvSpPr>
            <p:cNvPr id="36" name="圆角矩形 35"/>
            <p:cNvSpPr/>
            <p:nvPr/>
          </p:nvSpPr>
          <p:spPr>
            <a:xfrm>
              <a:off x="2525417" y="3649423"/>
              <a:ext cx="7814067" cy="8047289"/>
            </a:xfrm>
            <a:prstGeom prst="roundRect">
              <a:avLst>
                <a:gd name="adj" fmla="val 11892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文本框 32"/>
            <p:cNvSpPr txBox="1"/>
            <p:nvPr/>
          </p:nvSpPr>
          <p:spPr>
            <a:xfrm>
              <a:off x="2954105" y="4784828"/>
              <a:ext cx="6948552" cy="55182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indent="299720">
                <a:spcBef>
                  <a:spcPts val="600"/>
                </a:spcBef>
              </a:pPr>
              <a:r>
                <a:rPr lang="en-US"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    </a:t>
              </a: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LangChain是一个强大的框架，旨在帮助开发人员使用语言模型构建端到端的应用程序，可以为LLM 的开发利用提供有力支撑。它提供了一套</a:t>
              </a:r>
              <a:r>
                <a:rPr sz="2400" kern="0" dirty="0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工具、组件和接口</a:t>
              </a: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，可以简化创建由 LLM 或聊天模型提供支持的应用程序的过程。LangChain 可以轻松管理与大型语言模型的交互，将多个组件链接在一起，并集成额外的资源。利用 LangChain，</a:t>
              </a:r>
              <a:r>
                <a:rPr lang="zh-CN"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问答</a:t>
              </a:r>
              <a:r>
                <a:rPr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系统可以轻松建立起知识库与大型语言模型间的</a:t>
              </a:r>
              <a:r>
                <a:rPr lang="zh-CN"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链接，将知识注入到大型语言</a:t>
              </a:r>
              <a:r>
                <a:rPr lang="zh-CN" sz="2400" kern="0" dirty="0">
                  <a:solidFill>
                    <a:srgbClr val="282828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模型中。</a:t>
              </a:r>
              <a:endParaRPr lang="zh-CN" sz="2400" kern="0" dirty="0">
                <a:solidFill>
                  <a:srgbClr val="282828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33" name="矩形 46"/>
          <p:cNvSpPr>
            <a:spLocks noChangeArrowheads="1"/>
          </p:cNvSpPr>
          <p:nvPr/>
        </p:nvSpPr>
        <p:spPr bwMode="auto">
          <a:xfrm>
            <a:off x="382882" y="-51812"/>
            <a:ext cx="1809750" cy="58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CN" altLang="en-US" b="1" dirty="0">
                <a:solidFill>
                  <a:schemeClr val="accent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研究方法</a:t>
            </a:r>
            <a:endParaRPr lang="zh-CN" altLang="en-US" b="1" dirty="0">
              <a:solidFill>
                <a:schemeClr val="accent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等腰三角形 47"/>
          <p:cNvSpPr>
            <a:spLocks noChangeArrowheads="1"/>
          </p:cNvSpPr>
          <p:nvPr/>
        </p:nvSpPr>
        <p:spPr bwMode="auto">
          <a:xfrm rot="5400000">
            <a:off x="-39787" y="157290"/>
            <a:ext cx="581159" cy="50158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91438" tIns="45719" rIns="91438" bIns="45719" anchor="ctr"/>
          <a:lstStyle>
            <a:lvl1pPr>
              <a:spcBef>
                <a:spcPct val="20000"/>
              </a:spcBef>
              <a:buFont typeface="Arial" panose="020B060402020209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9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9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9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90204" pitchFamily="34" charset="0"/>
              <a:buNone/>
            </a:pPr>
            <a:endParaRPr lang="zh-CN" altLang="zh-CN" sz="1800">
              <a:solidFill>
                <a:srgbClr val="FFFFFF"/>
              </a:solidFill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0">
        <p:fade/>
      </p:transition>
    </mc:Choice>
    <mc:Fallback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bldLvl="0" animBg="1"/>
    </p:bldLst>
  </p:timing>
</p:sld>
</file>

<file path=ppt/tags/tag1.xml><?xml version="1.0" encoding="utf-8"?>
<p:tagLst xmlns:p="http://schemas.openxmlformats.org/presentationml/2006/main">
  <p:tag name="KSO_WM_UNIT_TABLE_BEAUTIFY" val="smartTable{e1126ec0-ede3-4dba-8a46-c23f98254743}"/>
  <p:tag name="TABLE_ENDDRAG_ORIGIN_RECT" val="719*404"/>
  <p:tag name="TABLE_ENDDRAG_RECT" val="0*0*719*405"/>
</p:tagLst>
</file>

<file path=ppt/tags/tag2.xml><?xml version="1.0" encoding="utf-8"?>
<p:tagLst xmlns:p="http://schemas.openxmlformats.org/presentationml/2006/main">
  <p:tag name="KSO_WM_UNIT_PLACING_PICTURE_USER_VIEWPORT" val="{&quot;height&quot;:1308.6566929133858,&quot;width&quot;:9196.03937007874}"/>
</p:tagLst>
</file>

<file path=ppt/tags/tag3.xml><?xml version="1.0" encoding="utf-8"?>
<p:tagLst xmlns:p="http://schemas.openxmlformats.org/presentationml/2006/main">
  <p:tag name="ISPRING_PRESENTATION_TITLE" val="PowerPoint 演示文稿"/>
  <p:tag name="KSO_WPP_MARK_KEY" val="00a16cee-b24b-4680-b75b-26bc0f7adfb6"/>
  <p:tag name="COMMONDATA" val="eyJoZGlkIjoiMGU3MmE4ZjA1MGViMGIwM2M1NWU2YzliYTA4MDFmNDgifQ=="/>
</p:tagLst>
</file>

<file path=ppt/theme/theme1.xml><?xml version="1.0" encoding="utf-8"?>
<a:theme xmlns:a="http://schemas.openxmlformats.org/drawingml/2006/main" name="A000120140530A99PPBG">
  <a:themeElements>
    <a:clrScheme name="自定义 95">
      <a:dk1>
        <a:sysClr val="windowText" lastClr="000000"/>
      </a:dk1>
      <a:lt1>
        <a:sysClr val="window" lastClr="FFFFFF"/>
      </a:lt1>
      <a:dk2>
        <a:srgbClr val="3F3F3F"/>
      </a:dk2>
      <a:lt2>
        <a:srgbClr val="E3DED1"/>
      </a:lt2>
      <a:accent1>
        <a:srgbClr val="071F65"/>
      </a:accent1>
      <a:accent2>
        <a:srgbClr val="7F7F7F"/>
      </a:accent2>
      <a:accent3>
        <a:srgbClr val="414456"/>
      </a:accent3>
      <a:accent4>
        <a:srgbClr val="444455"/>
      </a:accent4>
      <a:accent5>
        <a:srgbClr val="444455"/>
      </a:accent5>
      <a:accent6>
        <a:srgbClr val="7F7F7F"/>
      </a:accent6>
      <a:hlink>
        <a:srgbClr val="002060"/>
      </a:hlink>
      <a:folHlink>
        <a:srgbClr val="B26B0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90204" pitchFamily="34" charset="0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A000120140627A33KPBG</Template>
  <TotalTime>0</TotalTime>
  <Words>5284</Words>
  <Application>WPS 文字</Application>
  <PresentationFormat>全屏显示(16:9)</PresentationFormat>
  <Paragraphs>187</Paragraphs>
  <Slides>18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43" baseType="lpstr">
      <vt:lpstr>Arial</vt:lpstr>
      <vt:lpstr>宋体</vt:lpstr>
      <vt:lpstr>Wingdings</vt:lpstr>
      <vt:lpstr>微软雅黑</vt:lpstr>
      <vt:lpstr>汉仪旗黑</vt:lpstr>
      <vt:lpstr>Arial Black</vt:lpstr>
      <vt:lpstr>Wingdings 2</vt:lpstr>
      <vt:lpstr>幼圆</vt:lpstr>
      <vt:lpstr>华文宋体</vt:lpstr>
      <vt:lpstr>华文楷体</vt:lpstr>
      <vt:lpstr>华文行楷</vt:lpstr>
      <vt:lpstr>行楷-简</vt:lpstr>
      <vt:lpstr>Calibri</vt:lpstr>
      <vt:lpstr>Helvetica Neue</vt:lpstr>
      <vt:lpstr>华文新魏</vt:lpstr>
      <vt:lpstr>宋体-简</vt:lpstr>
      <vt:lpstr>宋体</vt:lpstr>
      <vt:lpstr>Arial Unicode MS</vt:lpstr>
      <vt:lpstr>汉仪书宋二KW</vt:lpstr>
      <vt:lpstr>Times New Roman</vt:lpstr>
      <vt:lpstr>微软雅黑</vt:lpstr>
      <vt:lpstr>华文中宋</vt:lpstr>
      <vt:lpstr>微软雅黑 Light</vt:lpstr>
      <vt:lpstr>汉仪中黑KW</vt:lpstr>
      <vt:lpstr>A000120140530A99PPBG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http://www.ypppt.com/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槑</cp:lastModifiedBy>
  <cp:revision>617</cp:revision>
  <dcterms:created xsi:type="dcterms:W3CDTF">2023-10-17T12:19:10Z</dcterms:created>
  <dcterms:modified xsi:type="dcterms:W3CDTF">2023-10-17T12:19:10Z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5CCA52A10B67F4B3CF2F2A6551B9D438_43</vt:lpwstr>
  </property>
  <property fmtid="{D5CDD505-2E9C-101B-9397-08002B2CF9AE}" pid="3" name="KSOProductBuildVer">
    <vt:lpwstr>2052-6.2.1.8344</vt:lpwstr>
  </property>
</Properties>
</file>