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9" r:id="rId12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43" y="1143000"/>
            <a:ext cx="5486114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914400" y="731520"/>
            <a:ext cx="73152" cy="109728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188720" y="7315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开元云科技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280160"/>
            <a:ext cx="9144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官网设计说明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8720" y="365760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版本：v1.0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402336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日期：2025.05.25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438912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用途：开发团队搭建参考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75120" y="914400"/>
            <a:ext cx="4754880" cy="5029200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A29B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1690" y="1460500"/>
            <a:ext cx="4075430" cy="383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sz="1800"/>
              <a:t>核心理念</a:t>
            </a:r>
            <a:endParaRPr sz="1800"/>
          </a:p>
          <a:p>
            <a:pPr algn="l">
              <a:spcBef>
                <a:spcPts val="600"/>
              </a:spcBef>
              <a:defRPr sz="24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极简 · 科技感</a:t>
            </a:r>
          </a:p>
          <a:p>
            <a:pPr algn="l">
              <a:spcBef>
                <a:spcPts val="600"/>
              </a:spcBef>
              <a:defRPr sz="1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000" b="0">
                <a:solidFill>
                  <a:srgbClr val="666666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sz="1800"/>
              <a:t>首页核心目标</a:t>
            </a:r>
            <a:endParaRPr sz="18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400"/>
              <a:t>3秒内让访客知道</a:t>
            </a:r>
            <a:endParaRPr sz="24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400"/>
              <a:t>我们是谁、能干什么</a:t>
            </a:r>
            <a:endParaRPr sz="2400"/>
          </a:p>
          <a:p>
            <a:pPr algn="l">
              <a:spcBef>
                <a:spcPts val="600"/>
              </a:spcBef>
              <a:defRPr sz="1000" b="0">
                <a:solidFill>
                  <a:srgbClr val="666666"/>
                </a:solidFill>
                <a:latin typeface="微软雅黑" panose="020B0503020204020204" charset="-122"/>
              </a:defRPr>
            </a:pPr>
            <a:endParaRPr sz="2400"/>
          </a:p>
          <a:p>
            <a:pPr algn="l">
              <a:spcBef>
                <a:spcPts val="600"/>
              </a:spcBef>
              <a:defRPr sz="1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sz="1800"/>
              <a:t>转化路径</a:t>
            </a:r>
            <a:endParaRPr sz="18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400"/>
              <a:t>品牌→能力→信任→商机</a:t>
            </a: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54864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整体风格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280160"/>
            <a:ext cx="9461500" cy="494347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463040"/>
            <a:ext cx="8155940" cy="40874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defRPr sz="20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设计风格</a:t>
            </a:r>
          </a:p>
          <a:p>
            <a:pPr algn="l">
              <a:spcBef>
                <a:spcPts val="600"/>
              </a:spcBef>
              <a:defRPr sz="8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/>
              <a:t>整体基调：极简、直观、科技感</a:t>
            </a:r>
            <a:endParaRPr sz="1800"/>
          </a:p>
          <a:p>
            <a:pPr algn="l">
              <a:spcBef>
                <a:spcPts val="600"/>
              </a:spcBef>
              <a:defRPr sz="14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/>
              <a:t>参考标杆：OpenAI 官网风格</a:t>
            </a:r>
            <a:r>
              <a:rPr lang="en-US" sz="1800"/>
              <a:t> </a:t>
            </a:r>
            <a:endParaRPr lang="en-US" sz="1800"/>
          </a:p>
          <a:p>
            <a:pPr algn="l">
              <a:spcBef>
                <a:spcPts val="600"/>
              </a:spcBef>
              <a:defRPr sz="8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sz="2000"/>
              <a:t>核心原则</a:t>
            </a:r>
            <a:endParaRPr sz="20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•</a:t>
            </a:r>
            <a:r>
              <a:rPr sz="1600"/>
              <a:t> </a:t>
            </a:r>
            <a:r>
              <a:rPr sz="1800"/>
              <a:t>首页信息克制，避免堆砌</a:t>
            </a:r>
            <a:endParaRPr sz="18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/>
              <a:t>• 大量留白，呼吸感强</a:t>
            </a:r>
            <a:endParaRPr sz="1800"/>
          </a:p>
          <a:p>
            <a:pPr algn="l">
              <a:spcBef>
                <a:spcPts val="600"/>
              </a:spcBef>
              <a:defRPr sz="8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sz="2000"/>
              <a:t>云宝形象</a:t>
            </a:r>
            <a:endParaRPr sz="20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>
                <a:solidFill>
                  <a:srgbClr val="FF0000"/>
                </a:solidFill>
                <a:highlight>
                  <a:srgbClr val="C0C0C0"/>
                </a:highlight>
              </a:rPr>
              <a:t>极简线稿风格</a:t>
            </a:r>
            <a:r>
              <a:rPr lang="zh-CN" sz="1800">
                <a:solidFill>
                  <a:srgbClr val="FF0000"/>
                </a:solidFill>
                <a:highlight>
                  <a:srgbClr val="C0C0C0"/>
                </a:highlight>
              </a:rPr>
              <a:t>还是实体形象？</a:t>
            </a:r>
            <a:r>
              <a:rPr sz="1800"/>
              <a:t>，低透明度装饰</a:t>
            </a:r>
            <a:endParaRPr sz="1800"/>
          </a:p>
          <a:p>
            <a:pPr algn="l">
              <a:spcBef>
                <a:spcPts val="600"/>
              </a:spcBef>
              <a:defRPr sz="14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/>
              <a:t>不用全彩3D，保持调性统一</a:t>
            </a:r>
            <a:r>
              <a:rPr lang="zh-CN" sz="1800"/>
              <a:t>？</a:t>
            </a:r>
            <a:endParaRPr lang="zh-CN"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lang="zh-CN" sz="2800"/>
              <a:t>首页</a:t>
            </a:r>
            <a:r>
              <a:rPr sz="2800"/>
              <a:t>页面结构与模块顺序</a:t>
            </a:r>
            <a:endParaRPr sz="2800"/>
          </a:p>
        </p:txBody>
      </p:sp>
      <p:sp>
        <p:nvSpPr>
          <p:cNvPr id="5" name="Rounded Rectangle 4"/>
          <p:cNvSpPr/>
          <p:nvPr>
            <p:custDataLst>
              <p:tags r:id="rId1"/>
            </p:custDataLst>
          </p:nvPr>
        </p:nvSpPr>
        <p:spPr>
          <a:xfrm>
            <a:off x="731520" y="1463040"/>
            <a:ext cx="548640" cy="5029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01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1463040" y="14630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导航栏</a:t>
            </a:r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3840480" y="1291590"/>
            <a:ext cx="77724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/>
              <a:t>固定顶部 · 毛玻璃效果 · Logo + 导航链接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（点击直接跳转到下方指定位置）</a:t>
            </a:r>
            <a:r>
              <a:rPr sz="1600"/>
              <a:t> + 联系销售按钮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（点击跳转至微信）</a:t>
            </a:r>
            <a:endParaRPr lang="zh-CN" sz="160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8" name="Rounded Rectangle 7"/>
          <p:cNvSpPr/>
          <p:nvPr>
            <p:custDataLst>
              <p:tags r:id="rId4"/>
            </p:custDataLst>
          </p:nvPr>
        </p:nvSpPr>
        <p:spPr>
          <a:xfrm>
            <a:off x="731520" y="2176272"/>
            <a:ext cx="548640" cy="5029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02</a:t>
            </a: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1463040" y="2176272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首屏 Hero</a:t>
            </a:r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3840480" y="2130552"/>
            <a:ext cx="777240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/>
              <a:t>品牌Slogan · 一句话定位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（开元云 您身边的AI管家？）</a:t>
            </a:r>
            <a:r>
              <a:rPr lang="en-US" sz="1600"/>
              <a:t>+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云宝线稿装饰或实体？</a:t>
            </a:r>
            <a:endParaRPr lang="zh-CN" sz="160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11" name="Rounded Rectangle 10"/>
          <p:cNvSpPr/>
          <p:nvPr>
            <p:custDataLst>
              <p:tags r:id="rId7"/>
            </p:custDataLst>
          </p:nvPr>
        </p:nvSpPr>
        <p:spPr>
          <a:xfrm>
            <a:off x="731520" y="2889504"/>
            <a:ext cx="548640" cy="5029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03</a:t>
            </a:r>
          </a:p>
        </p:txBody>
      </p:sp>
      <p:sp>
        <p:nvSpPr>
          <p:cNvPr id="12" name="TextBox 11"/>
          <p:cNvSpPr txBox="1"/>
          <p:nvPr>
            <p:custDataLst>
              <p:tags r:id="rId8"/>
            </p:custDataLst>
          </p:nvPr>
        </p:nvSpPr>
        <p:spPr>
          <a:xfrm>
            <a:off x="1463040" y="2889504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1+N+X 产品架构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3840480" y="2786634"/>
            <a:ext cx="77724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lang="zh-CN" sz="1600"/>
              <a:t>居中三块儿内容：</a:t>
            </a:r>
            <a:r>
              <a:rPr lang="en-US" altLang="zh-CN" sz="1600"/>
              <a:t>1</a:t>
            </a:r>
            <a:r>
              <a:rPr lang="zh-CN" altLang="en-US" sz="1600"/>
              <a:t>个</a:t>
            </a:r>
            <a:r>
              <a:rPr lang="en-US" altLang="zh-CN" sz="1600"/>
              <a:t>AI</a:t>
            </a:r>
            <a:r>
              <a:rPr lang="zh-CN" altLang="en-US" sz="1600"/>
              <a:t>平台</a:t>
            </a:r>
            <a:r>
              <a:rPr lang="en-US" altLang="zh-CN" sz="1600"/>
              <a:t>     N</a:t>
            </a:r>
            <a:r>
              <a:rPr lang="zh-CN" altLang="en-US" sz="1600"/>
              <a:t>个行业模型</a:t>
            </a:r>
            <a:r>
              <a:rPr lang="en-US" altLang="zh-CN" sz="1600"/>
              <a:t>     X</a:t>
            </a:r>
            <a:r>
              <a:rPr lang="zh-CN" altLang="en-US" sz="1600"/>
              <a:t>个智能体</a:t>
            </a:r>
            <a:r>
              <a:rPr lang="en-US" altLang="zh-CN" sz="1600"/>
              <a:t> 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每一块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  <a:sym typeface="+mn-ea"/>
              </a:rPr>
              <a:t>点击之后出现下拉详细介绍</a:t>
            </a:r>
            <a:endParaRPr sz="1600"/>
          </a:p>
        </p:txBody>
      </p:sp>
      <p:sp>
        <p:nvSpPr>
          <p:cNvPr id="14" name="Rounded Rectangle 13"/>
          <p:cNvSpPr/>
          <p:nvPr>
            <p:custDataLst>
              <p:tags r:id="rId10"/>
            </p:custDataLst>
          </p:nvPr>
        </p:nvSpPr>
        <p:spPr>
          <a:xfrm>
            <a:off x="731520" y="3602736"/>
            <a:ext cx="548640" cy="5029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04</a:t>
            </a:r>
          </a:p>
        </p:txBody>
      </p:sp>
      <p:sp>
        <p:nvSpPr>
          <p:cNvPr id="15" name="TextBox 14"/>
          <p:cNvSpPr txBox="1"/>
          <p:nvPr>
            <p:custDataLst>
              <p:tags r:id="rId11"/>
            </p:custDataLst>
          </p:nvPr>
        </p:nvSpPr>
        <p:spPr>
          <a:xfrm>
            <a:off x="1463040" y="3602736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成功案例</a:t>
            </a:r>
          </a:p>
        </p:txBody>
      </p:sp>
      <p:sp>
        <p:nvSpPr>
          <p:cNvPr id="16" name="TextBox 15"/>
          <p:cNvSpPr txBox="1"/>
          <p:nvPr>
            <p:custDataLst>
              <p:tags r:id="rId12"/>
            </p:custDataLst>
          </p:nvPr>
        </p:nvSpPr>
        <p:spPr>
          <a:xfrm>
            <a:off x="3840480" y="3545586"/>
            <a:ext cx="77724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/>
              <a:t>3列案例卡片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  <a:sym typeface="+mn-ea"/>
              </a:rPr>
              <a:t>点击之后出现下拉详细介绍</a:t>
            </a:r>
            <a:r>
              <a:rPr sz="1600"/>
              <a:t> ·</a:t>
            </a:r>
            <a:r>
              <a:rPr lang="zh-CN" sz="1600"/>
              <a:t>右边加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【更多案例】</a:t>
            </a:r>
            <a:r>
              <a:rPr sz="1600"/>
              <a:t> 底部</a:t>
            </a:r>
            <a:r>
              <a:rPr lang="zh-CN" sz="1600"/>
              <a:t>获取商机按钮</a:t>
            </a:r>
            <a:r>
              <a:rPr sz="1600"/>
              <a:t>「了解更多→联系销售」</a:t>
            </a:r>
            <a:endParaRPr sz="1600"/>
          </a:p>
        </p:txBody>
      </p:sp>
      <p:sp>
        <p:nvSpPr>
          <p:cNvPr id="17" name="Rounded Rectangle 16"/>
          <p:cNvSpPr/>
          <p:nvPr>
            <p:custDataLst>
              <p:tags r:id="rId13"/>
            </p:custDataLst>
          </p:nvPr>
        </p:nvSpPr>
        <p:spPr>
          <a:xfrm>
            <a:off x="731520" y="4315968"/>
            <a:ext cx="548640" cy="5029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05</a:t>
            </a:r>
          </a:p>
        </p:txBody>
      </p:sp>
      <p:sp>
        <p:nvSpPr>
          <p:cNvPr id="18" name="TextBox 17"/>
          <p:cNvSpPr txBox="1"/>
          <p:nvPr>
            <p:custDataLst>
              <p:tags r:id="rId14"/>
            </p:custDataLst>
          </p:nvPr>
        </p:nvSpPr>
        <p:spPr>
          <a:xfrm>
            <a:off x="1463040" y="4315968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企业动态</a:t>
            </a:r>
          </a:p>
        </p:txBody>
      </p:sp>
      <p:sp>
        <p:nvSpPr>
          <p:cNvPr id="19" name="TextBox 18"/>
          <p:cNvSpPr txBox="1"/>
          <p:nvPr>
            <p:custDataLst>
              <p:tags r:id="rId15"/>
            </p:custDataLst>
          </p:nvPr>
        </p:nvSpPr>
        <p:spPr>
          <a:xfrm>
            <a:off x="3840480" y="4270248"/>
            <a:ext cx="77724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/>
              <a:t>仅2条最新新闻 · 右侧</a:t>
            </a: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「查看全部→」</a:t>
            </a:r>
            <a:r>
              <a:rPr sz="1600"/>
              <a:t>跳转内页</a:t>
            </a:r>
            <a:r>
              <a:rPr lang="zh-CN" sz="1600"/>
              <a:t>，内页有所有的新闻动态，最底部加上公众号二维码</a:t>
            </a:r>
            <a:endParaRPr lang="zh-CN" sz="1600"/>
          </a:p>
        </p:txBody>
      </p:sp>
      <p:sp>
        <p:nvSpPr>
          <p:cNvPr id="20" name="Rounded Rectangle 19"/>
          <p:cNvSpPr/>
          <p:nvPr>
            <p:custDataLst>
              <p:tags r:id="rId16"/>
            </p:custDataLst>
          </p:nvPr>
        </p:nvSpPr>
        <p:spPr>
          <a:xfrm>
            <a:off x="731520" y="5029200"/>
            <a:ext cx="548640" cy="502920"/>
          </a:xfrm>
          <a:prstGeom prst="roundRect">
            <a:avLst/>
          </a:prstGeom>
          <a:solidFill>
            <a:srgbClr val="9999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06</a:t>
            </a:r>
          </a:p>
        </p:txBody>
      </p:sp>
      <p:sp>
        <p:nvSpPr>
          <p:cNvPr id="21" name="TextBox 20"/>
          <p:cNvSpPr txBox="1"/>
          <p:nvPr>
            <p:custDataLst>
              <p:tags r:id="rId17"/>
            </p:custDataLst>
          </p:nvPr>
        </p:nvSpPr>
        <p:spPr>
          <a:xfrm>
            <a:off x="1463040" y="502920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页脚</a:t>
            </a:r>
          </a:p>
        </p:txBody>
      </p:sp>
      <p:sp>
        <p:nvSpPr>
          <p:cNvPr id="22" name="TextBox 21"/>
          <p:cNvSpPr txBox="1"/>
          <p:nvPr>
            <p:custDataLst>
              <p:tags r:id="rId18"/>
            </p:custDataLst>
          </p:nvPr>
        </p:nvSpPr>
        <p:spPr>
          <a:xfrm>
            <a:off x="3840480" y="5029835"/>
            <a:ext cx="777240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品牌信息 · 版权声明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？</a:t>
            </a:r>
            <a:r>
              <a:rPr lang="zh-CN" altLang="en-US" sz="1600">
                <a:solidFill>
                  <a:srgbClr val="FF0000"/>
                </a:solidFill>
                <a:highlight>
                  <a:srgbClr val="C0C0C0"/>
                </a:highlight>
              </a:rPr>
              <a:t>© 2026 开元云科技 · 国家级高新技术企业 · 专精特新企业</a:t>
            </a:r>
            <a:endParaRPr lang="zh-CN" altLang="en-US" sz="160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23" name="Rounded Rectangle 22"/>
          <p:cNvSpPr/>
          <p:nvPr>
            <p:custDataLst>
              <p:tags r:id="rId19"/>
            </p:custDataLst>
          </p:nvPr>
        </p:nvSpPr>
        <p:spPr>
          <a:xfrm>
            <a:off x="731520" y="5742431"/>
            <a:ext cx="548640" cy="502920"/>
          </a:xfrm>
          <a:prstGeom prst="roundRect">
            <a:avLst/>
          </a:prstGeom>
          <a:solidFill>
            <a:srgbClr val="F08C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>
                <a:solidFill>
                  <a:srgbClr val="F5F5F5"/>
                </a:solidFill>
              </a:defRPr>
            </a:pPr>
            <a:r>
              <a:t>07</a:t>
            </a:r>
          </a:p>
        </p:txBody>
      </p:sp>
      <p:sp>
        <p:nvSpPr>
          <p:cNvPr id="24" name="TextBox 23"/>
          <p:cNvSpPr txBox="1"/>
          <p:nvPr>
            <p:custDataLst>
              <p:tags r:id="rId20"/>
            </p:custDataLst>
          </p:nvPr>
        </p:nvSpPr>
        <p:spPr>
          <a:xfrm>
            <a:off x="1463040" y="5743066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浮动入口</a:t>
            </a:r>
          </a:p>
        </p:txBody>
      </p:sp>
      <p:sp>
        <p:nvSpPr>
          <p:cNvPr id="25" name="TextBox 24"/>
          <p:cNvSpPr txBox="1"/>
          <p:nvPr>
            <p:custDataLst>
              <p:tags r:id="rId21"/>
            </p:custDataLst>
          </p:nvPr>
        </p:nvSpPr>
        <p:spPr>
          <a:xfrm>
            <a:off x="3840480" y="5742431"/>
            <a:ext cx="77724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云宝线稿头像</a:t>
            </a:r>
            <a:r>
              <a:rPr sz="1600"/>
              <a:t> · 悬停气泡 · 点击展开联系面板</a:t>
            </a: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（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您对哪些产品感兴趣？</a:t>
            </a: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/</a:t>
            </a:r>
            <a:r>
              <a:rPr lang="zh-CN" sz="1600">
                <a:solidFill>
                  <a:srgbClr val="FF0000"/>
                </a:solidFill>
                <a:highlight>
                  <a:srgbClr val="C0C0C0"/>
                </a:highlight>
              </a:rPr>
              <a:t>您的行业和地区？</a:t>
            </a: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/</a:t>
            </a:r>
            <a:r>
              <a:rPr lang="zh-CN" altLang="en-US" sz="1600">
                <a:solidFill>
                  <a:srgbClr val="FF0000"/>
                </a:solidFill>
                <a:highlight>
                  <a:srgbClr val="C0C0C0"/>
                </a:highlight>
              </a:rPr>
              <a:t>留下您的联系方式</a:t>
            </a:r>
            <a:r>
              <a:rPr sz="1600">
                <a:solidFill>
                  <a:srgbClr val="FF0000"/>
                </a:solidFill>
                <a:highlight>
                  <a:srgbClr val="C0C0C0"/>
                </a:highlight>
              </a:rPr>
              <a:t>）</a:t>
            </a:r>
            <a:endParaRPr sz="160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36576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36576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首屏 Hero 区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062990"/>
            <a:ext cx="5303520" cy="5703570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245870"/>
            <a:ext cx="4572000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视觉层级（从上到下）</a:t>
            </a: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① 标签胶囊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</a:t>
            </a:r>
            <a:r>
              <a:rPr b="1">
                <a:highlight>
                  <a:srgbClr val="FFFF00"/>
                </a:highlight>
              </a:rPr>
              <a:t>  "AI 智能体服务平台" </a:t>
            </a:r>
            <a:r>
              <a:t>+ 脉冲呼吸灯圆点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紫色低饱和底色，圆角胶囊样式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② 主标题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b="1">
                <a:solidFill>
                  <a:srgbClr val="999999"/>
                </a:solidFill>
                <a:highlight>
                  <a:srgbClr val="FFFF00"/>
                </a:highlight>
              </a:rPr>
              <a:t>   "一个平台，千行百业 智能跃迁"或者“开元云科技，您身边的AI管家”</a:t>
            </a:r>
            <a:endParaRPr b="1">
              <a:solidFill>
                <a:srgbClr val="999999"/>
              </a:solidFill>
              <a:highlight>
                <a:srgbClr val="FFFF00"/>
              </a:highlight>
            </a:endParaR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56px 加粗，'千行百业'渐变高亮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渐变：#6C5CE7 → #A29BFE → #74B9FF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③ 副标题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一句话说明平台定位与核心能力</a:t>
            </a:r>
            <a:r>
              <a:rPr lang="zh-CN"/>
              <a:t>：</a:t>
            </a:r>
            <a:r>
              <a:rPr lang="zh-CN" b="1">
                <a:highlight>
                  <a:srgbClr val="FFFF00"/>
                </a:highlight>
              </a:rPr>
              <a:t>基于东数西算</a:t>
            </a:r>
            <a:r>
              <a:rPr lang="en-US" altLang="zh-CN" b="1">
                <a:highlight>
                  <a:srgbClr val="FFFF00"/>
                </a:highlight>
              </a:rPr>
              <a:t>...</a:t>
            </a:r>
            <a:endParaRPr b="1">
              <a:highlight>
                <a:srgbClr val="FFFF00"/>
              </a:highlight>
            </a:endParaR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18px，次文字色 #999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trike="sngStrike"/>
              <a:t>④ 双按钮组</a:t>
            </a:r>
            <a:endParaRPr strike="sngStrike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trike="sngStrike"/>
              <a:t>   主按钮："</a:t>
            </a:r>
            <a:r>
              <a:rPr lang="zh-CN" b="1" strike="sngStrike">
                <a:highlight>
                  <a:srgbClr val="FFFF00"/>
                </a:highlight>
              </a:rPr>
              <a:t>联系销售</a:t>
            </a:r>
            <a:r>
              <a:rPr strike="sngStrike"/>
              <a:t>"（实心紫）</a:t>
            </a:r>
            <a:endParaRPr strike="sngStrike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trike="sngStrike"/>
              <a:t>   次按钮："</a:t>
            </a:r>
            <a:r>
              <a:rPr lang="zh-CN" b="1" strike="sngStrike">
                <a:highlight>
                  <a:srgbClr val="FFFF00"/>
                </a:highlight>
              </a:rPr>
              <a:t>了解产品架构</a:t>
            </a:r>
            <a:r>
              <a:rPr strike="sngStrike"/>
              <a:t>"（描边）</a:t>
            </a:r>
            <a:endParaRPr strike="sngStrike"/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⑤ 云宝线稿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   右下角极简SVG描边，透明度12%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1062990"/>
            <a:ext cx="5029200" cy="5688330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66560" y="1245870"/>
            <a:ext cx="4572000" cy="48971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技术参数</a:t>
            </a:r>
            <a:r>
              <a:rPr lang="en-US"/>
              <a:t> </a:t>
            </a:r>
            <a:r>
              <a:rPr lang="zh-CN" altLang="en-US"/>
              <a:t>仅供参考</a:t>
            </a:r>
            <a:endParaRPr lang="zh-CN" altLang="en-US"/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布局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全屏高度 (100vh)，垂直居中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内容区最大宽度 1100px 居中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padding: 120px 48px 80px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背景效果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中心径向渐变光晕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800×800px, accent-glow 40%透明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按钮交互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hover: 上移2px + 阴影扩散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transition: all 0.3s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呼吸灯动画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胶囊内圆点 opacity 1→0.4→1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animation: pulse 2s infinite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1+N+X 产品架构区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177290"/>
            <a:ext cx="9185275" cy="352361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360170"/>
            <a:ext cx="7918450" cy="3374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>
                <a:solidFill>
                  <a:srgbClr val="FF0000"/>
                </a:solidFill>
                <a:highlight>
                  <a:srgbClr val="C0C0C0"/>
                </a:highlight>
              </a:rPr>
              <a:t>交互方式：点击</a:t>
            </a:r>
            <a:r>
              <a:rPr lang="zh-CN" sz="1800">
                <a:solidFill>
                  <a:srgbClr val="FF0000"/>
                </a:solidFill>
                <a:highlight>
                  <a:srgbClr val="C0C0C0"/>
                </a:highlight>
              </a:rPr>
              <a:t>高亮</a:t>
            </a:r>
            <a:endParaRPr sz="1800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>
                <a:solidFill>
                  <a:srgbClr val="FF0000"/>
                </a:solidFill>
                <a:highlight>
                  <a:srgbClr val="C0C0C0"/>
                </a:highlight>
              </a:rPr>
              <a:t>点击某</a:t>
            </a:r>
            <a:r>
              <a:rPr lang="zh-CN" sz="1800">
                <a:solidFill>
                  <a:srgbClr val="FF0000"/>
                </a:solidFill>
                <a:highlight>
                  <a:srgbClr val="C0C0C0"/>
                </a:highlight>
              </a:rPr>
              <a:t>模块儿</a:t>
            </a:r>
            <a:r>
              <a:rPr sz="1800">
                <a:solidFill>
                  <a:srgbClr val="FF0000"/>
                </a:solidFill>
                <a:highlight>
                  <a:srgbClr val="C0C0C0"/>
                </a:highlight>
              </a:rPr>
              <a:t> → </a:t>
            </a:r>
            <a:r>
              <a:rPr lang="zh-CN" sz="1800">
                <a:solidFill>
                  <a:srgbClr val="FF0000"/>
                </a:solidFill>
                <a:highlight>
                  <a:srgbClr val="C0C0C0"/>
                </a:highlight>
              </a:rPr>
              <a:t>下拉显示详情介绍</a:t>
            </a:r>
            <a:endParaRPr sz="1800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1800"/>
              <a:t>卡片样式</a:t>
            </a:r>
            <a:r>
              <a:rPr lang="zh-CN" sz="1800"/>
              <a:t>仅供参考</a:t>
            </a:r>
            <a:endParaRPr lang="zh-CN" sz="1800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/>
              <a:t>• 深色卡片 #1A1A1A + 1px #222 边框</a:t>
            </a:r>
            <a:endParaRPr sz="1800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/>
              <a:t>• 左侧3px竖线（激活时为品牌蓝）</a:t>
            </a:r>
            <a:endParaRPr sz="1800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/>
              <a:t>• hover: 右移4px + 边框变品牌蓝</a:t>
            </a:r>
            <a:endParaRPr sz="1800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800"/>
              <a:t>• active: 品牌蓝背景底 + 竖线高亮</a:t>
            </a:r>
            <a:endParaRPr sz="1800"/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endParaRPr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案例区与</a:t>
            </a:r>
            <a:r>
              <a:rPr lang="zh-CN" sz="2800"/>
              <a:t>商机</a:t>
            </a:r>
            <a:r>
              <a:rPr sz="2800"/>
              <a:t>转化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234440"/>
            <a:ext cx="6858000" cy="2926080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417320"/>
            <a:ext cx="64008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案例卡片（3列网格）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每张卡片包含：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行业标签（11px 紫色大写，如：智能制造）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案例标题（17px 加粗）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案例描述（13px 灰色，1-2行数据化成果）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交互：hover 上移4px + 边框变品牌蓝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间距：列间 20px，最大宽度 1100px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4434840"/>
            <a:ext cx="6858000" cy="183197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4617720"/>
            <a:ext cx="6400800" cy="1645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lang="zh-CN"/>
              <a:t>商机获取</a:t>
            </a:r>
            <a:r>
              <a:t>横幅（案例区底部）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渐变背景：品牌蓝低透明度渐变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• 文案："想了解这些方案如何落地？"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• 按钮："了解更多 → 联系销售"（实心紫）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flex 布局，左文右按钮，16px 圆角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046720" y="1234440"/>
            <a:ext cx="3657600" cy="4846320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412480" y="1417320"/>
            <a:ext cx="32004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企业动态条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首页只放2条最新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其余内容进入新闻内页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4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每条包含：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日期（12px 灰色）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标题（14px 白色）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4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右上角入口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"查看全部 →" 链接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跳转至独立新闻页</a:t>
            </a:r>
          </a:p>
          <a:p>
            <a:pPr algn="l">
              <a:spcBef>
                <a:spcPts val="600"/>
              </a:spcBef>
              <a:defRPr sz="4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4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设计原则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首页信息克制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发展历程→关于我们内页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新闻动态→独立新闻页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浮动入口 — 云宝商机助手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097280"/>
            <a:ext cx="5303520" cy="540575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280160"/>
            <a:ext cx="4572000" cy="46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交互流程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默认状态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右下角圆形头像（56×56px）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紫色渐变底色 +</a:t>
            </a:r>
            <a:r>
              <a:rPr>
                <a:solidFill>
                  <a:srgbClr val="FF0000"/>
                </a:solidFill>
                <a:highlight>
                  <a:srgbClr val="C0C0C0"/>
                </a:highlight>
              </a:rPr>
              <a:t> 云宝线稿SVG</a:t>
            </a:r>
            <a:r>
              <a:rPr lang="zh-CN">
                <a:solidFill>
                  <a:srgbClr val="FF0000"/>
                </a:solidFill>
                <a:highlight>
                  <a:srgbClr val="C0C0C0"/>
                </a:highlight>
              </a:rPr>
              <a:t>形象</a:t>
            </a:r>
            <a:endParaRPr lang="zh-CN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悬浮阴影 + 品牌蓝光晕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悬停（Hover）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左侧滑出气泡"有什么可以帮你？"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白底圆角气泡，带阴影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0.4s 弹性缓动动画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点击（Click）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上方展开联系面板（260px宽）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三个选项：</a:t>
            </a:r>
            <a:r>
              <a:rPr lang="zh-CN"/>
              <a:t>您感兴趣哪些产品？</a:t>
            </a:r>
            <a:r>
              <a:rPr lang="en-US" altLang="zh-CN"/>
              <a:t>/</a:t>
            </a:r>
            <a:r>
              <a:t>留言/</a:t>
            </a:r>
            <a:r>
              <a:rPr lang="zh-CN"/>
              <a:t>留下您的联系方式</a:t>
            </a:r>
            <a:endParaRPr lang="zh-CN"/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再次点击收起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rPr sz="1600" b="1">
                <a:solidFill>
                  <a:srgbClr val="FF0000"/>
                </a:solidFill>
                <a:highlight>
                  <a:srgbClr val="C0C0C0"/>
                </a:highlight>
              </a:rPr>
              <a:t>收集的信息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如何</a:t>
            </a:r>
            <a:r>
              <a:rPr sz="1600" b="1">
                <a:solidFill>
                  <a:srgbClr val="FF0000"/>
                </a:solidFill>
                <a:highlight>
                  <a:srgbClr val="C0C0C0"/>
                </a:highlight>
              </a:rPr>
              <a:t>处理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？</a:t>
            </a: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400800" y="1097280"/>
            <a:ext cx="5029200" cy="540575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66560" y="1280160"/>
            <a:ext cx="4572000" cy="5123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视觉参数</a:t>
            </a:r>
            <a:r>
              <a:rPr lang="en-US"/>
              <a:t> </a:t>
            </a:r>
            <a:r>
              <a:rPr lang="zh-CN" altLang="en-US"/>
              <a:t>仅供参考</a:t>
            </a:r>
            <a:endParaRPr lang="zh-CN" altLang="en-US"/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云宝头像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56px 圆形，紫色渐变底</a:t>
            </a:r>
          </a:p>
          <a:p>
            <a:pPr algn="l">
              <a:spcBef>
                <a:spcPts val="600"/>
              </a:spcBef>
              <a:defRPr sz="12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  (#6C5CE7 → #A29BFE)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白色SVG线稿：云形身体 + 眼睛</a:t>
            </a:r>
          </a:p>
          <a:p>
            <a:pPr algn="l">
              <a:spcBef>
                <a:spcPts val="600"/>
              </a:spcBef>
              <a:defRPr sz="12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  + 微笑 + 天线</a:t>
            </a:r>
          </a:p>
          <a:p>
            <a:pPr algn="l">
              <a:spcBef>
                <a:spcPts val="600"/>
              </a:spcBef>
              <a:defRPr sz="12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• stroke-width: 1.8px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hover: 上移3px + 放大1.05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联系面板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白底 + 16px 圆角 + 重阴影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展开动画: 0.35s 弹性缓动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选项行: 深底圆角 + SVG图标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hover: 品牌蓝底色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定位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fixed, right: 24px, bottom: 24px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z-index: 200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sz="2800"/>
              <a:t>响应式与字体规范</a:t>
            </a:r>
            <a:r>
              <a:rPr lang="zh-CN" sz="2800"/>
              <a:t>（扣子生成，</a:t>
            </a:r>
            <a:r>
              <a:rPr lang="zh-CN" sz="2800"/>
              <a:t>仅供参考）</a:t>
            </a:r>
            <a:endParaRPr lang="zh-CN"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017270"/>
            <a:ext cx="5303520" cy="563943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200150"/>
            <a:ext cx="4572000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响应式断点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桌面端（&gt;768px）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1+N+X: 左右两列 grid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案例: 3列 grid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CTA: flex 左文右按钮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新闻: flex 横排2条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移动端（≤768px）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1+N+X: 单列堆叠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案例: 单列堆叠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CTA: 纵向居中排列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新闻: 单列堆叠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Hero标题: 56px → 32px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通用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内容最大宽度: 1100px 居中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导航栏: fixed + 毛玻璃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1017270"/>
            <a:ext cx="5029200" cy="563943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66560" y="1200150"/>
            <a:ext cx="4572000" cy="5154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t>字体规范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主字体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Noto Sans SC (Google Fonts CDN)</a:t>
            </a:r>
          </a:p>
          <a:p>
            <a:pPr algn="l">
              <a:spcBef>
                <a:spcPts val="600"/>
              </a:spcBef>
              <a:defRPr sz="1200" b="0">
                <a:solidFill>
                  <a:srgbClr val="666666"/>
                </a:solidFill>
                <a:latin typeface="微软雅黑" panose="020B0503020204020204" charset="-122"/>
              </a:defRPr>
            </a:pPr>
            <a:r>
              <a:t>fallback: -apple-system, sans-serif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字号层级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Hero主标题: 56px / Bold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Hero副标题: 18px / Light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区块标题: 36px / Bold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区块描述: 16px / Light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卡片标题: 17px / Medium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卡片描述: 13px / Regular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导航链接: 14px / Regular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• 标签文字: 12-13px / Medium</a:t>
            </a:r>
          </a:p>
          <a:p>
            <a:pPr algn="l">
              <a:spcBef>
                <a:spcPts val="600"/>
              </a:spcBef>
              <a:defRPr sz="600" b="0">
                <a:solidFill>
                  <a:srgbClr val="999999"/>
                </a:solidFill>
                <a:latin typeface="微软雅黑" panose="020B0503020204020204" charset="-122"/>
              </a:defRPr>
            </a:pPr>
          </a:p>
          <a:p>
            <a:pPr algn="l">
              <a:spcBef>
                <a:spcPts val="600"/>
              </a:spcBef>
              <a:defRPr sz="16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t>字重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Light(300) / Regular(400)</a:t>
            </a:r>
          </a:p>
          <a:p>
            <a:pPr algn="l">
              <a:spcBef>
                <a:spcPts val="600"/>
              </a:spcBef>
              <a:defRPr sz="1300" b="0">
                <a:solidFill>
                  <a:srgbClr val="999999"/>
                </a:solidFill>
                <a:latin typeface="微软雅黑" panose="020B0503020204020204" charset="-122"/>
              </a:defRPr>
            </a:pPr>
            <a:r>
              <a:t>Medium(500) / Bold(700)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31520" y="457200"/>
            <a:ext cx="54864" cy="731520"/>
          </a:xfrm>
          <a:prstGeom prst="roundRect">
            <a:avLst/>
          </a:prstGeom>
          <a:solidFill>
            <a:srgbClr val="6C5C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457200"/>
            <a:ext cx="731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5F5F5"/>
                </a:solidFill>
                <a:latin typeface="微软雅黑" panose="020B0503020204020204" charset="-122"/>
              </a:defRPr>
            </a:pPr>
            <a:r>
              <a:rPr lang="zh-CN" sz="2800"/>
              <a:t>后台管理</a:t>
            </a:r>
            <a:r>
              <a:rPr sz="2800"/>
              <a:t> </a:t>
            </a:r>
            <a:endParaRPr sz="2800"/>
          </a:p>
        </p:txBody>
      </p:sp>
      <p:sp>
        <p:nvSpPr>
          <p:cNvPr id="5" name="Rounded Rectangle 4"/>
          <p:cNvSpPr/>
          <p:nvPr/>
        </p:nvSpPr>
        <p:spPr>
          <a:xfrm>
            <a:off x="731520" y="1097280"/>
            <a:ext cx="5303520" cy="5405755"/>
          </a:xfrm>
          <a:prstGeom prst="roundRect">
            <a:avLst/>
          </a:prstGeom>
          <a:solidFill>
            <a:srgbClr val="1A1A1A"/>
          </a:solidFill>
          <a:ln w="6350">
            <a:solidFill>
              <a:srgbClr val="3333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280160"/>
            <a:ext cx="4572000" cy="279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lang="en-US" sz="1600" b="1">
                <a:solidFill>
                  <a:srgbClr val="FF0000"/>
                </a:solidFill>
                <a:highlight>
                  <a:srgbClr val="C0C0C0"/>
                </a:highlight>
              </a:rPr>
              <a:t>1</a:t>
            </a:r>
            <a:r>
              <a:rPr lang="zh-CN" altLang="en-US" sz="1600" b="1">
                <a:solidFill>
                  <a:srgbClr val="FF0000"/>
                </a:solidFill>
                <a:highlight>
                  <a:srgbClr val="C0C0C0"/>
                </a:highlight>
              </a:rPr>
              <a:t>、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关于云宝问答收集的信息，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需要跟余总商量如何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收集</a:t>
            </a: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lang="en-US" alt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2</a:t>
            </a:r>
            <a:r>
              <a:rPr lang="zh-CN" altLang="en-US" sz="1600" b="1">
                <a:solidFill>
                  <a:srgbClr val="FF0000"/>
                </a:solidFill>
                <a:highlight>
                  <a:srgbClr val="C0C0C0"/>
                </a:highlight>
              </a:rPr>
              <a:t>、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如何更新内容？新闻模块、产品模块、行业案例等都需要实时</a:t>
            </a:r>
            <a:r>
              <a:rPr 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更新</a:t>
            </a: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r>
              <a:rPr lang="en-US" altLang="zh-CN" sz="1600" b="1">
                <a:solidFill>
                  <a:srgbClr val="FF0000"/>
                </a:solidFill>
                <a:highlight>
                  <a:srgbClr val="C0C0C0"/>
                </a:highlight>
              </a:rPr>
              <a:t>3</a:t>
            </a:r>
            <a:r>
              <a:rPr lang="zh-CN" altLang="en-US" sz="1600" b="1">
                <a:solidFill>
                  <a:srgbClr val="FF0000"/>
                </a:solidFill>
                <a:highlight>
                  <a:srgbClr val="C0C0C0"/>
                </a:highlight>
              </a:rPr>
              <a:t>、开放编辑管理权限给市场部</a:t>
            </a: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lang="zh-CN" sz="1600" b="1">
              <a:solidFill>
                <a:srgbClr val="FF0000"/>
              </a:solidFill>
              <a:highlight>
                <a:srgbClr val="C0C0C0"/>
              </a:highlight>
            </a:endParaRPr>
          </a:p>
          <a:p>
            <a:pPr algn="l">
              <a:defRPr sz="1800" b="1">
                <a:solidFill>
                  <a:srgbClr val="6C5CE7"/>
                </a:solidFill>
                <a:latin typeface="微软雅黑" panose="020B0503020204020204" charset="-122"/>
              </a:defRPr>
            </a:pPr>
            <a:endParaRPr lang="zh-CN" altLang="en-US" sz="1600" b="1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0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1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2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3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4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5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6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7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8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19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2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20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21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3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4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5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6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7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8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ags/tag9.xml><?xml version="1.0" encoding="utf-8"?>
<p:tagLst xmlns:p="http://schemas.openxmlformats.org/presentationml/2006/main">
  <p:tag name="KSO_WM_DIAGRAM_VIRTUALLY_FRAME" val="{&quot;height&quot;:401.2599212598425,&quot;left&quot;:57.6,&quot;top&quot;:101.7,&quot;width&quot;:856.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2629</Words>
  <Application>WPS 演示</Application>
  <PresentationFormat>On-screen Show (4:3)</PresentationFormat>
  <Paragraphs>265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Arial</vt:lpstr>
      <vt:lpstr>微软雅黑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WPS_1688438351</cp:lastModifiedBy>
  <cp:revision>10</cp:revision>
  <dcterms:created xsi:type="dcterms:W3CDTF">2013-01-27T09:14:00Z</dcterms:created>
  <dcterms:modified xsi:type="dcterms:W3CDTF">2026-05-26T08:16:03Z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ICV">
    <vt:lpwstr>279BEAAF1CD44B45999E828ED7571762_13</vt:lpwstr>
  </property>
</Properties>
</file>