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"/>
  </p:notesMasterIdLst>
  <p:sldIdLst>
    <p:sldId id="256" r:id="rId3"/>
    <p:sldId id="257" r:id="rId4"/>
    <p:sldId id="258" r:id="rId5"/>
    <p:sldId id="259" r:id="rId6"/>
    <p:sldId id="260" r:id="rId8"/>
    <p:sldId id="270" r:id="rId9"/>
    <p:sldId id="261" r:id="rId10"/>
    <p:sldId id="271" r:id="rId11"/>
    <p:sldId id="262" r:id="rId12"/>
    <p:sldId id="263" r:id="rId13"/>
    <p:sldId id="269" r:id="rId14"/>
  </p:sldIdLst>
  <p:sldSz cx="1219136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2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5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124" d="100"/>
          <a:sy n="124" d="100"/>
        </p:scale>
        <p:origin x="-1512" y="-112"/>
      </p:cViewPr>
      <p:guideLst>
        <p:guide orient="horz" pos="212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943" y="1143000"/>
            <a:ext cx="5486114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2" Type="http://schemas.openxmlformats.org/officeDocument/2006/relationships/slideLayout" Target="../slideLayouts/slideLayout7.xml"/><Relationship Id="rId21" Type="http://schemas.openxmlformats.org/officeDocument/2006/relationships/tags" Target="../tags/tag21.xml"/><Relationship Id="rId20" Type="http://schemas.openxmlformats.org/officeDocument/2006/relationships/tags" Target="../tags/tag20.xml"/><Relationship Id="rId2" Type="http://schemas.openxmlformats.org/officeDocument/2006/relationships/tags" Target="../tags/tag2.xml"/><Relationship Id="rId19" Type="http://schemas.openxmlformats.org/officeDocument/2006/relationships/tags" Target="../tags/tag19.xml"/><Relationship Id="rId18" Type="http://schemas.openxmlformats.org/officeDocument/2006/relationships/tags" Target="../tags/tag18.xml"/><Relationship Id="rId17" Type="http://schemas.openxmlformats.org/officeDocument/2006/relationships/tags" Target="../tags/tag17.xml"/><Relationship Id="rId16" Type="http://schemas.openxmlformats.org/officeDocument/2006/relationships/tags" Target="../tags/tag16.xml"/><Relationship Id="rId15" Type="http://schemas.openxmlformats.org/officeDocument/2006/relationships/tags" Target="../tags/tag15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914400" y="731520"/>
            <a:ext cx="73152" cy="1097280"/>
          </a:xfrm>
          <a:prstGeom prst="roundRect">
            <a:avLst/>
          </a:prstGeom>
          <a:solidFill>
            <a:srgbClr val="6C5C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188720" y="73152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6C5CE7"/>
                </a:solidFill>
                <a:latin typeface="微软雅黑" panose="020B0503020204020204" charset="-122"/>
              </a:defRPr>
            </a:pPr>
            <a:r>
              <a:t>开元云科技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8720" y="1280160"/>
            <a:ext cx="9144000" cy="8299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8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官网设计说明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8720" y="365760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666666"/>
                </a:solidFill>
                <a:latin typeface="微软雅黑" panose="020B0503020204020204" charset="-122"/>
              </a:defRPr>
            </a:pPr>
            <a:r>
              <a:t>版本：v1.0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20" y="402336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666666"/>
                </a:solidFill>
                <a:latin typeface="微软雅黑" panose="020B0503020204020204" charset="-122"/>
              </a:defRPr>
            </a:pPr>
            <a:r>
              <a:t>日期：2025.05.25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88720" y="438912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666666"/>
                </a:solidFill>
                <a:latin typeface="微软雅黑" panose="020B0503020204020204" charset="-122"/>
              </a:defRPr>
            </a:pPr>
            <a:r>
              <a:t>用途：开发团队搭建参考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675120" y="914400"/>
            <a:ext cx="4754880" cy="5029200"/>
          </a:xfrm>
          <a:prstGeom prst="roundRect">
            <a:avLst/>
          </a:prstGeom>
          <a:solidFill>
            <a:srgbClr val="1A1A1A"/>
          </a:solidFill>
          <a:ln w="6350">
            <a:solidFill>
              <a:srgbClr val="A29B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171690" y="1460500"/>
            <a:ext cx="4075430" cy="38309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6C5CE7"/>
                </a:solidFill>
                <a:latin typeface="微软雅黑" panose="020B0503020204020204" charset="-122"/>
              </a:defRPr>
            </a:pPr>
            <a:r>
              <a:rPr sz="1800"/>
              <a:t>核心理念</a:t>
            </a:r>
            <a:endParaRPr sz="1800"/>
          </a:p>
          <a:p>
            <a:pPr algn="l">
              <a:spcBef>
                <a:spcPts val="600"/>
              </a:spcBef>
              <a:defRPr sz="24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极简 · 科技感</a:t>
            </a:r>
          </a:p>
          <a:p>
            <a:pPr algn="l">
              <a:spcBef>
                <a:spcPts val="600"/>
              </a:spcBef>
              <a:defRPr sz="14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000" b="0">
                <a:solidFill>
                  <a:srgbClr val="666666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600" b="1">
                <a:solidFill>
                  <a:srgbClr val="6C5CE7"/>
                </a:solidFill>
                <a:latin typeface="微软雅黑" panose="020B0503020204020204" charset="-122"/>
              </a:defRPr>
            </a:pPr>
            <a:r>
              <a:rPr sz="1800"/>
              <a:t>首页核心目标</a:t>
            </a:r>
            <a:endParaRPr sz="1800"/>
          </a:p>
          <a:p>
            <a:pPr algn="l">
              <a:spcBef>
                <a:spcPts val="600"/>
              </a:spcBef>
              <a:defRPr sz="1400" b="0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rPr sz="2400"/>
              <a:t>3秒内让访客知道</a:t>
            </a:r>
            <a:endParaRPr sz="2400"/>
          </a:p>
          <a:p>
            <a:pPr algn="l">
              <a:spcBef>
                <a:spcPts val="600"/>
              </a:spcBef>
              <a:defRPr sz="1400" b="0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rPr sz="2400"/>
              <a:t>我们是谁、能干什么</a:t>
            </a:r>
            <a:endParaRPr sz="2400"/>
          </a:p>
          <a:p>
            <a:pPr algn="l">
              <a:spcBef>
                <a:spcPts val="600"/>
              </a:spcBef>
              <a:defRPr sz="1000" b="0">
                <a:solidFill>
                  <a:srgbClr val="666666"/>
                </a:solidFill>
                <a:latin typeface="微软雅黑" panose="020B0503020204020204" charset="-122"/>
              </a:defRPr>
            </a:pPr>
            <a:endParaRPr sz="2400"/>
          </a:p>
          <a:p>
            <a:pPr algn="l">
              <a:spcBef>
                <a:spcPts val="600"/>
              </a:spcBef>
              <a:defRPr sz="1600" b="1">
                <a:solidFill>
                  <a:srgbClr val="6C5CE7"/>
                </a:solidFill>
                <a:latin typeface="微软雅黑" panose="020B0503020204020204" charset="-122"/>
              </a:defRPr>
            </a:pPr>
            <a:r>
              <a:rPr sz="1800"/>
              <a:t>转化路径</a:t>
            </a:r>
            <a:endParaRPr sz="1800"/>
          </a:p>
          <a:p>
            <a:pPr algn="l">
              <a:spcBef>
                <a:spcPts val="600"/>
              </a:spcBef>
              <a:defRPr sz="1400" b="0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rPr sz="2400"/>
              <a:t>品牌→能力→信任→商机</a:t>
            </a:r>
            <a:endParaRPr sz="2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57200"/>
            <a:ext cx="54864" cy="731520"/>
          </a:xfrm>
          <a:prstGeom prst="roundRect">
            <a:avLst/>
          </a:prstGeom>
          <a:solidFill>
            <a:srgbClr val="6C5C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05840" y="457200"/>
            <a:ext cx="7315200" cy="521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rPr sz="2800"/>
              <a:t>响应式与字体规范</a:t>
            </a:r>
            <a:r>
              <a:rPr lang="zh-CN" sz="2800"/>
              <a:t>（扣子生成，</a:t>
            </a:r>
            <a:r>
              <a:rPr lang="zh-CN" sz="2800"/>
              <a:t>仅供参考）</a:t>
            </a:r>
            <a:endParaRPr lang="zh-CN" sz="2800"/>
          </a:p>
        </p:txBody>
      </p:sp>
      <p:sp>
        <p:nvSpPr>
          <p:cNvPr id="5" name="Rounded Rectangle 4"/>
          <p:cNvSpPr/>
          <p:nvPr/>
        </p:nvSpPr>
        <p:spPr>
          <a:xfrm>
            <a:off x="731520" y="1017270"/>
            <a:ext cx="5303520" cy="5639435"/>
          </a:xfrm>
          <a:prstGeom prst="roundRect">
            <a:avLst/>
          </a:prstGeom>
          <a:solidFill>
            <a:srgbClr val="1A1A1A"/>
          </a:solidFill>
          <a:ln w="6350">
            <a:solidFill>
              <a:srgbClr val="3333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200150"/>
            <a:ext cx="4572000" cy="48926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6C5CE7"/>
                </a:solidFill>
                <a:latin typeface="微软雅黑" panose="020B0503020204020204" charset="-122"/>
              </a:defRPr>
            </a:pPr>
            <a:r>
              <a:t>响应式断点</a:t>
            </a:r>
          </a:p>
          <a:p>
            <a:pPr algn="l">
              <a:spcBef>
                <a:spcPts val="600"/>
              </a:spcBef>
              <a:defRPr sz="6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桌面端（&gt;768px）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1+N+X: 左右两列 grid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案例: 3列 grid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CTA: flex 左文右按钮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新闻: flex 横排2条</a:t>
            </a:r>
          </a:p>
          <a:p>
            <a:pPr algn="l">
              <a:spcBef>
                <a:spcPts val="600"/>
              </a:spcBef>
              <a:defRPr sz="6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移动端（≤768px）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1+N+X: 单列堆叠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案例: 单列堆叠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CTA: 纵向居中排列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新闻: 单列堆叠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Hero标题: 56px → 32px</a:t>
            </a:r>
          </a:p>
          <a:p>
            <a:pPr algn="l">
              <a:spcBef>
                <a:spcPts val="600"/>
              </a:spcBef>
              <a:defRPr sz="6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通用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内容最大宽度: 1100px 居中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导航栏: fixed + 毛玻璃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0" y="1017270"/>
            <a:ext cx="5029200" cy="5639435"/>
          </a:xfrm>
          <a:prstGeom prst="roundRect">
            <a:avLst/>
          </a:prstGeom>
          <a:solidFill>
            <a:srgbClr val="1A1A1A"/>
          </a:solidFill>
          <a:ln w="6350">
            <a:solidFill>
              <a:srgbClr val="3333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766560" y="1200150"/>
            <a:ext cx="4572000" cy="51542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6C5CE7"/>
                </a:solidFill>
                <a:latin typeface="微软雅黑" panose="020B0503020204020204" charset="-122"/>
              </a:defRPr>
            </a:pPr>
            <a:r>
              <a:t>字体规范</a:t>
            </a:r>
          </a:p>
          <a:p>
            <a:pPr algn="l">
              <a:spcBef>
                <a:spcPts val="600"/>
              </a:spcBef>
              <a:defRPr sz="6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主字体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Noto Sans SC (Google Fonts CDN)</a:t>
            </a:r>
          </a:p>
          <a:p>
            <a:pPr algn="l">
              <a:spcBef>
                <a:spcPts val="600"/>
              </a:spcBef>
              <a:defRPr sz="1200" b="0">
                <a:solidFill>
                  <a:srgbClr val="666666"/>
                </a:solidFill>
                <a:latin typeface="微软雅黑" panose="020B0503020204020204" charset="-122"/>
              </a:defRPr>
            </a:pPr>
            <a:r>
              <a:t>fallback: -apple-system, sans-serif</a:t>
            </a:r>
          </a:p>
          <a:p>
            <a:pPr algn="l">
              <a:spcBef>
                <a:spcPts val="600"/>
              </a:spcBef>
              <a:defRPr sz="6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字号层级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Hero主标题: 56px / Bold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Hero副标题: 18px / Light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区块标题: 36px / Bold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区块描述: 16px / Light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卡片标题: 17px / Medium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卡片描述: 13px / Regular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导航链接: 14px / Regular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标签文字: 12-13px / Medium</a:t>
            </a:r>
          </a:p>
          <a:p>
            <a:pPr algn="l">
              <a:spcBef>
                <a:spcPts val="600"/>
              </a:spcBef>
              <a:defRPr sz="6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字重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Light(300) / Regular(400)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Medium(500) / Bold(700)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57200"/>
            <a:ext cx="54864" cy="731520"/>
          </a:xfrm>
          <a:prstGeom prst="roundRect">
            <a:avLst/>
          </a:prstGeom>
          <a:solidFill>
            <a:srgbClr val="6C5C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05840" y="457200"/>
            <a:ext cx="7315200" cy="521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rPr lang="zh-CN" sz="2800"/>
              <a:t>后台管理</a:t>
            </a:r>
            <a:r>
              <a:rPr sz="2800"/>
              <a:t> </a:t>
            </a:r>
            <a:endParaRPr sz="2800"/>
          </a:p>
        </p:txBody>
      </p:sp>
      <p:sp>
        <p:nvSpPr>
          <p:cNvPr id="5" name="Rounded Rectangle 4"/>
          <p:cNvSpPr/>
          <p:nvPr/>
        </p:nvSpPr>
        <p:spPr>
          <a:xfrm>
            <a:off x="731520" y="1097280"/>
            <a:ext cx="5303520" cy="5405755"/>
          </a:xfrm>
          <a:prstGeom prst="roundRect">
            <a:avLst/>
          </a:prstGeom>
          <a:solidFill>
            <a:srgbClr val="1A1A1A"/>
          </a:solidFill>
          <a:ln w="6350">
            <a:solidFill>
              <a:srgbClr val="3333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280160"/>
            <a:ext cx="4572000" cy="2799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6C5CE7"/>
                </a:solidFill>
                <a:latin typeface="微软雅黑" panose="020B0503020204020204" charset="-122"/>
              </a:defRPr>
            </a:pPr>
            <a:endParaRPr sz="1600" b="1">
              <a:solidFill>
                <a:srgbClr val="FF0000"/>
              </a:solidFill>
              <a:highlight>
                <a:srgbClr val="C0C0C0"/>
              </a:highlight>
            </a:endParaRPr>
          </a:p>
          <a:p>
            <a:pPr algn="l">
              <a:defRPr sz="1800" b="1">
                <a:solidFill>
                  <a:srgbClr val="6C5CE7"/>
                </a:solidFill>
                <a:latin typeface="微软雅黑" panose="020B0503020204020204" charset="-122"/>
              </a:defRPr>
            </a:pPr>
            <a:r>
              <a:rPr lang="en-US" sz="1600" b="1">
                <a:solidFill>
                  <a:srgbClr val="FF0000"/>
                </a:solidFill>
                <a:highlight>
                  <a:srgbClr val="C0C0C0"/>
                </a:highlight>
              </a:rPr>
              <a:t>1</a:t>
            </a:r>
            <a:r>
              <a:rPr lang="zh-CN" altLang="en-US" sz="1600" b="1">
                <a:solidFill>
                  <a:srgbClr val="FF0000"/>
                </a:solidFill>
                <a:highlight>
                  <a:srgbClr val="C0C0C0"/>
                </a:highlight>
              </a:rPr>
              <a:t>、</a:t>
            </a:r>
            <a:r>
              <a:rPr lang="zh-CN" sz="1600" b="1">
                <a:solidFill>
                  <a:srgbClr val="FF0000"/>
                </a:solidFill>
                <a:highlight>
                  <a:srgbClr val="C0C0C0"/>
                </a:highlight>
              </a:rPr>
              <a:t>关于云宝问答收集的信息，</a:t>
            </a:r>
            <a:r>
              <a:rPr lang="zh-CN" sz="1600" b="1">
                <a:solidFill>
                  <a:srgbClr val="FF0000"/>
                </a:solidFill>
                <a:highlight>
                  <a:srgbClr val="C0C0C0"/>
                </a:highlight>
              </a:rPr>
              <a:t>需要跟余总商量如何</a:t>
            </a:r>
            <a:r>
              <a:rPr lang="zh-CN" sz="1600" b="1">
                <a:solidFill>
                  <a:srgbClr val="FF0000"/>
                </a:solidFill>
                <a:highlight>
                  <a:srgbClr val="C0C0C0"/>
                </a:highlight>
              </a:rPr>
              <a:t>收集</a:t>
            </a:r>
            <a:endParaRPr lang="zh-CN" sz="1600" b="1">
              <a:solidFill>
                <a:srgbClr val="FF0000"/>
              </a:solidFill>
              <a:highlight>
                <a:srgbClr val="C0C0C0"/>
              </a:highlight>
            </a:endParaRPr>
          </a:p>
          <a:p>
            <a:pPr algn="l">
              <a:defRPr sz="1800" b="1">
                <a:solidFill>
                  <a:srgbClr val="6C5CE7"/>
                </a:solidFill>
                <a:latin typeface="微软雅黑" panose="020B0503020204020204" charset="-122"/>
              </a:defRPr>
            </a:pPr>
            <a:endParaRPr lang="zh-CN" sz="1600" b="1">
              <a:solidFill>
                <a:srgbClr val="FF0000"/>
              </a:solidFill>
              <a:highlight>
                <a:srgbClr val="C0C0C0"/>
              </a:highlight>
            </a:endParaRPr>
          </a:p>
          <a:p>
            <a:pPr algn="l">
              <a:defRPr sz="1800" b="1">
                <a:solidFill>
                  <a:srgbClr val="6C5CE7"/>
                </a:solidFill>
                <a:latin typeface="微软雅黑" panose="020B0503020204020204" charset="-122"/>
              </a:defRPr>
            </a:pPr>
            <a:r>
              <a:rPr lang="en-US" altLang="zh-CN" sz="1600" b="1">
                <a:solidFill>
                  <a:srgbClr val="FF0000"/>
                </a:solidFill>
                <a:highlight>
                  <a:srgbClr val="C0C0C0"/>
                </a:highlight>
              </a:rPr>
              <a:t>2</a:t>
            </a:r>
            <a:r>
              <a:rPr lang="zh-CN" altLang="en-US" sz="1600" b="1">
                <a:solidFill>
                  <a:srgbClr val="FF0000"/>
                </a:solidFill>
                <a:highlight>
                  <a:srgbClr val="C0C0C0"/>
                </a:highlight>
              </a:rPr>
              <a:t>、</a:t>
            </a:r>
            <a:r>
              <a:rPr lang="zh-CN" sz="1600" b="1">
                <a:solidFill>
                  <a:srgbClr val="FF0000"/>
                </a:solidFill>
                <a:highlight>
                  <a:srgbClr val="C0C0C0"/>
                </a:highlight>
              </a:rPr>
              <a:t>如何更新内容？新闻模块、产品模块、行业案例等都需要实时</a:t>
            </a:r>
            <a:r>
              <a:rPr lang="zh-CN" sz="1600" b="1">
                <a:solidFill>
                  <a:srgbClr val="FF0000"/>
                </a:solidFill>
                <a:highlight>
                  <a:srgbClr val="C0C0C0"/>
                </a:highlight>
              </a:rPr>
              <a:t>更新</a:t>
            </a:r>
            <a:endParaRPr lang="zh-CN" sz="1600" b="1">
              <a:solidFill>
                <a:srgbClr val="FF0000"/>
              </a:solidFill>
              <a:highlight>
                <a:srgbClr val="C0C0C0"/>
              </a:highlight>
            </a:endParaRPr>
          </a:p>
          <a:p>
            <a:pPr algn="l">
              <a:defRPr sz="1800" b="1">
                <a:solidFill>
                  <a:srgbClr val="6C5CE7"/>
                </a:solidFill>
                <a:latin typeface="微软雅黑" panose="020B0503020204020204" charset="-122"/>
              </a:defRPr>
            </a:pPr>
            <a:endParaRPr lang="zh-CN" sz="1600" b="1">
              <a:solidFill>
                <a:srgbClr val="FF0000"/>
              </a:solidFill>
              <a:highlight>
                <a:srgbClr val="C0C0C0"/>
              </a:highlight>
            </a:endParaRPr>
          </a:p>
          <a:p>
            <a:pPr algn="l">
              <a:defRPr sz="1800" b="1">
                <a:solidFill>
                  <a:srgbClr val="6C5CE7"/>
                </a:solidFill>
                <a:latin typeface="微软雅黑" panose="020B0503020204020204" charset="-122"/>
              </a:defRPr>
            </a:pPr>
            <a:r>
              <a:rPr lang="en-US" altLang="zh-CN" sz="1600" b="1">
                <a:solidFill>
                  <a:srgbClr val="FF0000"/>
                </a:solidFill>
                <a:highlight>
                  <a:srgbClr val="C0C0C0"/>
                </a:highlight>
              </a:rPr>
              <a:t>3</a:t>
            </a:r>
            <a:r>
              <a:rPr lang="zh-CN" altLang="en-US" sz="1600" b="1">
                <a:solidFill>
                  <a:srgbClr val="FF0000"/>
                </a:solidFill>
                <a:highlight>
                  <a:srgbClr val="C0C0C0"/>
                </a:highlight>
              </a:rPr>
              <a:t>、开放编辑管理权限给市场部</a:t>
            </a:r>
            <a:endParaRPr lang="zh-CN" sz="1600" b="1">
              <a:solidFill>
                <a:srgbClr val="FF0000"/>
              </a:solidFill>
              <a:highlight>
                <a:srgbClr val="C0C0C0"/>
              </a:highlight>
            </a:endParaRPr>
          </a:p>
          <a:p>
            <a:pPr algn="l">
              <a:defRPr sz="1800" b="1">
                <a:solidFill>
                  <a:srgbClr val="6C5CE7"/>
                </a:solidFill>
                <a:latin typeface="微软雅黑" panose="020B0503020204020204" charset="-122"/>
              </a:defRPr>
            </a:pPr>
            <a:endParaRPr lang="zh-CN" sz="1600" b="1">
              <a:solidFill>
                <a:srgbClr val="FF0000"/>
              </a:solidFill>
              <a:highlight>
                <a:srgbClr val="C0C0C0"/>
              </a:highlight>
            </a:endParaRPr>
          </a:p>
          <a:p>
            <a:pPr algn="l">
              <a:defRPr sz="1800" b="1">
                <a:solidFill>
                  <a:srgbClr val="6C5CE7"/>
                </a:solidFill>
                <a:latin typeface="微软雅黑" panose="020B0503020204020204" charset="-122"/>
              </a:defRPr>
            </a:pPr>
            <a:endParaRPr lang="zh-CN" sz="1600" b="1">
              <a:solidFill>
                <a:srgbClr val="FF0000"/>
              </a:solidFill>
              <a:highlight>
                <a:srgbClr val="C0C0C0"/>
              </a:highlight>
            </a:endParaRPr>
          </a:p>
          <a:p>
            <a:pPr algn="l">
              <a:defRPr sz="1800" b="1">
                <a:solidFill>
                  <a:srgbClr val="6C5CE7"/>
                </a:solidFill>
                <a:latin typeface="微软雅黑" panose="020B0503020204020204" charset="-122"/>
              </a:defRPr>
            </a:pPr>
            <a:endParaRPr lang="zh-CN" altLang="en-US" sz="1600" b="1">
              <a:solidFill>
                <a:srgbClr val="FF0000"/>
              </a:solidFill>
              <a:highlight>
                <a:srgbClr val="C0C0C0"/>
              </a:highligh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57200"/>
            <a:ext cx="54864" cy="731520"/>
          </a:xfrm>
          <a:prstGeom prst="roundRect">
            <a:avLst/>
          </a:prstGeom>
          <a:solidFill>
            <a:srgbClr val="6C5C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05840" y="457200"/>
            <a:ext cx="5486400" cy="521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rPr sz="2800"/>
              <a:t>整体风格</a:t>
            </a:r>
            <a:endParaRPr sz="2800"/>
          </a:p>
        </p:txBody>
      </p:sp>
      <p:sp>
        <p:nvSpPr>
          <p:cNvPr id="5" name="Rounded Rectangle 4"/>
          <p:cNvSpPr/>
          <p:nvPr/>
        </p:nvSpPr>
        <p:spPr>
          <a:xfrm>
            <a:off x="731520" y="1280160"/>
            <a:ext cx="9461500" cy="4943475"/>
          </a:xfrm>
          <a:prstGeom prst="roundRect">
            <a:avLst/>
          </a:prstGeom>
          <a:solidFill>
            <a:srgbClr val="1A1A1A"/>
          </a:solidFill>
          <a:ln w="6350">
            <a:solidFill>
              <a:srgbClr val="3333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463040"/>
            <a:ext cx="8155940" cy="408749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l">
              <a:defRPr sz="2000" b="1">
                <a:solidFill>
                  <a:srgbClr val="6C5CE7"/>
                </a:solidFill>
                <a:latin typeface="微软雅黑" panose="020B0503020204020204" charset="-122"/>
              </a:defRPr>
            </a:pPr>
            <a:r>
              <a:t>设计风格</a:t>
            </a:r>
          </a:p>
          <a:p>
            <a:pPr algn="l">
              <a:spcBef>
                <a:spcPts val="600"/>
              </a:spcBef>
              <a:defRPr sz="8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rPr sz="1800"/>
              <a:t>整体基调：极简、直观、科技感</a:t>
            </a:r>
            <a:endParaRPr sz="1800"/>
          </a:p>
          <a:p>
            <a:pPr algn="l">
              <a:spcBef>
                <a:spcPts val="600"/>
              </a:spcBef>
              <a:defRPr sz="14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rPr sz="1800"/>
              <a:t>参考标杆：OpenAI 官网风格</a:t>
            </a:r>
            <a:r>
              <a:rPr lang="en-US" sz="1800"/>
              <a:t> </a:t>
            </a:r>
            <a:endParaRPr lang="en-US" sz="1800"/>
          </a:p>
          <a:p>
            <a:pPr algn="l">
              <a:spcBef>
                <a:spcPts val="600"/>
              </a:spcBef>
              <a:defRPr sz="8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600" b="1">
                <a:solidFill>
                  <a:srgbClr val="6C5CE7"/>
                </a:solidFill>
                <a:latin typeface="微软雅黑" panose="020B0503020204020204" charset="-122"/>
              </a:defRPr>
            </a:pPr>
            <a:r>
              <a:rPr sz="2000"/>
              <a:t>核心原则</a:t>
            </a:r>
            <a:endParaRPr sz="2000"/>
          </a:p>
          <a:p>
            <a:pPr algn="l">
              <a:spcBef>
                <a:spcPts val="600"/>
              </a:spcBef>
              <a:defRPr sz="1400" b="0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•</a:t>
            </a:r>
            <a:r>
              <a:rPr sz="1600"/>
              <a:t> </a:t>
            </a:r>
            <a:r>
              <a:rPr sz="1800"/>
              <a:t>首页信息克制，避免堆砌</a:t>
            </a:r>
            <a:endParaRPr sz="1800"/>
          </a:p>
          <a:p>
            <a:pPr algn="l">
              <a:spcBef>
                <a:spcPts val="600"/>
              </a:spcBef>
              <a:defRPr sz="1400" b="0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rPr sz="1800"/>
              <a:t>• 大量留白，呼吸感强</a:t>
            </a:r>
            <a:endParaRPr sz="1800"/>
          </a:p>
          <a:p>
            <a:pPr algn="l">
              <a:spcBef>
                <a:spcPts val="600"/>
              </a:spcBef>
              <a:defRPr sz="8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600" b="1">
                <a:solidFill>
                  <a:srgbClr val="6C5CE7"/>
                </a:solidFill>
                <a:latin typeface="微软雅黑" panose="020B0503020204020204" charset="-122"/>
              </a:defRPr>
            </a:pPr>
            <a:r>
              <a:rPr sz="2000"/>
              <a:t>云宝形象</a:t>
            </a:r>
            <a:endParaRPr sz="2000"/>
          </a:p>
          <a:p>
            <a:pPr algn="l">
              <a:spcBef>
                <a:spcPts val="600"/>
              </a:spcBef>
              <a:defRPr sz="1400" b="0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rPr sz="1800">
                <a:solidFill>
                  <a:srgbClr val="FF0000"/>
                </a:solidFill>
                <a:highlight>
                  <a:srgbClr val="C0C0C0"/>
                </a:highlight>
              </a:rPr>
              <a:t>极简线稿风格</a:t>
            </a:r>
            <a:r>
              <a:rPr lang="zh-CN" sz="1800">
                <a:solidFill>
                  <a:srgbClr val="FF0000"/>
                </a:solidFill>
                <a:highlight>
                  <a:srgbClr val="C0C0C0"/>
                </a:highlight>
              </a:rPr>
              <a:t>还是实体形象？</a:t>
            </a:r>
            <a:r>
              <a:rPr sz="1800"/>
              <a:t>，低透明度装饰</a:t>
            </a:r>
            <a:endParaRPr sz="1800"/>
          </a:p>
          <a:p>
            <a:pPr algn="l">
              <a:spcBef>
                <a:spcPts val="600"/>
              </a:spcBef>
              <a:defRPr sz="1400" b="0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rPr sz="1800"/>
              <a:t>不用全彩3D，保持调性统一</a:t>
            </a:r>
            <a:r>
              <a:rPr lang="zh-CN" sz="1800"/>
              <a:t>？</a:t>
            </a:r>
            <a:endParaRPr lang="zh-CN"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57200"/>
            <a:ext cx="54864" cy="731520"/>
          </a:xfrm>
          <a:prstGeom prst="roundRect">
            <a:avLst/>
          </a:prstGeom>
          <a:solidFill>
            <a:srgbClr val="6C5C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05840" y="457200"/>
            <a:ext cx="7315200" cy="521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rPr lang="zh-CN" sz="2800"/>
              <a:t>首页</a:t>
            </a:r>
            <a:r>
              <a:rPr sz="2800"/>
              <a:t>页面结构与模块顺序</a:t>
            </a:r>
            <a:endParaRPr sz="2800"/>
          </a:p>
        </p:txBody>
      </p:sp>
      <p:sp>
        <p:nvSpPr>
          <p:cNvPr id="5" name="Rounded Rectangle 4"/>
          <p:cNvSpPr/>
          <p:nvPr>
            <p:custDataLst>
              <p:tags r:id="rId1"/>
            </p:custDataLst>
          </p:nvPr>
        </p:nvSpPr>
        <p:spPr>
          <a:xfrm>
            <a:off x="731520" y="1463040"/>
            <a:ext cx="548640" cy="502920"/>
          </a:xfrm>
          <a:prstGeom prst="roundRect">
            <a:avLst/>
          </a:prstGeom>
          <a:solidFill>
            <a:srgbClr val="6C5C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5F5F5"/>
                </a:solidFill>
              </a:defRPr>
            </a:pPr>
            <a:r>
              <a:t>01</a:t>
            </a:r>
          </a:p>
        </p:txBody>
      </p:sp>
      <p:sp>
        <p:nvSpPr>
          <p:cNvPr id="6" name="TextBox 5"/>
          <p:cNvSpPr txBox="1"/>
          <p:nvPr>
            <p:custDataLst>
              <p:tags r:id="rId2"/>
            </p:custDataLst>
          </p:nvPr>
        </p:nvSpPr>
        <p:spPr>
          <a:xfrm>
            <a:off x="1463040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导航栏</a:t>
            </a:r>
          </a:p>
        </p:txBody>
      </p:sp>
      <p:sp>
        <p:nvSpPr>
          <p:cNvPr id="7" name="TextBox 6"/>
          <p:cNvSpPr txBox="1"/>
          <p:nvPr>
            <p:custDataLst>
              <p:tags r:id="rId3"/>
            </p:custDataLst>
          </p:nvPr>
        </p:nvSpPr>
        <p:spPr>
          <a:xfrm>
            <a:off x="3840480" y="1291590"/>
            <a:ext cx="7772400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rPr sz="1600"/>
              <a:t>固定顶部 · 毛玻璃效果 · Logo + 导航链接</a:t>
            </a:r>
            <a:r>
              <a:rPr lang="zh-CN" sz="1600">
                <a:solidFill>
                  <a:srgbClr val="FF0000"/>
                </a:solidFill>
                <a:highlight>
                  <a:srgbClr val="C0C0C0"/>
                </a:highlight>
              </a:rPr>
              <a:t>（点击直接跳转到下方指定位置）</a:t>
            </a:r>
            <a:r>
              <a:rPr sz="1600"/>
              <a:t> + 联系销售按钮</a:t>
            </a:r>
            <a:r>
              <a:rPr lang="zh-CN" sz="1600">
                <a:solidFill>
                  <a:srgbClr val="FF0000"/>
                </a:solidFill>
                <a:highlight>
                  <a:srgbClr val="C0C0C0"/>
                </a:highlight>
              </a:rPr>
              <a:t>（点击跳转至微信）</a:t>
            </a:r>
            <a:endParaRPr lang="zh-CN" sz="1600">
              <a:solidFill>
                <a:srgbClr val="FF0000"/>
              </a:solidFill>
              <a:highlight>
                <a:srgbClr val="C0C0C0"/>
              </a:highlight>
            </a:endParaRPr>
          </a:p>
        </p:txBody>
      </p:sp>
      <p:sp>
        <p:nvSpPr>
          <p:cNvPr id="8" name="Rounded Rectangle 7"/>
          <p:cNvSpPr/>
          <p:nvPr>
            <p:custDataLst>
              <p:tags r:id="rId4"/>
            </p:custDataLst>
          </p:nvPr>
        </p:nvSpPr>
        <p:spPr>
          <a:xfrm>
            <a:off x="731520" y="2176272"/>
            <a:ext cx="548640" cy="502920"/>
          </a:xfrm>
          <a:prstGeom prst="roundRect">
            <a:avLst/>
          </a:prstGeom>
          <a:solidFill>
            <a:srgbClr val="6C5C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5F5F5"/>
                </a:solidFill>
              </a:defRPr>
            </a:pPr>
            <a:r>
              <a:t>02</a:t>
            </a:r>
          </a:p>
        </p:txBody>
      </p:sp>
      <p:sp>
        <p:nvSpPr>
          <p:cNvPr id="9" name="TextBox 8"/>
          <p:cNvSpPr txBox="1"/>
          <p:nvPr>
            <p:custDataLst>
              <p:tags r:id="rId5"/>
            </p:custDataLst>
          </p:nvPr>
        </p:nvSpPr>
        <p:spPr>
          <a:xfrm>
            <a:off x="1463040" y="2176272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首屏 Hero</a:t>
            </a:r>
          </a:p>
        </p:txBody>
      </p:sp>
      <p:sp>
        <p:nvSpPr>
          <p:cNvPr id="10" name="TextBox 9"/>
          <p:cNvSpPr txBox="1"/>
          <p:nvPr>
            <p:custDataLst>
              <p:tags r:id="rId6"/>
            </p:custDataLst>
          </p:nvPr>
        </p:nvSpPr>
        <p:spPr>
          <a:xfrm>
            <a:off x="3840480" y="2130552"/>
            <a:ext cx="7772400" cy="3371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rPr sz="1600"/>
              <a:t>品牌Slogan · 一句话定位</a:t>
            </a:r>
            <a:r>
              <a:rPr lang="zh-CN" sz="1600">
                <a:solidFill>
                  <a:srgbClr val="FF0000"/>
                </a:solidFill>
                <a:highlight>
                  <a:srgbClr val="C0C0C0"/>
                </a:highlight>
              </a:rPr>
              <a:t>（开元云 您身边的AI管家？）</a:t>
            </a:r>
            <a:r>
              <a:rPr lang="en-US" sz="1600"/>
              <a:t>+</a:t>
            </a:r>
            <a:r>
              <a:rPr lang="zh-CN" sz="1600">
                <a:solidFill>
                  <a:srgbClr val="FF0000"/>
                </a:solidFill>
                <a:highlight>
                  <a:srgbClr val="C0C0C0"/>
                </a:highlight>
              </a:rPr>
              <a:t>云宝线稿装饰或实体？</a:t>
            </a:r>
            <a:endParaRPr lang="zh-CN" sz="1600">
              <a:solidFill>
                <a:srgbClr val="FF0000"/>
              </a:solidFill>
              <a:highlight>
                <a:srgbClr val="C0C0C0"/>
              </a:highlight>
            </a:endParaRPr>
          </a:p>
        </p:txBody>
      </p:sp>
      <p:sp>
        <p:nvSpPr>
          <p:cNvPr id="11" name="Rounded Rectangle 10"/>
          <p:cNvSpPr/>
          <p:nvPr>
            <p:custDataLst>
              <p:tags r:id="rId7"/>
            </p:custDataLst>
          </p:nvPr>
        </p:nvSpPr>
        <p:spPr>
          <a:xfrm>
            <a:off x="731520" y="2889504"/>
            <a:ext cx="548640" cy="502920"/>
          </a:xfrm>
          <a:prstGeom prst="roundRect">
            <a:avLst/>
          </a:prstGeom>
          <a:solidFill>
            <a:srgbClr val="6C5C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5F5F5"/>
                </a:solidFill>
              </a:defRPr>
            </a:pPr>
            <a:r>
              <a:t>03</a:t>
            </a:r>
          </a:p>
        </p:txBody>
      </p:sp>
      <p:sp>
        <p:nvSpPr>
          <p:cNvPr id="12" name="TextBox 11"/>
          <p:cNvSpPr txBox="1"/>
          <p:nvPr>
            <p:custDataLst>
              <p:tags r:id="rId8"/>
            </p:custDataLst>
          </p:nvPr>
        </p:nvSpPr>
        <p:spPr>
          <a:xfrm>
            <a:off x="1463040" y="2889504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1+N+X 产品架构</a:t>
            </a:r>
          </a:p>
        </p:txBody>
      </p:sp>
      <p:sp>
        <p:nvSpPr>
          <p:cNvPr id="13" name="TextBox 12"/>
          <p:cNvSpPr txBox="1"/>
          <p:nvPr>
            <p:custDataLst>
              <p:tags r:id="rId9"/>
            </p:custDataLst>
          </p:nvPr>
        </p:nvSpPr>
        <p:spPr>
          <a:xfrm>
            <a:off x="3840480" y="2786634"/>
            <a:ext cx="7772400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rPr lang="zh-CN" sz="1600"/>
              <a:t>居中三块儿内容：</a:t>
            </a:r>
            <a:r>
              <a:rPr lang="en-US" altLang="zh-CN" sz="1600"/>
              <a:t>1</a:t>
            </a:r>
            <a:r>
              <a:rPr lang="zh-CN" altLang="en-US" sz="1600"/>
              <a:t>个</a:t>
            </a:r>
            <a:r>
              <a:rPr lang="en-US" altLang="zh-CN" sz="1600"/>
              <a:t>AI</a:t>
            </a:r>
            <a:r>
              <a:rPr lang="zh-CN" altLang="en-US" sz="1600"/>
              <a:t>平台</a:t>
            </a:r>
            <a:r>
              <a:rPr lang="en-US" altLang="zh-CN" sz="1600"/>
              <a:t>     N</a:t>
            </a:r>
            <a:r>
              <a:rPr lang="zh-CN" altLang="en-US" sz="1600"/>
              <a:t>个行业模型</a:t>
            </a:r>
            <a:r>
              <a:rPr lang="en-US" altLang="zh-CN" sz="1600"/>
              <a:t>     X</a:t>
            </a:r>
            <a:r>
              <a:rPr lang="zh-CN" altLang="en-US" sz="1600"/>
              <a:t>个智能体</a:t>
            </a:r>
            <a:r>
              <a:rPr lang="en-US" altLang="zh-CN" sz="1600"/>
              <a:t> </a:t>
            </a:r>
            <a:r>
              <a:rPr lang="zh-CN" sz="1600">
                <a:solidFill>
                  <a:srgbClr val="FF0000"/>
                </a:solidFill>
                <a:highlight>
                  <a:srgbClr val="C0C0C0"/>
                </a:highlight>
              </a:rPr>
              <a:t>每一块</a:t>
            </a:r>
            <a:r>
              <a:rPr lang="zh-CN" sz="1600">
                <a:solidFill>
                  <a:srgbClr val="FF0000"/>
                </a:solidFill>
                <a:highlight>
                  <a:srgbClr val="C0C0C0"/>
                </a:highlight>
                <a:sym typeface="+mn-ea"/>
              </a:rPr>
              <a:t>点击之后出现下拉详细介绍</a:t>
            </a:r>
            <a:endParaRPr sz="1600"/>
          </a:p>
        </p:txBody>
      </p:sp>
      <p:sp>
        <p:nvSpPr>
          <p:cNvPr id="14" name="Rounded Rectangle 13"/>
          <p:cNvSpPr/>
          <p:nvPr>
            <p:custDataLst>
              <p:tags r:id="rId10"/>
            </p:custDataLst>
          </p:nvPr>
        </p:nvSpPr>
        <p:spPr>
          <a:xfrm>
            <a:off x="731520" y="3602736"/>
            <a:ext cx="548640" cy="502920"/>
          </a:xfrm>
          <a:prstGeom prst="roundRect">
            <a:avLst/>
          </a:prstGeom>
          <a:solidFill>
            <a:srgbClr val="6C5C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5F5F5"/>
                </a:solidFill>
              </a:defRPr>
            </a:pPr>
            <a:r>
              <a:t>04</a:t>
            </a:r>
          </a:p>
        </p:txBody>
      </p:sp>
      <p:sp>
        <p:nvSpPr>
          <p:cNvPr id="15" name="TextBox 14"/>
          <p:cNvSpPr txBox="1"/>
          <p:nvPr>
            <p:custDataLst>
              <p:tags r:id="rId11"/>
            </p:custDataLst>
          </p:nvPr>
        </p:nvSpPr>
        <p:spPr>
          <a:xfrm>
            <a:off x="1463040" y="3602736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成功案例</a:t>
            </a:r>
          </a:p>
        </p:txBody>
      </p:sp>
      <p:sp>
        <p:nvSpPr>
          <p:cNvPr id="16" name="TextBox 15"/>
          <p:cNvSpPr txBox="1"/>
          <p:nvPr>
            <p:custDataLst>
              <p:tags r:id="rId12"/>
            </p:custDataLst>
          </p:nvPr>
        </p:nvSpPr>
        <p:spPr>
          <a:xfrm>
            <a:off x="3840480" y="3545586"/>
            <a:ext cx="7772400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rPr sz="1600"/>
              <a:t>3列案例卡片</a:t>
            </a:r>
            <a:r>
              <a:rPr lang="zh-CN" sz="1600">
                <a:solidFill>
                  <a:srgbClr val="FF0000"/>
                </a:solidFill>
                <a:highlight>
                  <a:srgbClr val="C0C0C0"/>
                </a:highlight>
                <a:sym typeface="+mn-ea"/>
              </a:rPr>
              <a:t>点击之后出现下拉详细介绍</a:t>
            </a:r>
            <a:r>
              <a:rPr sz="1600"/>
              <a:t> ·</a:t>
            </a:r>
            <a:r>
              <a:rPr lang="zh-CN" sz="1600"/>
              <a:t>右边加</a:t>
            </a:r>
            <a:r>
              <a:rPr lang="zh-CN" sz="1600">
                <a:solidFill>
                  <a:srgbClr val="FF0000"/>
                </a:solidFill>
                <a:highlight>
                  <a:srgbClr val="C0C0C0"/>
                </a:highlight>
              </a:rPr>
              <a:t>【更多案例】</a:t>
            </a:r>
            <a:r>
              <a:rPr sz="1600"/>
              <a:t> 底部</a:t>
            </a:r>
            <a:r>
              <a:rPr lang="zh-CN" sz="1600"/>
              <a:t>获取商机按钮</a:t>
            </a:r>
            <a:r>
              <a:rPr sz="1600"/>
              <a:t>「了解更多→联系销售」</a:t>
            </a:r>
            <a:endParaRPr sz="1600"/>
          </a:p>
        </p:txBody>
      </p:sp>
      <p:sp>
        <p:nvSpPr>
          <p:cNvPr id="17" name="Rounded Rectangle 16"/>
          <p:cNvSpPr/>
          <p:nvPr>
            <p:custDataLst>
              <p:tags r:id="rId13"/>
            </p:custDataLst>
          </p:nvPr>
        </p:nvSpPr>
        <p:spPr>
          <a:xfrm>
            <a:off x="731520" y="4315968"/>
            <a:ext cx="548640" cy="502920"/>
          </a:xfrm>
          <a:prstGeom prst="roundRect">
            <a:avLst/>
          </a:prstGeom>
          <a:solidFill>
            <a:srgbClr val="6C5C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5F5F5"/>
                </a:solidFill>
              </a:defRPr>
            </a:pPr>
            <a:r>
              <a:t>05</a:t>
            </a:r>
          </a:p>
        </p:txBody>
      </p:sp>
      <p:sp>
        <p:nvSpPr>
          <p:cNvPr id="18" name="TextBox 17"/>
          <p:cNvSpPr txBox="1"/>
          <p:nvPr>
            <p:custDataLst>
              <p:tags r:id="rId14"/>
            </p:custDataLst>
          </p:nvPr>
        </p:nvSpPr>
        <p:spPr>
          <a:xfrm>
            <a:off x="1463040" y="4315968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企业动态</a:t>
            </a:r>
          </a:p>
        </p:txBody>
      </p:sp>
      <p:sp>
        <p:nvSpPr>
          <p:cNvPr id="19" name="TextBox 18"/>
          <p:cNvSpPr txBox="1"/>
          <p:nvPr>
            <p:custDataLst>
              <p:tags r:id="rId15"/>
            </p:custDataLst>
          </p:nvPr>
        </p:nvSpPr>
        <p:spPr>
          <a:xfrm>
            <a:off x="3840480" y="4270248"/>
            <a:ext cx="7772400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rPr sz="1600"/>
              <a:t>仅2条最新新闻 · 右侧</a:t>
            </a:r>
            <a:r>
              <a:rPr sz="1600">
                <a:solidFill>
                  <a:srgbClr val="FF0000"/>
                </a:solidFill>
                <a:highlight>
                  <a:srgbClr val="C0C0C0"/>
                </a:highlight>
              </a:rPr>
              <a:t>「查看全部→」</a:t>
            </a:r>
            <a:r>
              <a:rPr sz="1600"/>
              <a:t>跳转内页</a:t>
            </a:r>
            <a:r>
              <a:rPr lang="zh-CN" sz="1600"/>
              <a:t>，内页有所有的新闻动态，最底部加上公众号二维码</a:t>
            </a:r>
            <a:endParaRPr lang="zh-CN" sz="1600"/>
          </a:p>
        </p:txBody>
      </p:sp>
      <p:sp>
        <p:nvSpPr>
          <p:cNvPr id="20" name="Rounded Rectangle 19"/>
          <p:cNvSpPr/>
          <p:nvPr>
            <p:custDataLst>
              <p:tags r:id="rId16"/>
            </p:custDataLst>
          </p:nvPr>
        </p:nvSpPr>
        <p:spPr>
          <a:xfrm>
            <a:off x="731520" y="5029200"/>
            <a:ext cx="548640" cy="502920"/>
          </a:xfrm>
          <a:prstGeom prst="roundRect">
            <a:avLst/>
          </a:prstGeom>
          <a:solidFill>
            <a:srgbClr val="9999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5F5F5"/>
                </a:solidFill>
              </a:defRPr>
            </a:pPr>
            <a:r>
              <a:t>06</a:t>
            </a:r>
          </a:p>
        </p:txBody>
      </p:sp>
      <p:sp>
        <p:nvSpPr>
          <p:cNvPr id="21" name="TextBox 20"/>
          <p:cNvSpPr txBox="1"/>
          <p:nvPr>
            <p:custDataLst>
              <p:tags r:id="rId17"/>
            </p:custDataLst>
          </p:nvPr>
        </p:nvSpPr>
        <p:spPr>
          <a:xfrm>
            <a:off x="1463040" y="502920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页脚</a:t>
            </a:r>
          </a:p>
        </p:txBody>
      </p:sp>
      <p:sp>
        <p:nvSpPr>
          <p:cNvPr id="22" name="TextBox 21"/>
          <p:cNvSpPr txBox="1"/>
          <p:nvPr>
            <p:custDataLst>
              <p:tags r:id="rId18"/>
            </p:custDataLst>
          </p:nvPr>
        </p:nvSpPr>
        <p:spPr>
          <a:xfrm>
            <a:off x="3840480" y="5029835"/>
            <a:ext cx="7772400" cy="3371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rPr sz="1600">
                <a:solidFill>
                  <a:srgbClr val="FF0000"/>
                </a:solidFill>
                <a:highlight>
                  <a:srgbClr val="C0C0C0"/>
                </a:highlight>
              </a:rPr>
              <a:t>品牌信息 · 版权声明</a:t>
            </a:r>
            <a:r>
              <a:rPr lang="zh-CN" sz="1600">
                <a:solidFill>
                  <a:srgbClr val="FF0000"/>
                </a:solidFill>
                <a:highlight>
                  <a:srgbClr val="C0C0C0"/>
                </a:highlight>
              </a:rPr>
              <a:t>？</a:t>
            </a:r>
            <a:r>
              <a:rPr lang="zh-CN" altLang="en-US" sz="1600">
                <a:solidFill>
                  <a:srgbClr val="FF0000"/>
                </a:solidFill>
                <a:highlight>
                  <a:srgbClr val="C0C0C0"/>
                </a:highlight>
              </a:rPr>
              <a:t>© 2026 开元云科技 · 国家级高新技术企业 · 专精特新企业</a:t>
            </a:r>
            <a:endParaRPr lang="zh-CN" altLang="en-US" sz="1600">
              <a:solidFill>
                <a:srgbClr val="FF0000"/>
              </a:solidFill>
              <a:highlight>
                <a:srgbClr val="C0C0C0"/>
              </a:highlight>
            </a:endParaRPr>
          </a:p>
        </p:txBody>
      </p:sp>
      <p:sp>
        <p:nvSpPr>
          <p:cNvPr id="23" name="Rounded Rectangle 22"/>
          <p:cNvSpPr/>
          <p:nvPr>
            <p:custDataLst>
              <p:tags r:id="rId19"/>
            </p:custDataLst>
          </p:nvPr>
        </p:nvSpPr>
        <p:spPr>
          <a:xfrm>
            <a:off x="731520" y="5742431"/>
            <a:ext cx="548640" cy="502920"/>
          </a:xfrm>
          <a:prstGeom prst="roundRect">
            <a:avLst/>
          </a:prstGeom>
          <a:solidFill>
            <a:srgbClr val="F08C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5F5F5"/>
                </a:solidFill>
              </a:defRPr>
            </a:pPr>
            <a:r>
              <a:t>07</a:t>
            </a:r>
          </a:p>
        </p:txBody>
      </p:sp>
      <p:sp>
        <p:nvSpPr>
          <p:cNvPr id="24" name="TextBox 23"/>
          <p:cNvSpPr txBox="1"/>
          <p:nvPr>
            <p:custDataLst>
              <p:tags r:id="rId20"/>
            </p:custDataLst>
          </p:nvPr>
        </p:nvSpPr>
        <p:spPr>
          <a:xfrm>
            <a:off x="1463040" y="5743066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浮动入口</a:t>
            </a:r>
          </a:p>
        </p:txBody>
      </p:sp>
      <p:sp>
        <p:nvSpPr>
          <p:cNvPr id="25" name="TextBox 24"/>
          <p:cNvSpPr txBox="1"/>
          <p:nvPr>
            <p:custDataLst>
              <p:tags r:id="rId21"/>
            </p:custDataLst>
          </p:nvPr>
        </p:nvSpPr>
        <p:spPr>
          <a:xfrm>
            <a:off x="3840480" y="5742431"/>
            <a:ext cx="7772400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rPr sz="1600">
                <a:solidFill>
                  <a:srgbClr val="FF0000"/>
                </a:solidFill>
                <a:highlight>
                  <a:srgbClr val="C0C0C0"/>
                </a:highlight>
              </a:rPr>
              <a:t>云宝线稿头像</a:t>
            </a:r>
            <a:r>
              <a:rPr sz="1600"/>
              <a:t> · 悬停气泡 · 点击展开联系面板</a:t>
            </a:r>
            <a:r>
              <a:rPr sz="1600">
                <a:solidFill>
                  <a:srgbClr val="FF0000"/>
                </a:solidFill>
                <a:highlight>
                  <a:srgbClr val="C0C0C0"/>
                </a:highlight>
              </a:rPr>
              <a:t>（</a:t>
            </a:r>
            <a:r>
              <a:rPr lang="zh-CN" sz="1600">
                <a:solidFill>
                  <a:srgbClr val="FF0000"/>
                </a:solidFill>
                <a:highlight>
                  <a:srgbClr val="C0C0C0"/>
                </a:highlight>
              </a:rPr>
              <a:t>您对哪些产品感兴趣？</a:t>
            </a:r>
            <a:r>
              <a:rPr sz="1600">
                <a:solidFill>
                  <a:srgbClr val="FF0000"/>
                </a:solidFill>
                <a:highlight>
                  <a:srgbClr val="C0C0C0"/>
                </a:highlight>
              </a:rPr>
              <a:t>/</a:t>
            </a:r>
            <a:r>
              <a:rPr lang="zh-CN" sz="1600">
                <a:solidFill>
                  <a:srgbClr val="FF0000"/>
                </a:solidFill>
                <a:highlight>
                  <a:srgbClr val="C0C0C0"/>
                </a:highlight>
              </a:rPr>
              <a:t>您的行业和地区？</a:t>
            </a:r>
            <a:r>
              <a:rPr sz="1600">
                <a:solidFill>
                  <a:srgbClr val="FF0000"/>
                </a:solidFill>
                <a:highlight>
                  <a:srgbClr val="C0C0C0"/>
                </a:highlight>
              </a:rPr>
              <a:t>/</a:t>
            </a:r>
            <a:r>
              <a:rPr lang="zh-CN" altLang="en-US" sz="1600">
                <a:solidFill>
                  <a:srgbClr val="FF0000"/>
                </a:solidFill>
                <a:highlight>
                  <a:srgbClr val="C0C0C0"/>
                </a:highlight>
              </a:rPr>
              <a:t>留下您的联系方式</a:t>
            </a:r>
            <a:r>
              <a:rPr sz="1600">
                <a:solidFill>
                  <a:srgbClr val="FF0000"/>
                </a:solidFill>
                <a:highlight>
                  <a:srgbClr val="C0C0C0"/>
                </a:highlight>
              </a:rPr>
              <a:t>）</a:t>
            </a:r>
            <a:endParaRPr sz="1600">
              <a:solidFill>
                <a:srgbClr val="FF0000"/>
              </a:solidFill>
              <a:highlight>
                <a:srgbClr val="C0C0C0"/>
              </a:highligh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365760"/>
            <a:ext cx="54864" cy="731520"/>
          </a:xfrm>
          <a:prstGeom prst="roundRect">
            <a:avLst/>
          </a:prstGeom>
          <a:solidFill>
            <a:srgbClr val="6C5C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05840" y="365760"/>
            <a:ext cx="7315200" cy="521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rPr sz="2800"/>
              <a:t>首屏 Hero 区</a:t>
            </a:r>
            <a:endParaRPr sz="2800"/>
          </a:p>
        </p:txBody>
      </p:sp>
      <p:sp>
        <p:nvSpPr>
          <p:cNvPr id="5" name="Rounded Rectangle 4"/>
          <p:cNvSpPr/>
          <p:nvPr/>
        </p:nvSpPr>
        <p:spPr>
          <a:xfrm>
            <a:off x="731520" y="1062990"/>
            <a:ext cx="5303520" cy="5703570"/>
          </a:xfrm>
          <a:prstGeom prst="roundRect">
            <a:avLst/>
          </a:prstGeom>
          <a:solidFill>
            <a:srgbClr val="1A1A1A"/>
          </a:solidFill>
          <a:ln w="6350">
            <a:solidFill>
              <a:srgbClr val="3333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245870"/>
            <a:ext cx="4572000" cy="5507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6C5CE7"/>
                </a:solidFill>
                <a:latin typeface="微软雅黑" panose="020B0503020204020204" charset="-122"/>
              </a:defRPr>
            </a:pPr>
            <a:r>
              <a:t>视觉层级（从上到下）</a:t>
            </a:r>
          </a:p>
          <a:p>
            <a:pPr algn="l">
              <a:spcBef>
                <a:spcPts val="600"/>
              </a:spcBef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① 标签胶囊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 </a:t>
            </a:r>
            <a:r>
              <a:rPr b="1">
                <a:highlight>
                  <a:srgbClr val="FFFF00"/>
                </a:highlight>
              </a:rPr>
              <a:t>  "AI 智能体服务平台" </a:t>
            </a:r>
            <a:r>
              <a:t>+ 脉冲呼吸灯圆点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   紫色低饱和底色，圆角胶囊样式</a:t>
            </a:r>
          </a:p>
          <a:p>
            <a:pPr algn="l">
              <a:spcBef>
                <a:spcPts val="600"/>
              </a:spcBef>
              <a:defRPr sz="4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② 主标题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rPr b="1">
                <a:solidFill>
                  <a:srgbClr val="999999"/>
                </a:solidFill>
                <a:highlight>
                  <a:srgbClr val="FFFF00"/>
                </a:highlight>
              </a:rPr>
              <a:t>   "一个平台，千行百业 智能跃迁"或者“开元云科技，您身边的AI管家”</a:t>
            </a:r>
            <a:endParaRPr b="1">
              <a:solidFill>
                <a:srgbClr val="999999"/>
              </a:solidFill>
              <a:highlight>
                <a:srgbClr val="FFFF00"/>
              </a:highlight>
            </a:endParaRP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   56px 加粗，'千行百业'渐变高亮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   渐变：#6C5CE7 → #A29BFE → #74B9FF</a:t>
            </a:r>
          </a:p>
          <a:p>
            <a:pPr algn="l">
              <a:spcBef>
                <a:spcPts val="600"/>
              </a:spcBef>
              <a:defRPr sz="4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③ 副标题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   一句话说明平台定位与核心能力</a:t>
            </a:r>
            <a:r>
              <a:rPr lang="zh-CN"/>
              <a:t>：</a:t>
            </a:r>
            <a:r>
              <a:rPr lang="zh-CN" b="1">
                <a:highlight>
                  <a:srgbClr val="FFFF00"/>
                </a:highlight>
              </a:rPr>
              <a:t>基于东数西算</a:t>
            </a:r>
            <a:r>
              <a:rPr lang="en-US" altLang="zh-CN" b="1">
                <a:highlight>
                  <a:srgbClr val="FFFF00"/>
                </a:highlight>
              </a:rPr>
              <a:t>...</a:t>
            </a:r>
            <a:endParaRPr b="1">
              <a:highlight>
                <a:srgbClr val="FFFF00"/>
              </a:highlight>
            </a:endParaRP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   18px，次文字色 #999</a:t>
            </a:r>
          </a:p>
          <a:p>
            <a:pPr algn="l">
              <a:spcBef>
                <a:spcPts val="600"/>
              </a:spcBef>
              <a:defRPr sz="4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rPr strike="sngStrike"/>
              <a:t>④ 双按钮组</a:t>
            </a:r>
            <a:endParaRPr strike="sngStrike"/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rPr strike="sngStrike"/>
              <a:t>   主按钮："</a:t>
            </a:r>
            <a:r>
              <a:rPr lang="zh-CN" b="1" strike="sngStrike">
                <a:highlight>
                  <a:srgbClr val="FFFF00"/>
                </a:highlight>
              </a:rPr>
              <a:t>联系销售</a:t>
            </a:r>
            <a:r>
              <a:rPr strike="sngStrike"/>
              <a:t>"（实心紫）</a:t>
            </a:r>
            <a:endParaRPr strike="sngStrike"/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rPr strike="sngStrike"/>
              <a:t>   次按钮："</a:t>
            </a:r>
            <a:r>
              <a:rPr lang="zh-CN" b="1" strike="sngStrike">
                <a:highlight>
                  <a:srgbClr val="FFFF00"/>
                </a:highlight>
              </a:rPr>
              <a:t>了解产品架构</a:t>
            </a:r>
            <a:r>
              <a:rPr strike="sngStrike"/>
              <a:t>"（描边）</a:t>
            </a:r>
            <a:endParaRPr strike="sngStrike"/>
          </a:p>
          <a:p>
            <a:pPr algn="l">
              <a:spcBef>
                <a:spcPts val="600"/>
              </a:spcBef>
              <a:defRPr sz="4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⑤ 云宝线稿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   右下角极简SVG描边，透明度12%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0" y="1062990"/>
            <a:ext cx="5029200" cy="5688330"/>
          </a:xfrm>
          <a:prstGeom prst="roundRect">
            <a:avLst/>
          </a:prstGeom>
          <a:solidFill>
            <a:srgbClr val="1A1A1A"/>
          </a:solidFill>
          <a:ln w="6350">
            <a:solidFill>
              <a:srgbClr val="3333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766560" y="1245870"/>
            <a:ext cx="4572000" cy="489712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l">
              <a:defRPr sz="1800" b="1">
                <a:solidFill>
                  <a:srgbClr val="6C5CE7"/>
                </a:solidFill>
                <a:latin typeface="微软雅黑" panose="020B0503020204020204" charset="-122"/>
              </a:defRPr>
            </a:pPr>
            <a:r>
              <a:t>技术参数</a:t>
            </a:r>
            <a:r>
              <a:rPr lang="en-US"/>
              <a:t> </a:t>
            </a:r>
            <a:r>
              <a:rPr lang="zh-CN" altLang="en-US"/>
              <a:t>仅供参考</a:t>
            </a:r>
            <a:endParaRPr lang="zh-CN" altLang="en-US"/>
          </a:p>
          <a:p>
            <a:pPr algn="l">
              <a:spcBef>
                <a:spcPts val="600"/>
              </a:spcBef>
              <a:defRPr sz="6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布局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全屏高度 (100vh)，垂直居中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内容区最大宽度 1100px 居中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padding: 120px 48px 80px</a:t>
            </a:r>
          </a:p>
          <a:p>
            <a:pPr algn="l">
              <a:spcBef>
                <a:spcPts val="600"/>
              </a:spcBef>
              <a:defRPr sz="4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背景效果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中心径向渐变光晕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800×800px, accent-glow 40%透明</a:t>
            </a:r>
          </a:p>
          <a:p>
            <a:pPr algn="l">
              <a:spcBef>
                <a:spcPts val="600"/>
              </a:spcBef>
              <a:defRPr sz="4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按钮交互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hover: 上移2px + 阴影扩散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transition: all 0.3s</a:t>
            </a:r>
          </a:p>
          <a:p>
            <a:pPr algn="l">
              <a:spcBef>
                <a:spcPts val="600"/>
              </a:spcBef>
              <a:defRPr sz="4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呼吸灯动画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胶囊内圆点 opacity 1→0.4→1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animation: pulse 2s infinite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57200"/>
            <a:ext cx="54864" cy="731520"/>
          </a:xfrm>
          <a:prstGeom prst="roundRect">
            <a:avLst/>
          </a:prstGeom>
          <a:solidFill>
            <a:srgbClr val="6C5C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05840" y="457200"/>
            <a:ext cx="7315200" cy="521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rPr sz="2800"/>
              <a:t>1+N+X 产品架构区</a:t>
            </a:r>
            <a:endParaRPr sz="2800"/>
          </a:p>
        </p:txBody>
      </p:sp>
      <p:sp>
        <p:nvSpPr>
          <p:cNvPr id="5" name="Rounded Rectangle 4"/>
          <p:cNvSpPr/>
          <p:nvPr/>
        </p:nvSpPr>
        <p:spPr>
          <a:xfrm>
            <a:off x="731520" y="1177290"/>
            <a:ext cx="9185275" cy="3523615"/>
          </a:xfrm>
          <a:prstGeom prst="roundRect">
            <a:avLst/>
          </a:prstGeom>
          <a:solidFill>
            <a:srgbClr val="1A1A1A"/>
          </a:solidFill>
          <a:ln w="6350">
            <a:solidFill>
              <a:srgbClr val="3333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360170"/>
            <a:ext cx="7918450" cy="337439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l">
              <a:defRPr sz="1800" b="1">
                <a:solidFill>
                  <a:srgbClr val="6C5CE7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6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rPr sz="1800">
                <a:solidFill>
                  <a:srgbClr val="FF0000"/>
                </a:solidFill>
                <a:highlight>
                  <a:srgbClr val="C0C0C0"/>
                </a:highlight>
              </a:rPr>
              <a:t>交互方式：点击</a:t>
            </a:r>
            <a:r>
              <a:rPr lang="zh-CN" sz="1800">
                <a:solidFill>
                  <a:srgbClr val="FF0000"/>
                </a:solidFill>
                <a:highlight>
                  <a:srgbClr val="C0C0C0"/>
                </a:highlight>
              </a:rPr>
              <a:t>高亮</a:t>
            </a:r>
            <a:endParaRPr sz="1800">
              <a:solidFill>
                <a:srgbClr val="FF0000"/>
              </a:solidFill>
              <a:highlight>
                <a:srgbClr val="C0C0C0"/>
              </a:highlight>
            </a:endParaRP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rPr sz="1800">
                <a:solidFill>
                  <a:srgbClr val="FF0000"/>
                </a:solidFill>
                <a:highlight>
                  <a:srgbClr val="C0C0C0"/>
                </a:highlight>
              </a:rPr>
              <a:t>点击某</a:t>
            </a:r>
            <a:r>
              <a:rPr lang="zh-CN" sz="1800">
                <a:solidFill>
                  <a:srgbClr val="FF0000"/>
                </a:solidFill>
                <a:highlight>
                  <a:srgbClr val="C0C0C0"/>
                </a:highlight>
              </a:rPr>
              <a:t>模块儿</a:t>
            </a:r>
            <a:r>
              <a:rPr sz="1800">
                <a:solidFill>
                  <a:srgbClr val="FF0000"/>
                </a:solidFill>
                <a:highlight>
                  <a:srgbClr val="C0C0C0"/>
                </a:highlight>
              </a:rPr>
              <a:t> → </a:t>
            </a:r>
            <a:r>
              <a:rPr lang="zh-CN" sz="1800">
                <a:solidFill>
                  <a:srgbClr val="FF0000"/>
                </a:solidFill>
                <a:highlight>
                  <a:srgbClr val="C0C0C0"/>
                </a:highlight>
              </a:rPr>
              <a:t>下拉显示详情介绍</a:t>
            </a:r>
            <a:endParaRPr sz="1800">
              <a:solidFill>
                <a:srgbClr val="FF0000"/>
              </a:solidFill>
              <a:highlight>
                <a:srgbClr val="C0C0C0"/>
              </a:highlight>
            </a:endParaRPr>
          </a:p>
          <a:p>
            <a:pPr algn="l">
              <a:spcBef>
                <a:spcPts val="600"/>
              </a:spcBef>
              <a:defRPr sz="4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rPr sz="1800"/>
              <a:t>卡片样式</a:t>
            </a:r>
            <a:r>
              <a:rPr lang="zh-CN" sz="1800"/>
              <a:t>仅供参考</a:t>
            </a:r>
            <a:endParaRPr lang="zh-CN" sz="1800"/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rPr sz="1800"/>
              <a:t>• 深色卡片 #1A1A1A + 1px #222 边框</a:t>
            </a:r>
            <a:endParaRPr sz="1800"/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rPr sz="1800"/>
              <a:t>• 左侧3px竖线（激活时为品牌蓝）</a:t>
            </a:r>
            <a:endParaRPr sz="1800"/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rPr sz="1800"/>
              <a:t>• hover: 右移4px + 边框变品牌蓝</a:t>
            </a:r>
            <a:endParaRPr sz="1800"/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rPr sz="1800"/>
              <a:t>• active: 品牌蓝背景底 + 竖线高亮</a:t>
            </a:r>
            <a:endParaRPr sz="1800"/>
          </a:p>
          <a:p>
            <a:pPr algn="l">
              <a:spcBef>
                <a:spcPts val="600"/>
              </a:spcBef>
              <a:defRPr sz="4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endParaRPr>
              <a:solidFill>
                <a:srgbClr val="FF0000"/>
              </a:solidFill>
              <a:highlight>
                <a:srgbClr val="C0C0C0"/>
              </a:highligh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" name="AutoShape 12"/>
          <p:cNvSpPr/>
          <p:nvPr/>
        </p:nvSpPr>
        <p:spPr>
          <a:xfrm>
            <a:off x="532130" y="1617980"/>
            <a:ext cx="9272905" cy="1270000"/>
          </a:xfrm>
          <a:prstGeom prst="roundRect">
            <a:avLst>
              <a:gd name="adj" fmla="val 12000"/>
            </a:avLst>
          </a:prstGeom>
          <a:solidFill>
            <a:srgbClr val="007BFF">
              <a:alpha val="3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6" name="AutoShape 14"/>
          <p:cNvSpPr/>
          <p:nvPr/>
        </p:nvSpPr>
        <p:spPr>
          <a:xfrm>
            <a:off x="408940" y="2049780"/>
            <a:ext cx="162052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zh-CN" altLang="en-US" sz="11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行业智能体</a:t>
            </a:r>
            <a:endParaRPr lang="zh-CN" altLang="en-US" sz="1100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47" name="Connector 16"/>
          <p:cNvCxnSpPr/>
          <p:nvPr/>
        </p:nvCxnSpPr>
        <p:spPr>
          <a:xfrm rot="5350892">
            <a:off x="1366520" y="2240960"/>
            <a:ext cx="889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FFFFFF">
                <a:alpha val="7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4" name="AutoShape 23"/>
          <p:cNvSpPr/>
          <p:nvPr/>
        </p:nvSpPr>
        <p:spPr>
          <a:xfrm>
            <a:off x="532130" y="2983230"/>
            <a:ext cx="9272905" cy="1143000"/>
          </a:xfrm>
          <a:prstGeom prst="roundRect">
            <a:avLst>
              <a:gd name="adj" fmla="val 13333"/>
            </a:avLst>
          </a:prstGeom>
          <a:solidFill>
            <a:srgbClr val="007BFF">
              <a:alpha val="5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6" name="AutoShape 25"/>
          <p:cNvSpPr/>
          <p:nvPr/>
        </p:nvSpPr>
        <p:spPr>
          <a:xfrm>
            <a:off x="575945" y="3355340"/>
            <a:ext cx="120904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zh-CN" altLang="en-US" sz="11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行业垂类模型</a:t>
            </a:r>
            <a:endParaRPr lang="zh-CN" altLang="en-US" sz="1100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AutoShape 23"/>
          <p:cNvSpPr/>
          <p:nvPr/>
        </p:nvSpPr>
        <p:spPr>
          <a:xfrm>
            <a:off x="9973310" y="1614170"/>
            <a:ext cx="1527810" cy="4269105"/>
          </a:xfrm>
          <a:prstGeom prst="roundRect">
            <a:avLst>
              <a:gd name="adj" fmla="val 8935"/>
            </a:avLst>
          </a:prstGeom>
          <a:solidFill>
            <a:srgbClr val="007BFF">
              <a:alpha val="5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4" name="Connector 16"/>
          <p:cNvCxnSpPr/>
          <p:nvPr/>
        </p:nvCxnSpPr>
        <p:spPr>
          <a:xfrm rot="5350892">
            <a:off x="1366520" y="3596050"/>
            <a:ext cx="889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ap="flat" cmpd="sng">
            <a:solidFill>
              <a:srgbClr val="FFFFFF">
                <a:alpha val="6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" name="AutoShape 14"/>
          <p:cNvSpPr/>
          <p:nvPr/>
        </p:nvSpPr>
        <p:spPr>
          <a:xfrm>
            <a:off x="9926955" y="1610360"/>
            <a:ext cx="162052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zh-CN" sz="11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技术服务</a:t>
            </a:r>
            <a:endParaRPr lang="zh-CN" sz="1100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336550" y="4221480"/>
            <a:ext cx="9468485" cy="1661795"/>
            <a:chOff x="659" y="6605"/>
            <a:chExt cx="14911" cy="3899"/>
          </a:xfrm>
        </p:grpSpPr>
        <p:sp>
          <p:nvSpPr>
            <p:cNvPr id="62" name="AutoShape 32"/>
            <p:cNvSpPr/>
            <p:nvPr/>
          </p:nvSpPr>
          <p:spPr>
            <a:xfrm>
              <a:off x="966" y="6605"/>
              <a:ext cx="14604" cy="3899"/>
            </a:xfrm>
            <a:prstGeom prst="roundRect">
              <a:avLst>
                <a:gd name="adj" fmla="val 8899"/>
              </a:avLst>
            </a:prstGeom>
            <a:solidFill>
              <a:srgbClr val="007BFF">
                <a:alpha val="90000"/>
              </a:srgbClr>
            </a:solidFill>
            <a:ln w="25400" cap="flat" cmpd="sng">
              <a:noFill/>
              <a:prstDash val="solid"/>
              <a:round/>
            </a:ln>
          </p:spPr>
          <p:txBody>
            <a:bodyPr vert="horz" wrap="square" lIns="63500" tIns="63500" rIns="63500" bIns="63500" rtlCol="0" anchor="ctr"/>
            <a:lstStyle/>
            <a:p>
              <a:pPr algn="ctr">
                <a:defRPr/>
              </a:pPr>
              <a:endParaRPr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64" name="AutoShape 34"/>
            <p:cNvSpPr/>
            <p:nvPr/>
          </p:nvSpPr>
          <p:spPr>
            <a:xfrm>
              <a:off x="659" y="8345"/>
              <a:ext cx="2552" cy="600"/>
            </a:xfrm>
            <a:prstGeom prst="rect">
              <a:avLst/>
            </a:prstGeom>
            <a:noFill/>
            <a:ln w="12700" cap="flat" cmpd="sng">
              <a:noFill/>
              <a:prstDash val="solid"/>
              <a:round/>
            </a:ln>
          </p:spPr>
          <p:txBody>
            <a:bodyPr vert="horz" wrap="square" lIns="0" tIns="0" rIns="0" bIns="0" rtlCol="0" anchor="ctr" anchorCtr="0"/>
            <a:lstStyle/>
            <a:p>
              <a:pPr indent="0" algn="ctr">
                <a:lnSpc>
                  <a:spcPct val="125000"/>
                </a:lnSpc>
                <a:defRPr/>
              </a:pPr>
              <a:r>
                <a:rPr lang="zh-CN" altLang="en-US" sz="1100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企业级智能体平台</a:t>
              </a:r>
              <a:endParaRPr lang="zh-CN" altLang="en-US" sz="11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cxnSp>
          <p:nvCxnSpPr>
            <p:cNvPr id="6" name="Connector 16"/>
            <p:cNvCxnSpPr/>
            <p:nvPr/>
          </p:nvCxnSpPr>
          <p:spPr>
            <a:xfrm>
              <a:off x="2940" y="6844"/>
              <a:ext cx="10" cy="3455"/>
            </a:xfrm>
            <a:prstGeom prst="straightConnector1">
              <a:avLst/>
            </a:prstGeom>
            <a:solidFill>
              <a:srgbClr val="DEE0E3">
                <a:alpha val="100000"/>
              </a:srgbClr>
            </a:solidFill>
            <a:ln w="12700" cap="flat" cmpd="sng">
              <a:solidFill>
                <a:srgbClr val="FFFFFF">
                  <a:alpha val="4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48" name="AutoShape 17"/>
          <p:cNvSpPr/>
          <p:nvPr/>
        </p:nvSpPr>
        <p:spPr>
          <a:xfrm>
            <a:off x="1957070" y="1853565"/>
            <a:ext cx="1854835" cy="406400"/>
          </a:xfrm>
          <a:prstGeom prst="roundRect">
            <a:avLst>
              <a:gd name="adj" fmla="val 18750"/>
            </a:avLst>
          </a:prstGeom>
          <a:solidFill>
            <a:srgbClr val="FFFFFF">
              <a:alpha val="34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zh-CN" altLang="en-US" sz="12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rPr>
              <a:t>投标智能体</a:t>
            </a:r>
            <a:endParaRPr lang="zh-CN" altLang="en-US" sz="1200" b="0" i="0" u="none" strike="noStrike">
              <a:solidFill>
                <a:schemeClr val="tx1">
                  <a:alpha val="90196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Noto Sans SC" panose="020B0200000000000000" charset="-122"/>
            </a:endParaRPr>
          </a:p>
        </p:txBody>
      </p:sp>
      <p:sp>
        <p:nvSpPr>
          <p:cNvPr id="49" name="AutoShape 18"/>
          <p:cNvSpPr/>
          <p:nvPr/>
        </p:nvSpPr>
        <p:spPr>
          <a:xfrm>
            <a:off x="1957070" y="2367915"/>
            <a:ext cx="1854835" cy="406400"/>
          </a:xfrm>
          <a:prstGeom prst="roundRect">
            <a:avLst>
              <a:gd name="adj" fmla="val 18750"/>
            </a:avLst>
          </a:prstGeom>
          <a:solidFill>
            <a:srgbClr val="FFFFFF">
              <a:alpha val="34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zh-CN" altLang="en-US" sz="12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rPr>
              <a:t>合同智能审查</a:t>
            </a:r>
            <a:endParaRPr lang="zh-CN" altLang="en-US" sz="1200" b="0" i="0" u="none" strike="noStrike">
              <a:solidFill>
                <a:schemeClr val="tx1">
                  <a:alpha val="90196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Noto Sans SC" panose="020B0200000000000000" charset="-122"/>
            </a:endParaRPr>
          </a:p>
        </p:txBody>
      </p:sp>
      <p:sp>
        <p:nvSpPr>
          <p:cNvPr id="50" name="AutoShape 19"/>
          <p:cNvSpPr/>
          <p:nvPr/>
        </p:nvSpPr>
        <p:spPr>
          <a:xfrm>
            <a:off x="3864610" y="2390775"/>
            <a:ext cx="1854835" cy="406400"/>
          </a:xfrm>
          <a:prstGeom prst="roundRect">
            <a:avLst>
              <a:gd name="adj" fmla="val 18750"/>
            </a:avLst>
          </a:prstGeom>
          <a:solidFill>
            <a:srgbClr val="FFFFFF">
              <a:alpha val="34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zh-CN" altLang="en-US" sz="12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rPr>
              <a:t>投策智能体</a:t>
            </a:r>
            <a:endParaRPr lang="zh-CN" altLang="en-US" sz="1200" b="0" i="0" u="none" strike="noStrike">
              <a:solidFill>
                <a:schemeClr val="tx1">
                  <a:alpha val="90196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Noto Sans SC" panose="020B0200000000000000" charset="-122"/>
            </a:endParaRPr>
          </a:p>
        </p:txBody>
      </p:sp>
      <p:sp>
        <p:nvSpPr>
          <p:cNvPr id="51" name="AutoShape 20"/>
          <p:cNvSpPr/>
          <p:nvPr/>
        </p:nvSpPr>
        <p:spPr>
          <a:xfrm>
            <a:off x="5789295" y="1854200"/>
            <a:ext cx="1854835" cy="406400"/>
          </a:xfrm>
          <a:prstGeom prst="roundRect">
            <a:avLst>
              <a:gd name="adj" fmla="val 18750"/>
            </a:avLst>
          </a:prstGeom>
          <a:solidFill>
            <a:srgbClr val="FFFFFF">
              <a:alpha val="34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zh-CN" altLang="en-US" sz="12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rPr>
              <a:t>燃机智慧监盘</a:t>
            </a:r>
            <a:endParaRPr lang="zh-CN" altLang="en-US" sz="1200" b="0" i="0" u="none" strike="noStrike">
              <a:solidFill>
                <a:schemeClr val="tx1">
                  <a:alpha val="90196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Noto Sans SC" panose="020B0200000000000000" charset="-122"/>
            </a:endParaRPr>
          </a:p>
        </p:txBody>
      </p:sp>
      <p:sp>
        <p:nvSpPr>
          <p:cNvPr id="53" name="AutoShape 22"/>
          <p:cNvSpPr/>
          <p:nvPr/>
        </p:nvSpPr>
        <p:spPr>
          <a:xfrm>
            <a:off x="5813425" y="2390140"/>
            <a:ext cx="1854835" cy="406400"/>
          </a:xfrm>
          <a:prstGeom prst="roundRect">
            <a:avLst>
              <a:gd name="adj" fmla="val 18750"/>
            </a:avLst>
          </a:prstGeom>
          <a:solidFill>
            <a:srgbClr val="FFFFFF">
              <a:alpha val="34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zh-CN" altLang="en-US" sz="12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rPr>
              <a:t>林业采伐空间智审</a:t>
            </a:r>
            <a:endParaRPr lang="zh-CN" altLang="en-US" sz="1200" b="0" i="0" u="none" strike="noStrike">
              <a:solidFill>
                <a:schemeClr val="tx1">
                  <a:alpha val="90196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Noto Sans SC" panose="020B0200000000000000" charset="-122"/>
            </a:endParaRPr>
          </a:p>
        </p:txBody>
      </p:sp>
      <p:sp>
        <p:nvSpPr>
          <p:cNvPr id="28" name="AutoShape 17"/>
          <p:cNvSpPr/>
          <p:nvPr/>
        </p:nvSpPr>
        <p:spPr>
          <a:xfrm>
            <a:off x="3865245" y="1846580"/>
            <a:ext cx="1854835" cy="406400"/>
          </a:xfrm>
          <a:prstGeom prst="roundRect">
            <a:avLst>
              <a:gd name="adj" fmla="val 18750"/>
            </a:avLst>
          </a:prstGeom>
          <a:solidFill>
            <a:srgbClr val="FFFFFF">
              <a:alpha val="34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zh-CN" altLang="en-US" sz="12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rPr>
              <a:t>招标评标智能体</a:t>
            </a:r>
            <a:endParaRPr lang="zh-CN" altLang="en-US" sz="1200" b="0" i="0" u="none" strike="noStrike">
              <a:solidFill>
                <a:schemeClr val="tx1">
                  <a:alpha val="90196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Noto Sans SC" panose="020B0200000000000000" charset="-122"/>
            </a:endParaRPr>
          </a:p>
        </p:txBody>
      </p:sp>
      <p:sp>
        <p:nvSpPr>
          <p:cNvPr id="29" name="AutoShape 20"/>
          <p:cNvSpPr/>
          <p:nvPr/>
        </p:nvSpPr>
        <p:spPr>
          <a:xfrm>
            <a:off x="7712710" y="1851660"/>
            <a:ext cx="1854835" cy="406400"/>
          </a:xfrm>
          <a:prstGeom prst="roundRect">
            <a:avLst>
              <a:gd name="adj" fmla="val 18750"/>
            </a:avLst>
          </a:prstGeom>
          <a:solidFill>
            <a:srgbClr val="FFFFFF">
              <a:alpha val="34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zh-CN" altLang="en-US" sz="12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rPr>
              <a:t>彩喷铝板缺陷检测</a:t>
            </a:r>
            <a:endParaRPr lang="zh-CN" altLang="en-US" sz="1200" b="0" i="0" u="none" strike="noStrike">
              <a:solidFill>
                <a:schemeClr val="tx1">
                  <a:alpha val="90196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Noto Sans SC" panose="020B0200000000000000" charset="-122"/>
            </a:endParaRPr>
          </a:p>
        </p:txBody>
      </p:sp>
      <p:grpSp>
        <p:nvGrpSpPr>
          <p:cNvPr id="33" name="组合 32"/>
          <p:cNvGrpSpPr/>
          <p:nvPr/>
        </p:nvGrpSpPr>
        <p:grpSpPr>
          <a:xfrm>
            <a:off x="1957705" y="3105785"/>
            <a:ext cx="7691755" cy="859790"/>
            <a:chOff x="3363" y="5203"/>
            <a:chExt cx="11420" cy="1354"/>
          </a:xfrm>
        </p:grpSpPr>
        <p:sp>
          <p:nvSpPr>
            <p:cNvPr id="83" name="AutoShape 17"/>
            <p:cNvSpPr/>
            <p:nvPr/>
          </p:nvSpPr>
          <p:spPr>
            <a:xfrm>
              <a:off x="3363" y="5203"/>
              <a:ext cx="1461" cy="1355"/>
            </a:xfrm>
            <a:prstGeom prst="roundRect">
              <a:avLst>
                <a:gd name="adj" fmla="val 18750"/>
              </a:avLst>
            </a:prstGeom>
            <a:solidFill>
              <a:srgbClr val="FFFFFF">
                <a:alpha val="34000"/>
              </a:srgbClr>
            </a:solidFill>
            <a:ln w="25400" cap="flat" cmpd="sng">
              <a:noFill/>
              <a:prstDash val="solid"/>
              <a:round/>
            </a:ln>
          </p:spPr>
          <p:txBody>
            <a:bodyPr vert="horz" wrap="square" lIns="0" tIns="0" rIns="0" bIns="0" rtlCol="0" anchor="ctr" anchorCtr="0"/>
            <a:lstStyle/>
            <a:p>
              <a:pPr algn="ctr"/>
              <a:r>
                <a:rPr lang="zh-CN" altLang="en-US" sz="9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轨道交通</a:t>
              </a:r>
              <a:endParaRPr lang="zh-CN" altLang="en-US" sz="9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  <a:p>
              <a:pPr algn="ctr"/>
              <a:r>
                <a:rPr lang="en-US" altLang="zh-CN" sz="9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|</a:t>
              </a:r>
              <a:endParaRPr lang="zh-CN" altLang="en-US" sz="9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  <a:p>
              <a:pPr algn="ctr"/>
              <a:r>
                <a:rPr lang="zh-CN" altLang="en-US" sz="9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勘察设计</a:t>
              </a:r>
              <a:endParaRPr lang="zh-CN" altLang="en-US" sz="9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  <a:p>
              <a:pPr algn="ctr"/>
              <a:r>
                <a:rPr lang="en-US" altLang="zh-CN" sz="9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|</a:t>
              </a:r>
              <a:endParaRPr lang="zh-CN" altLang="en-US" sz="9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  <a:p>
              <a:pPr algn="ctr"/>
              <a:r>
                <a:rPr lang="zh-CN" altLang="en-US" sz="9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投标大模型</a:t>
              </a:r>
              <a:endParaRPr lang="zh-CN" altLang="en-US" sz="9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</p:txBody>
        </p:sp>
        <p:sp>
          <p:nvSpPr>
            <p:cNvPr id="15" name="AutoShape 17"/>
            <p:cNvSpPr/>
            <p:nvPr/>
          </p:nvSpPr>
          <p:spPr>
            <a:xfrm>
              <a:off x="5023" y="5203"/>
              <a:ext cx="1461" cy="1355"/>
            </a:xfrm>
            <a:prstGeom prst="roundRect">
              <a:avLst>
                <a:gd name="adj" fmla="val 18750"/>
              </a:avLst>
            </a:prstGeom>
            <a:solidFill>
              <a:srgbClr val="FFFFFF">
                <a:alpha val="34000"/>
              </a:srgbClr>
            </a:solidFill>
            <a:ln w="25400" cap="flat" cmpd="sng">
              <a:noFill/>
              <a:prstDash val="solid"/>
              <a:round/>
            </a:ln>
          </p:spPr>
          <p:txBody>
            <a:bodyPr vert="horz" wrap="square" lIns="0" tIns="0" rIns="0" bIns="0" rtlCol="0" anchor="ctr" anchorCtr="0"/>
            <a:lstStyle/>
            <a:p>
              <a:pPr algn="ctr"/>
              <a:r>
                <a:rPr lang="zh-CN" altLang="en-US" sz="9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港口</a:t>
              </a:r>
              <a:endParaRPr lang="zh-CN" altLang="en-US" sz="9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  <a:p>
              <a:pPr algn="ctr"/>
              <a:r>
                <a:rPr lang="en-US" altLang="zh-CN" sz="9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|</a:t>
              </a:r>
              <a:endParaRPr lang="en-US" altLang="zh-CN" sz="9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  <a:p>
              <a:pPr algn="ctr"/>
              <a:r>
                <a:rPr lang="zh-CN" altLang="en-US" sz="9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物流</a:t>
              </a:r>
              <a:endParaRPr lang="zh-CN" altLang="en-US" sz="9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  <a:p>
              <a:pPr algn="ctr"/>
              <a:r>
                <a:rPr lang="en-US" altLang="zh-CN" sz="9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|</a:t>
              </a:r>
              <a:endParaRPr lang="en-US" altLang="zh-CN" sz="9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  <a:p>
              <a:pPr algn="ctr"/>
              <a:r>
                <a:rPr lang="zh-CN" altLang="en-US" sz="9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合同审查大模型</a:t>
              </a:r>
              <a:endParaRPr lang="zh-CN" altLang="en-US" sz="9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</p:txBody>
        </p:sp>
        <p:sp>
          <p:nvSpPr>
            <p:cNvPr id="16" name="AutoShape 17"/>
            <p:cNvSpPr/>
            <p:nvPr/>
          </p:nvSpPr>
          <p:spPr>
            <a:xfrm>
              <a:off x="6683" y="5203"/>
              <a:ext cx="1461" cy="1355"/>
            </a:xfrm>
            <a:prstGeom prst="roundRect">
              <a:avLst>
                <a:gd name="adj" fmla="val 18750"/>
              </a:avLst>
            </a:prstGeom>
            <a:solidFill>
              <a:srgbClr val="FFFFFF">
                <a:alpha val="34000"/>
              </a:srgbClr>
            </a:solidFill>
            <a:ln w="25400" cap="flat" cmpd="sng">
              <a:noFill/>
              <a:prstDash val="solid"/>
              <a:round/>
            </a:ln>
          </p:spPr>
          <p:txBody>
            <a:bodyPr vert="horz" wrap="square" lIns="0" tIns="0" rIns="0" bIns="0" rtlCol="0" anchor="ctr" anchorCtr="0"/>
            <a:lstStyle/>
            <a:p>
              <a:pPr algn="ctr"/>
              <a:r>
                <a:rPr lang="zh-CN" altLang="en-US" sz="9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能源</a:t>
              </a:r>
              <a:endParaRPr lang="zh-CN" altLang="en-US" sz="9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  <a:p>
              <a:pPr algn="ctr"/>
              <a:r>
                <a:rPr lang="en-US" altLang="zh-CN" sz="9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|</a:t>
              </a:r>
              <a:endParaRPr lang="en-US" altLang="zh-CN" sz="9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  <a:p>
              <a:pPr algn="ctr"/>
              <a:r>
                <a:rPr lang="zh-CN" altLang="en-US" sz="9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燃气维护</a:t>
              </a:r>
              <a:endParaRPr lang="zh-CN" altLang="en-US" sz="9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  <a:p>
              <a:pPr algn="ctr"/>
              <a:r>
                <a:rPr lang="en-US" altLang="zh-CN" sz="9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|</a:t>
              </a:r>
              <a:endParaRPr lang="en-US" altLang="zh-CN" sz="9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  <a:p>
              <a:pPr algn="ctr"/>
              <a:r>
                <a:rPr lang="zh-CN" altLang="en-US" sz="9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监盘大模型</a:t>
              </a:r>
              <a:endParaRPr lang="zh-CN" altLang="en-US" sz="9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</p:txBody>
        </p:sp>
        <p:sp>
          <p:nvSpPr>
            <p:cNvPr id="21" name="AutoShape 17"/>
            <p:cNvSpPr/>
            <p:nvPr/>
          </p:nvSpPr>
          <p:spPr>
            <a:xfrm>
              <a:off x="8343" y="5203"/>
              <a:ext cx="1461" cy="1355"/>
            </a:xfrm>
            <a:prstGeom prst="roundRect">
              <a:avLst>
                <a:gd name="adj" fmla="val 18750"/>
              </a:avLst>
            </a:prstGeom>
            <a:solidFill>
              <a:srgbClr val="FFFFFF">
                <a:alpha val="34000"/>
              </a:srgbClr>
            </a:solidFill>
            <a:ln w="25400" cap="flat" cmpd="sng">
              <a:noFill/>
              <a:prstDash val="solid"/>
              <a:round/>
            </a:ln>
          </p:spPr>
          <p:txBody>
            <a:bodyPr vert="horz" wrap="square" lIns="0" tIns="0" rIns="0" bIns="0" rtlCol="0" anchor="ctr" anchorCtr="0"/>
            <a:lstStyle/>
            <a:p>
              <a:pPr algn="ctr"/>
              <a:r>
                <a:rPr lang="zh-CN" altLang="en-US" sz="9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农林</a:t>
              </a:r>
              <a:endParaRPr lang="zh-CN" altLang="en-US" sz="9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  <a:p>
              <a:pPr algn="ctr"/>
              <a:r>
                <a:rPr lang="en-US" altLang="zh-CN" sz="9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|</a:t>
              </a:r>
              <a:endParaRPr lang="en-US" altLang="zh-CN" sz="9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  <a:p>
              <a:pPr algn="ctr"/>
              <a:r>
                <a:rPr lang="zh-CN" altLang="en-US" sz="9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管理</a:t>
              </a:r>
              <a:endParaRPr lang="zh-CN" altLang="en-US" sz="9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  <a:p>
              <a:pPr algn="ctr"/>
              <a:r>
                <a:rPr lang="en-US" altLang="zh-CN" sz="9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|</a:t>
              </a:r>
              <a:endParaRPr lang="en-US" altLang="zh-CN" sz="9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  <a:p>
              <a:pPr algn="ctr"/>
              <a:r>
                <a:rPr lang="zh-CN" altLang="en-US" sz="9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采伐大模型</a:t>
              </a:r>
              <a:endParaRPr lang="zh-CN" altLang="en-US" sz="9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</p:txBody>
        </p:sp>
        <p:sp>
          <p:nvSpPr>
            <p:cNvPr id="22" name="AutoShape 17"/>
            <p:cNvSpPr/>
            <p:nvPr/>
          </p:nvSpPr>
          <p:spPr>
            <a:xfrm>
              <a:off x="10003" y="5203"/>
              <a:ext cx="1461" cy="1355"/>
            </a:xfrm>
            <a:prstGeom prst="roundRect">
              <a:avLst>
                <a:gd name="adj" fmla="val 18750"/>
              </a:avLst>
            </a:prstGeom>
            <a:solidFill>
              <a:srgbClr val="FFFFFF">
                <a:alpha val="34000"/>
              </a:srgbClr>
            </a:solidFill>
            <a:ln w="25400" cap="flat" cmpd="sng">
              <a:noFill/>
              <a:prstDash val="solid"/>
              <a:round/>
            </a:ln>
          </p:spPr>
          <p:txBody>
            <a:bodyPr vert="horz" wrap="square" lIns="0" tIns="0" rIns="0" bIns="0" rtlCol="0" anchor="ctr" anchorCtr="0"/>
            <a:lstStyle/>
            <a:p>
              <a:pPr algn="ctr"/>
              <a:r>
                <a:rPr lang="zh-CN" altLang="en-US" sz="9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冶金</a:t>
              </a:r>
              <a:endParaRPr lang="zh-CN" altLang="en-US" sz="9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  <a:p>
              <a:pPr algn="ctr"/>
              <a:r>
                <a:rPr lang="en-US" altLang="zh-CN" sz="9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|</a:t>
              </a:r>
              <a:endParaRPr lang="en-US" altLang="zh-CN" sz="9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  <a:p>
              <a:pPr algn="ctr"/>
              <a:r>
                <a:rPr lang="zh-CN" altLang="en-US" sz="9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铝业</a:t>
              </a:r>
              <a:endParaRPr lang="zh-CN" altLang="en-US" sz="9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  <a:p>
              <a:pPr algn="ctr"/>
              <a:r>
                <a:rPr lang="en-US" altLang="zh-CN" sz="9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|</a:t>
              </a:r>
              <a:endParaRPr lang="en-US" altLang="zh-CN" sz="9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  <a:p>
              <a:pPr algn="ctr"/>
              <a:r>
                <a:rPr lang="zh-CN" altLang="en-US" sz="9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缺陷检测大模型</a:t>
              </a:r>
              <a:endParaRPr lang="zh-CN" altLang="en-US" sz="9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</p:txBody>
        </p:sp>
        <p:sp>
          <p:nvSpPr>
            <p:cNvPr id="23" name="AutoShape 17"/>
            <p:cNvSpPr/>
            <p:nvPr/>
          </p:nvSpPr>
          <p:spPr>
            <a:xfrm>
              <a:off x="11663" y="5203"/>
              <a:ext cx="1461" cy="1355"/>
            </a:xfrm>
            <a:prstGeom prst="roundRect">
              <a:avLst>
                <a:gd name="adj" fmla="val 18750"/>
              </a:avLst>
            </a:prstGeom>
            <a:solidFill>
              <a:srgbClr val="FFFFFF">
                <a:alpha val="34000"/>
              </a:srgbClr>
            </a:solidFill>
            <a:ln w="25400" cap="flat" cmpd="sng">
              <a:noFill/>
              <a:prstDash val="solid"/>
              <a:round/>
            </a:ln>
          </p:spPr>
          <p:txBody>
            <a:bodyPr vert="horz" wrap="square" lIns="0" tIns="0" rIns="0" bIns="0" rtlCol="0" anchor="ctr" anchorCtr="0"/>
            <a:lstStyle/>
            <a:p>
              <a:pPr algn="ctr"/>
              <a:r>
                <a:rPr lang="zh-CN" altLang="en-US" sz="9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公检法</a:t>
              </a:r>
              <a:endParaRPr lang="zh-CN" altLang="en-US" sz="9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  <a:p>
              <a:pPr algn="ctr"/>
              <a:r>
                <a:rPr lang="en-US" altLang="zh-CN" sz="9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|</a:t>
              </a:r>
              <a:endParaRPr lang="en-US" altLang="zh-CN" sz="9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  <a:p>
              <a:pPr algn="ctr"/>
              <a:r>
                <a:rPr lang="zh-CN" altLang="en-US" sz="9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庭审</a:t>
              </a:r>
              <a:endParaRPr lang="zh-CN" altLang="en-US" sz="9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  <a:p>
              <a:pPr algn="ctr"/>
              <a:r>
                <a:rPr lang="en-US" altLang="zh-CN" sz="9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|</a:t>
              </a:r>
              <a:endParaRPr lang="en-US" altLang="zh-CN" sz="9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  <a:p>
              <a:pPr algn="ctr"/>
              <a:r>
                <a:rPr lang="zh-CN" altLang="en-US" sz="9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比对大模型</a:t>
              </a:r>
              <a:endParaRPr lang="zh-CN" altLang="en-US" sz="9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</p:txBody>
        </p:sp>
        <p:sp>
          <p:nvSpPr>
            <p:cNvPr id="30" name="AutoShape 17"/>
            <p:cNvSpPr/>
            <p:nvPr/>
          </p:nvSpPr>
          <p:spPr>
            <a:xfrm>
              <a:off x="13323" y="5203"/>
              <a:ext cx="1461" cy="1355"/>
            </a:xfrm>
            <a:prstGeom prst="roundRect">
              <a:avLst>
                <a:gd name="adj" fmla="val 18750"/>
              </a:avLst>
            </a:prstGeom>
            <a:solidFill>
              <a:srgbClr val="FFFFFF">
                <a:alpha val="34000"/>
              </a:srgbClr>
            </a:solidFill>
            <a:ln w="25400" cap="flat" cmpd="sng">
              <a:noFill/>
              <a:prstDash val="solid"/>
              <a:round/>
            </a:ln>
          </p:spPr>
          <p:txBody>
            <a:bodyPr vert="horz" wrap="square" lIns="0" tIns="0" rIns="0" bIns="0" rtlCol="0" anchor="ctr" anchorCtr="0"/>
            <a:lstStyle/>
            <a:p>
              <a:pPr algn="ctr"/>
              <a:r>
                <a:rPr lang="en-US" sz="9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... ...</a:t>
              </a:r>
              <a:endParaRPr lang="en-US" sz="9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</p:txBody>
        </p:sp>
      </p:grpSp>
      <p:sp>
        <p:nvSpPr>
          <p:cNvPr id="32" name="AutoShape 20"/>
          <p:cNvSpPr/>
          <p:nvPr/>
        </p:nvSpPr>
        <p:spPr>
          <a:xfrm>
            <a:off x="7724775" y="2390140"/>
            <a:ext cx="1854835" cy="406400"/>
          </a:xfrm>
          <a:prstGeom prst="roundRect">
            <a:avLst>
              <a:gd name="adj" fmla="val 18750"/>
            </a:avLst>
          </a:prstGeom>
          <a:solidFill>
            <a:srgbClr val="FFFFFF">
              <a:alpha val="34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altLang="zh-CN" sz="12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rPr>
              <a:t>... ...</a:t>
            </a:r>
            <a:endParaRPr lang="en-US" altLang="zh-CN" sz="1200" b="0" i="0" u="none" strike="noStrike">
              <a:solidFill>
                <a:schemeClr val="tx1">
                  <a:alpha val="90196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Noto Sans SC" panose="020B0200000000000000" charset="-122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328295" y="625475"/>
            <a:ext cx="115341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通过政企项目沉淀行业垂类模型和智能体产品，形成</a:t>
            </a:r>
            <a:r>
              <a:rPr lang="en-US" altLang="zh-CN" sz="1400" b="1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N</a:t>
            </a:r>
            <a:r>
              <a:rPr lang="zh-CN" altLang="en-US" sz="1400" b="1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个行业垂类模型</a:t>
            </a:r>
            <a:r>
              <a:rPr lang="en-US" altLang="zh-CN" sz="1400" b="1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+X</a:t>
            </a:r>
            <a:r>
              <a:rPr lang="zh-CN" altLang="en-US" sz="1400" b="1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个行业智能体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的自研布局</a:t>
            </a:r>
            <a:endParaRPr lang="zh-CN" altLang="en-US" sz="1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依托</a:t>
            </a:r>
            <a:r>
              <a:rPr lang="zh-CN" altLang="en-US" sz="1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</a:rPr>
              <a:t>企业级智能体平台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，引入</a:t>
            </a:r>
            <a:r>
              <a:rPr lang="en-US" altLang="zh-CN" sz="1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Token</a:t>
            </a:r>
            <a:r>
              <a:rPr lang="zh-CN" sz="1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伙伴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 sz="1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Agent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等重要生产力要素，开展供需对接，赋能开发者和</a:t>
            </a:r>
            <a:r>
              <a:rPr lang="en-US" altLang="zh-CN" sz="1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OPC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，构造强大的</a:t>
            </a:r>
            <a:r>
              <a:rPr lang="zh-CN" altLang="en-US" sz="1400" b="1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智能生产力服务生态</a:t>
            </a:r>
            <a:endParaRPr lang="zh-CN" altLang="en-US" sz="1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38" name="组合 37"/>
          <p:cNvGrpSpPr/>
          <p:nvPr/>
        </p:nvGrpSpPr>
        <p:grpSpPr>
          <a:xfrm>
            <a:off x="10194290" y="2045970"/>
            <a:ext cx="1084580" cy="3616960"/>
            <a:chOff x="16220" y="3245"/>
            <a:chExt cx="1708" cy="6787"/>
          </a:xfrm>
        </p:grpSpPr>
        <p:sp>
          <p:nvSpPr>
            <p:cNvPr id="13" name="AutoShape 19"/>
            <p:cNvSpPr/>
            <p:nvPr/>
          </p:nvSpPr>
          <p:spPr>
            <a:xfrm>
              <a:off x="16220" y="3245"/>
              <a:ext cx="1709" cy="3018"/>
            </a:xfrm>
            <a:prstGeom prst="roundRect">
              <a:avLst>
                <a:gd name="adj" fmla="val 15155"/>
              </a:avLst>
            </a:prstGeom>
            <a:solidFill>
              <a:srgbClr val="FFFFFF">
                <a:alpha val="34000"/>
              </a:srgbClr>
            </a:solidFill>
            <a:ln w="25400" cap="flat" cmpd="sng">
              <a:noFill/>
              <a:prstDash val="solid"/>
              <a:round/>
            </a:ln>
          </p:spPr>
          <p:txBody>
            <a:bodyPr vert="horz" wrap="square" lIns="0" tIns="0" rIns="0" bIns="0" rtlCol="0" anchor="ctr" anchorCtr="0"/>
            <a:lstStyle/>
            <a:p>
              <a:pPr indent="0" algn="ctr">
                <a:lnSpc>
                  <a:spcPct val="125000"/>
                </a:lnSpc>
                <a:defRPr/>
              </a:pPr>
              <a:r>
                <a:rPr lang="zh-CN" sz="12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智能体</a:t>
              </a:r>
              <a:endParaRPr lang="zh-CN" sz="12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  <a:p>
              <a:pPr indent="0" algn="ctr">
                <a:lnSpc>
                  <a:spcPct val="125000"/>
                </a:lnSpc>
                <a:defRPr/>
              </a:pPr>
              <a:r>
                <a:rPr lang="zh-CN" sz="12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开发服务</a:t>
              </a:r>
              <a:endParaRPr lang="zh-CN" sz="12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</p:txBody>
        </p:sp>
        <p:sp>
          <p:nvSpPr>
            <p:cNvPr id="17" name="AutoShape 19"/>
            <p:cNvSpPr/>
            <p:nvPr/>
          </p:nvSpPr>
          <p:spPr>
            <a:xfrm>
              <a:off x="16220" y="6604"/>
              <a:ext cx="1709" cy="3429"/>
            </a:xfrm>
            <a:prstGeom prst="roundRect">
              <a:avLst>
                <a:gd name="adj" fmla="val 15155"/>
              </a:avLst>
            </a:prstGeom>
            <a:solidFill>
              <a:srgbClr val="FFFFFF">
                <a:alpha val="34000"/>
              </a:srgbClr>
            </a:solidFill>
            <a:ln w="25400" cap="flat" cmpd="sng">
              <a:noFill/>
              <a:prstDash val="solid"/>
              <a:round/>
            </a:ln>
          </p:spPr>
          <p:txBody>
            <a:bodyPr vert="horz" wrap="square" lIns="0" tIns="0" rIns="0" bIns="0" rtlCol="0" anchor="ctr" anchorCtr="0"/>
            <a:lstStyle/>
            <a:p>
              <a:pPr indent="0" algn="ctr">
                <a:lnSpc>
                  <a:spcPct val="125000"/>
                </a:lnSpc>
                <a:defRPr/>
              </a:pPr>
              <a:r>
                <a:rPr lang="zh-CN" sz="12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模型</a:t>
              </a:r>
              <a:endParaRPr lang="zh-CN" sz="12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  <a:p>
              <a:pPr indent="0" algn="ctr">
                <a:lnSpc>
                  <a:spcPct val="125000"/>
                </a:lnSpc>
                <a:defRPr/>
              </a:pPr>
              <a:r>
                <a:rPr lang="zh-CN" sz="12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开发服务</a:t>
              </a:r>
              <a:endParaRPr lang="zh-CN" sz="12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2153285" y="4425950"/>
            <a:ext cx="6291580" cy="793750"/>
            <a:chOff x="3520" y="7446"/>
            <a:chExt cx="11676" cy="2048"/>
          </a:xfrm>
        </p:grpSpPr>
        <p:sp>
          <p:nvSpPr>
            <p:cNvPr id="25" name="AutoShape 19"/>
            <p:cNvSpPr/>
            <p:nvPr/>
          </p:nvSpPr>
          <p:spPr>
            <a:xfrm>
              <a:off x="3521" y="7446"/>
              <a:ext cx="5763" cy="928"/>
            </a:xfrm>
            <a:prstGeom prst="roundRect">
              <a:avLst>
                <a:gd name="adj" fmla="val 18750"/>
              </a:avLst>
            </a:prstGeom>
            <a:solidFill>
              <a:srgbClr val="FFFFFF">
                <a:alpha val="34000"/>
              </a:srgbClr>
            </a:solidFill>
            <a:ln w="25400" cap="flat" cmpd="sng">
              <a:noFill/>
              <a:prstDash val="solid"/>
              <a:round/>
            </a:ln>
          </p:spPr>
          <p:txBody>
            <a:bodyPr vert="horz" wrap="square" lIns="0" tIns="0" rIns="0" bIns="0" rtlCol="0" anchor="ctr" anchorCtr="0"/>
            <a:lstStyle/>
            <a:p>
              <a:pPr indent="0" algn="ctr">
                <a:lnSpc>
                  <a:spcPct val="125000"/>
                </a:lnSpc>
                <a:defRPr/>
              </a:pPr>
              <a:r>
                <a:rPr lang="en-US" altLang="zh-CN" sz="12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Agent</a:t>
              </a:r>
              <a:r>
                <a:rPr lang="zh-CN" altLang="en-US" sz="12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市集</a:t>
              </a:r>
              <a:endParaRPr lang="zh-CN" altLang="en-US" sz="12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</p:txBody>
        </p:sp>
        <p:sp>
          <p:nvSpPr>
            <p:cNvPr id="39" name="AutoShape 19"/>
            <p:cNvSpPr/>
            <p:nvPr/>
          </p:nvSpPr>
          <p:spPr>
            <a:xfrm>
              <a:off x="3520" y="8581"/>
              <a:ext cx="11676" cy="913"/>
            </a:xfrm>
            <a:prstGeom prst="roundRect">
              <a:avLst>
                <a:gd name="adj" fmla="val 18750"/>
              </a:avLst>
            </a:prstGeom>
            <a:solidFill>
              <a:srgbClr val="FFFFFF">
                <a:alpha val="34000"/>
              </a:srgbClr>
            </a:solidFill>
            <a:ln w="25400" cap="flat" cmpd="sng">
              <a:noFill/>
              <a:prstDash val="solid"/>
              <a:round/>
            </a:ln>
          </p:spPr>
          <p:txBody>
            <a:bodyPr vert="horz" wrap="square" lIns="0" tIns="0" rIns="0" bIns="0" rtlCol="0" anchor="ctr" anchorCtr="0"/>
            <a:lstStyle/>
            <a:p>
              <a:pPr indent="0" algn="ctr">
                <a:lnSpc>
                  <a:spcPct val="125000"/>
                </a:lnSpc>
                <a:defRPr/>
              </a:pPr>
              <a:r>
                <a:rPr lang="en-US" altLang="zh-CN" sz="12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Token</a:t>
              </a:r>
              <a:r>
                <a:rPr lang="zh-CN" altLang="en-US" sz="12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市集</a:t>
              </a:r>
              <a:endParaRPr lang="zh-CN" altLang="en-US" sz="12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</p:txBody>
        </p:sp>
        <p:sp>
          <p:nvSpPr>
            <p:cNvPr id="66" name="AutoShape 19"/>
            <p:cNvSpPr/>
            <p:nvPr/>
          </p:nvSpPr>
          <p:spPr>
            <a:xfrm>
              <a:off x="9433" y="7446"/>
              <a:ext cx="5763" cy="928"/>
            </a:xfrm>
            <a:prstGeom prst="roundRect">
              <a:avLst>
                <a:gd name="adj" fmla="val 18750"/>
              </a:avLst>
            </a:prstGeom>
            <a:solidFill>
              <a:srgbClr val="FFFFFF">
                <a:alpha val="34000"/>
              </a:srgbClr>
            </a:solidFill>
            <a:ln w="25400" cap="flat" cmpd="sng">
              <a:noFill/>
              <a:prstDash val="solid"/>
              <a:round/>
            </a:ln>
          </p:spPr>
          <p:txBody>
            <a:bodyPr vert="horz" wrap="square" lIns="0" tIns="0" rIns="0" bIns="0" rtlCol="0" anchor="ctr" anchorCtr="0"/>
            <a:lstStyle/>
            <a:p>
              <a:pPr indent="0" algn="ctr">
                <a:lnSpc>
                  <a:spcPct val="125000"/>
                </a:lnSpc>
                <a:defRPr/>
              </a:pPr>
              <a:r>
                <a:rPr lang="zh-CN" sz="12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多</a:t>
              </a:r>
              <a:r>
                <a:rPr lang="en-US" altLang="zh-CN" sz="12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Agent</a:t>
              </a:r>
              <a:r>
                <a:rPr lang="zh-CN" altLang="en-US" sz="1200" b="0" i="0" u="none" strike="noStrike">
                  <a:solidFill>
                    <a:schemeClr val="tx1">
                      <a:alpha val="90196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Noto Sans SC" panose="020B0200000000000000" charset="-122"/>
                </a:rPr>
                <a:t>协同</a:t>
              </a:r>
              <a:endParaRPr lang="zh-CN" altLang="en-US" sz="12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endParaRPr>
            </a:p>
          </p:txBody>
        </p:sp>
      </p:grpSp>
      <p:sp>
        <p:nvSpPr>
          <p:cNvPr id="8" name="AutoShape 19"/>
          <p:cNvSpPr/>
          <p:nvPr/>
        </p:nvSpPr>
        <p:spPr>
          <a:xfrm>
            <a:off x="8571865" y="4417695"/>
            <a:ext cx="1031875" cy="1376680"/>
          </a:xfrm>
          <a:prstGeom prst="roundRect">
            <a:avLst>
              <a:gd name="adj" fmla="val 18750"/>
            </a:avLst>
          </a:prstGeom>
          <a:solidFill>
            <a:srgbClr val="FFFFFF">
              <a:alpha val="34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zh-CN" altLang="en-US" sz="12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rPr>
              <a:t>供需对接</a:t>
            </a:r>
            <a:endParaRPr lang="zh-CN" altLang="en-US" sz="1200" b="0" i="0" u="none" strike="noStrike">
              <a:solidFill>
                <a:schemeClr val="tx1">
                  <a:alpha val="90196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Noto Sans SC" panose="020B0200000000000000" charset="-122"/>
            </a:endParaRPr>
          </a:p>
        </p:txBody>
      </p:sp>
      <p:sp>
        <p:nvSpPr>
          <p:cNvPr id="9" name="AutoShape 19"/>
          <p:cNvSpPr/>
          <p:nvPr/>
        </p:nvSpPr>
        <p:spPr>
          <a:xfrm>
            <a:off x="2153920" y="5300345"/>
            <a:ext cx="6291580" cy="508000"/>
          </a:xfrm>
          <a:prstGeom prst="roundRect">
            <a:avLst>
              <a:gd name="adj" fmla="val 18750"/>
            </a:avLst>
          </a:prstGeom>
          <a:solidFill>
            <a:srgbClr val="FFFFFF">
              <a:alpha val="34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zh-CN" sz="12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rPr>
              <a:t>算力市集</a:t>
            </a:r>
            <a:endParaRPr lang="zh-CN" sz="1200" b="0" i="0" u="none" strike="noStrike">
              <a:solidFill>
                <a:schemeClr val="tx1">
                  <a:alpha val="90196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Noto Sans SC" panose="020B0200000000000000" charset="-122"/>
            </a:endParaRPr>
          </a:p>
          <a:p>
            <a:pPr indent="0" algn="ctr">
              <a:lnSpc>
                <a:spcPct val="125000"/>
              </a:lnSpc>
              <a:defRPr/>
            </a:pPr>
            <a:r>
              <a:rPr lang="zh-CN" sz="1200" b="0" i="0" u="none" strike="noStrike">
                <a:solidFill>
                  <a:schemeClr val="tx1">
                    <a:alpha val="90196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Noto Sans SC" panose="020B0200000000000000" charset="-122"/>
              </a:rPr>
              <a:t>（边缘智盒、智算中心）</a:t>
            </a:r>
            <a:endParaRPr lang="zh-CN" sz="1200" b="0" i="0" u="none" strike="noStrike">
              <a:solidFill>
                <a:schemeClr val="tx1">
                  <a:alpha val="90196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Noto Sans SC" panose="020B0200000000000000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57200"/>
            <a:ext cx="54864" cy="731520"/>
          </a:xfrm>
          <a:prstGeom prst="roundRect">
            <a:avLst/>
          </a:prstGeom>
          <a:solidFill>
            <a:srgbClr val="6C5C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05840" y="457200"/>
            <a:ext cx="7315200" cy="521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rPr sz="2800"/>
              <a:t>案例区与</a:t>
            </a:r>
            <a:r>
              <a:rPr lang="zh-CN" sz="2800"/>
              <a:t>商机</a:t>
            </a:r>
            <a:r>
              <a:rPr sz="2800"/>
              <a:t>转化</a:t>
            </a:r>
            <a:endParaRPr sz="2800"/>
          </a:p>
        </p:txBody>
      </p:sp>
      <p:sp>
        <p:nvSpPr>
          <p:cNvPr id="5" name="Rounded Rectangle 4"/>
          <p:cNvSpPr/>
          <p:nvPr/>
        </p:nvSpPr>
        <p:spPr>
          <a:xfrm>
            <a:off x="731520" y="1234440"/>
            <a:ext cx="6858000" cy="2926080"/>
          </a:xfrm>
          <a:prstGeom prst="roundRect">
            <a:avLst/>
          </a:prstGeom>
          <a:solidFill>
            <a:srgbClr val="1A1A1A"/>
          </a:solidFill>
          <a:ln w="6350">
            <a:solidFill>
              <a:srgbClr val="3333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417320"/>
            <a:ext cx="64008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6C5CE7"/>
                </a:solidFill>
                <a:latin typeface="微软雅黑" panose="020B0503020204020204" charset="-122"/>
              </a:defRPr>
            </a:pPr>
            <a:r>
              <a:t>案例卡片（3列网格）</a:t>
            </a:r>
          </a:p>
          <a:p>
            <a:pPr algn="l">
              <a:spcBef>
                <a:spcPts val="600"/>
              </a:spcBef>
              <a:defRPr sz="6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每张卡片包含：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行业标签（11px 紫色大写，如：智能制造）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案例标题（17px 加粗）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案例描述（13px 灰色，1-2行数据化成果）</a:t>
            </a:r>
          </a:p>
          <a:p>
            <a:pPr algn="l">
              <a:spcBef>
                <a:spcPts val="600"/>
              </a:spcBef>
              <a:defRPr sz="4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交互：hover 上移4px + 边框变品牌蓝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间距：列间 20px，最大宽度 1100px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4434840"/>
            <a:ext cx="6858000" cy="1831975"/>
          </a:xfrm>
          <a:prstGeom prst="roundRect">
            <a:avLst/>
          </a:prstGeom>
          <a:solidFill>
            <a:srgbClr val="1A1A1A"/>
          </a:solidFill>
          <a:ln w="6350">
            <a:solidFill>
              <a:srgbClr val="3333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4617720"/>
            <a:ext cx="6400800" cy="16452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6C5CE7"/>
                </a:solidFill>
                <a:latin typeface="微软雅黑" panose="020B0503020204020204" charset="-122"/>
              </a:defRPr>
            </a:pPr>
            <a:r>
              <a:rPr lang="zh-CN"/>
              <a:t>商机获取</a:t>
            </a:r>
            <a:r>
              <a:t>横幅（案例区底部）</a:t>
            </a:r>
          </a:p>
          <a:p>
            <a:pPr algn="l">
              <a:spcBef>
                <a:spcPts val="600"/>
              </a:spcBef>
              <a:defRPr sz="6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渐变背景：品牌蓝低透明度渐变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• 文案："想了解这些方案如何落地？"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• 按钮："了解更多 → 联系销售"（实心紫）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flex 布局，左文右按钮，16px 圆角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046720" y="1234440"/>
            <a:ext cx="3657600" cy="4846320"/>
          </a:xfrm>
          <a:prstGeom prst="roundRect">
            <a:avLst/>
          </a:prstGeom>
          <a:solidFill>
            <a:srgbClr val="1A1A1A"/>
          </a:solidFill>
          <a:ln w="6350">
            <a:solidFill>
              <a:srgbClr val="3333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412480" y="1417320"/>
            <a:ext cx="3200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6C5CE7"/>
                </a:solidFill>
                <a:latin typeface="微软雅黑" panose="020B0503020204020204" charset="-122"/>
              </a:defRPr>
            </a:pPr>
            <a:r>
              <a:t>企业动态条</a:t>
            </a:r>
          </a:p>
          <a:p>
            <a:pPr algn="l">
              <a:spcBef>
                <a:spcPts val="600"/>
              </a:spcBef>
              <a:defRPr sz="6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首页只放2条最新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其余内容进入新闻内页</a:t>
            </a:r>
          </a:p>
          <a:p>
            <a:pPr algn="l">
              <a:spcBef>
                <a:spcPts val="600"/>
              </a:spcBef>
              <a:defRPr sz="4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400" b="1">
                <a:solidFill>
                  <a:srgbClr val="6C5CE7"/>
                </a:solidFill>
                <a:latin typeface="微软雅黑" panose="020B0503020204020204" charset="-122"/>
              </a:defRPr>
            </a:pPr>
            <a:r>
              <a:t>每条包含：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日期（12px 灰色）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标题（14px 白色）</a:t>
            </a:r>
          </a:p>
          <a:p>
            <a:pPr algn="l">
              <a:spcBef>
                <a:spcPts val="600"/>
              </a:spcBef>
              <a:defRPr sz="4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400" b="1">
                <a:solidFill>
                  <a:srgbClr val="6C5CE7"/>
                </a:solidFill>
                <a:latin typeface="微软雅黑" panose="020B0503020204020204" charset="-122"/>
              </a:defRPr>
            </a:pPr>
            <a:r>
              <a:t>右上角入口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"查看全部 →" 链接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跳转至独立新闻页</a:t>
            </a:r>
          </a:p>
          <a:p>
            <a:pPr algn="l">
              <a:spcBef>
                <a:spcPts val="600"/>
              </a:spcBef>
              <a:defRPr sz="4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400" b="1">
                <a:solidFill>
                  <a:srgbClr val="6C5CE7"/>
                </a:solidFill>
                <a:latin typeface="微软雅黑" panose="020B0503020204020204" charset="-122"/>
              </a:defRPr>
            </a:pPr>
            <a:r>
              <a:t>设计原则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首页信息克制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发展历程→关于我们内页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新闻动态→独立新闻页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Rounded Rectangle 1"/>
          <p:cNvSpPr/>
          <p:nvPr/>
        </p:nvSpPr>
        <p:spPr>
          <a:xfrm flipH="1">
            <a:off x="563245" y="306705"/>
            <a:ext cx="76200" cy="502920"/>
          </a:xfrm>
          <a:prstGeom prst="roundRect">
            <a:avLst/>
          </a:prstGeom>
          <a:solidFill>
            <a:srgbClr val="6C5C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2"/>
          <p:cNvSpPr txBox="1"/>
          <p:nvPr/>
        </p:nvSpPr>
        <p:spPr>
          <a:xfrm>
            <a:off x="786130" y="306705"/>
            <a:ext cx="7315200" cy="521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rPr sz="2800">
                <a:solidFill>
                  <a:srgbClr val="1D35C6"/>
                </a:solidFill>
              </a:rPr>
              <a:t>案例</a:t>
            </a:r>
            <a:r>
              <a:rPr lang="zh-CN" sz="2800">
                <a:solidFill>
                  <a:srgbClr val="1D35C6"/>
                </a:solidFill>
              </a:rPr>
              <a:t>卡片</a:t>
            </a:r>
            <a:r>
              <a:rPr lang="zh-CN" sz="2800">
                <a:solidFill>
                  <a:srgbClr val="1D35C6"/>
                </a:solidFill>
              </a:rPr>
              <a:t>内容</a:t>
            </a:r>
            <a:endParaRPr lang="zh-CN" sz="2800">
              <a:solidFill>
                <a:srgbClr val="1D35C6"/>
              </a:solidFill>
            </a:endParaRPr>
          </a:p>
        </p:txBody>
      </p:sp>
      <p:sp>
        <p:nvSpPr>
          <p:cNvPr id="6" name="Rounded Rectangle 4"/>
          <p:cNvSpPr/>
          <p:nvPr/>
        </p:nvSpPr>
        <p:spPr>
          <a:xfrm>
            <a:off x="511810" y="1228725"/>
            <a:ext cx="3127375" cy="4460240"/>
          </a:xfrm>
          <a:prstGeom prst="roundRect">
            <a:avLst/>
          </a:prstGeom>
          <a:solidFill>
            <a:srgbClr val="1A1A1A"/>
          </a:solidFill>
          <a:ln w="6350">
            <a:solidFill>
              <a:srgbClr val="3333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/>
          </a:p>
        </p:txBody>
      </p:sp>
      <p:sp>
        <p:nvSpPr>
          <p:cNvPr id="7" name="TextBox 5"/>
          <p:cNvSpPr txBox="1"/>
          <p:nvPr/>
        </p:nvSpPr>
        <p:spPr>
          <a:xfrm>
            <a:off x="877570" y="1411605"/>
            <a:ext cx="2623820" cy="392557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rPr lang="zh-CN" altLang="en-US" sz="1400">
                <a:solidFill>
                  <a:schemeClr val="bg1"/>
                </a:solidFill>
                <a:ea typeface="微软雅黑" panose="020B0503020204020204" charset="-122"/>
                <a:cs typeface="微软雅黑" panose="020B0503020204020204" charset="-122"/>
              </a:rPr>
              <a:t>中国中铁 </a:t>
            </a:r>
            <a:r>
              <a:rPr lang="en-US" altLang="zh-CN" sz="1400">
                <a:solidFill>
                  <a:schemeClr val="bg1"/>
                </a:solidFill>
                <a:ea typeface="微软雅黑" panose="020B0503020204020204" charset="-122"/>
                <a:cs typeface="微软雅黑" panose="020B0503020204020204" charset="-122"/>
              </a:rPr>
              <a:t>e</a:t>
            </a:r>
            <a:r>
              <a:rPr lang="zh-CN" altLang="en-US" sz="1400">
                <a:solidFill>
                  <a:schemeClr val="bg1"/>
                </a:solidFill>
                <a:ea typeface="微软雅黑" panose="020B0503020204020204" charset="-122"/>
                <a:cs typeface="微软雅黑" panose="020B0503020204020204" charset="-122"/>
              </a:rPr>
              <a:t>投标智能体</a:t>
            </a:r>
            <a:endParaRPr lang="zh-CN" altLang="en-US" sz="1400">
              <a:solidFill>
                <a:schemeClr val="bg1"/>
              </a:solidFill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endParaRPr lang="en-US" altLang="zh-CN" sz="1400">
              <a:solidFill>
                <a:schemeClr val="bg1"/>
              </a:solidFill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rPr lang="zh-CN" altLang="en-US" sz="1400">
                <a:solidFill>
                  <a:schemeClr val="bg1"/>
                </a:solidFill>
                <a:ea typeface="微软雅黑" panose="020B0503020204020204" charset="-122"/>
                <a:cs typeface="微软雅黑" panose="020B0503020204020204" charset="-122"/>
              </a:rPr>
              <a:t>招标文件秒解析 · 标书自动生成 · 废标风险预警</a:t>
            </a:r>
            <a:endParaRPr lang="zh-CN" altLang="en-US" sz="1400">
              <a:solidFill>
                <a:schemeClr val="bg1"/>
              </a:solidFill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endParaRPr lang="en-US" altLang="zh-CN" sz="1400">
              <a:solidFill>
                <a:schemeClr val="bg1"/>
              </a:solidFill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rPr lang="zh-CN" altLang="en-US" sz="1400">
                <a:solidFill>
                  <a:schemeClr val="bg1"/>
                </a:solidFill>
                <a:ea typeface="微软雅黑" panose="020B0503020204020204" charset="-122"/>
                <a:cs typeface="微软雅黑" panose="020B0503020204020204" charset="-122"/>
              </a:rPr>
              <a:t>垂直深耕，精准无幻觉。私有化部署，数据不出域。专属知识库，越用越懂你。</a:t>
            </a:r>
            <a:endParaRPr lang="zh-CN" altLang="en-US" sz="1400">
              <a:solidFill>
                <a:schemeClr val="bg1"/>
              </a:solidFill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endParaRPr lang="en-US" altLang="zh-CN" sz="1400">
              <a:solidFill>
                <a:schemeClr val="bg1"/>
              </a:solidFill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rPr lang="zh-CN" altLang="en-US" sz="1400">
                <a:solidFill>
                  <a:schemeClr val="bg1"/>
                </a:solidFill>
                <a:ea typeface="微软雅黑" panose="020B0503020204020204" charset="-122"/>
                <a:cs typeface="微软雅黑" panose="020B0503020204020204" charset="-122"/>
              </a:rPr>
              <a:t>[更多详情]</a:t>
            </a:r>
            <a:endParaRPr lang="zh-CN" altLang="en-US" sz="1400">
              <a:solidFill>
                <a:schemeClr val="bg1"/>
              </a:solidFill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" name="Rounded Rectangle 4"/>
          <p:cNvSpPr/>
          <p:nvPr/>
        </p:nvSpPr>
        <p:spPr>
          <a:xfrm>
            <a:off x="4493260" y="1228725"/>
            <a:ext cx="3127375" cy="4460240"/>
          </a:xfrm>
          <a:prstGeom prst="roundRect">
            <a:avLst/>
          </a:prstGeom>
          <a:solidFill>
            <a:srgbClr val="1A1A1A"/>
          </a:solidFill>
          <a:ln w="6350">
            <a:solidFill>
              <a:srgbClr val="3333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/>
          </a:p>
        </p:txBody>
      </p:sp>
      <p:sp>
        <p:nvSpPr>
          <p:cNvPr id="9" name="TextBox 5"/>
          <p:cNvSpPr txBox="1"/>
          <p:nvPr/>
        </p:nvSpPr>
        <p:spPr>
          <a:xfrm>
            <a:off x="4968240" y="1411605"/>
            <a:ext cx="2623820" cy="392557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rPr lang="zh-CN" altLang="en-US" sz="1400">
                <a:solidFill>
                  <a:schemeClr val="bg1"/>
                </a:solidFill>
                <a:ea typeface="微软雅黑" panose="020B0503020204020204" charset="-122"/>
                <a:cs typeface="微软雅黑" panose="020B0503020204020204" charset="-122"/>
              </a:rPr>
              <a:t>投策智能体引擎 — 让每份报告成为决策基石</a:t>
            </a:r>
            <a:endParaRPr lang="zh-CN" altLang="en-US" sz="1400">
              <a:solidFill>
                <a:schemeClr val="bg1"/>
              </a:solidFill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endParaRPr lang="en-US" altLang="zh-CN" sz="1400">
              <a:solidFill>
                <a:schemeClr val="bg1"/>
              </a:solidFill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rPr lang="zh-CN" altLang="en-US" sz="1400">
                <a:solidFill>
                  <a:schemeClr val="bg1"/>
                </a:solidFill>
                <a:ea typeface="微软雅黑" panose="020B0503020204020204" charset="-122"/>
                <a:cs typeface="微软雅黑" panose="020B0503020204020204" charset="-122"/>
              </a:rPr>
              <a:t>行业信源自动采集 · 多智能体协同生成 · 自然语言精准问答</a:t>
            </a:r>
            <a:endParaRPr lang="zh-CN" altLang="en-US" sz="1400">
              <a:solidFill>
                <a:schemeClr val="bg1"/>
              </a:solidFill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endParaRPr lang="en-US" altLang="zh-CN" sz="1400">
              <a:solidFill>
                <a:schemeClr val="bg1"/>
              </a:solidFill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rPr lang="zh-CN" altLang="en-US" sz="1400">
                <a:solidFill>
                  <a:schemeClr val="bg1"/>
                </a:solidFill>
                <a:ea typeface="微软雅黑" panose="020B0503020204020204" charset="-122"/>
                <a:cs typeface="微软雅黑" panose="020B0503020204020204" charset="-122"/>
              </a:rPr>
              <a:t>权威信源，可追溯。本地部署，不出境。开箱即用，快速见效。</a:t>
            </a:r>
            <a:endParaRPr lang="zh-CN" altLang="en-US" sz="1400">
              <a:solidFill>
                <a:schemeClr val="bg1"/>
              </a:solidFill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endParaRPr lang="en-US" altLang="zh-CN" sz="1400">
              <a:solidFill>
                <a:schemeClr val="bg1"/>
              </a:solidFill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rPr lang="zh-CN" altLang="en-US" sz="1400">
                <a:solidFill>
                  <a:schemeClr val="bg1"/>
                </a:solidFill>
                <a:ea typeface="微软雅黑" panose="020B0503020204020204" charset="-122"/>
                <a:cs typeface="微软雅黑" panose="020B0503020204020204" charset="-122"/>
              </a:rPr>
              <a:t>[更多详情]</a:t>
            </a:r>
            <a:endParaRPr lang="zh-CN" altLang="en-US" sz="1400">
              <a:solidFill>
                <a:schemeClr val="bg1"/>
              </a:solidFill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endParaRPr lang="en-US" altLang="zh-CN" sz="1400">
              <a:solidFill>
                <a:schemeClr val="bg1"/>
              </a:solidFill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endParaRPr lang="en-US" altLang="zh-CN" sz="1400">
              <a:solidFill>
                <a:schemeClr val="bg1"/>
              </a:solidFill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" name="Rounded Rectangle 4"/>
          <p:cNvSpPr/>
          <p:nvPr/>
        </p:nvSpPr>
        <p:spPr>
          <a:xfrm>
            <a:off x="8474710" y="1228725"/>
            <a:ext cx="3127375" cy="4460240"/>
          </a:xfrm>
          <a:prstGeom prst="roundRect">
            <a:avLst/>
          </a:prstGeom>
          <a:solidFill>
            <a:srgbClr val="1A1A1A"/>
          </a:solidFill>
          <a:ln w="6350">
            <a:solidFill>
              <a:srgbClr val="3333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/>
          </a:p>
        </p:txBody>
      </p:sp>
      <p:sp>
        <p:nvSpPr>
          <p:cNvPr id="11" name="TextBox 5"/>
          <p:cNvSpPr txBox="1"/>
          <p:nvPr/>
        </p:nvSpPr>
        <p:spPr>
          <a:xfrm>
            <a:off x="8840470" y="1411605"/>
            <a:ext cx="2623820" cy="392557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rPr lang="zh-CN" altLang="en-US" sz="1400">
                <a:solidFill>
                  <a:schemeClr val="bg1"/>
                </a:solidFill>
                <a:ea typeface="微软雅黑" panose="020B0503020204020204" charset="-122"/>
                <a:cs typeface="微软雅黑" panose="020B0503020204020204" charset="-122"/>
              </a:rPr>
              <a:t>合同智能审查 — 让</a:t>
            </a:r>
            <a:r>
              <a:rPr lang="en-US" altLang="zh-CN" sz="1400">
                <a:solidFill>
                  <a:schemeClr val="bg1"/>
                </a:solidFill>
                <a:ea typeface="微软雅黑" panose="020B0503020204020204" charset="-122"/>
                <a:cs typeface="微软雅黑" panose="020B0503020204020204" charset="-122"/>
              </a:rPr>
              <a:t>AI</a:t>
            </a:r>
            <a:r>
              <a:rPr lang="zh-CN" altLang="en-US" sz="1400">
                <a:solidFill>
                  <a:schemeClr val="bg1"/>
                </a:solidFill>
                <a:ea typeface="微软雅黑" panose="020B0503020204020204" charset="-122"/>
                <a:cs typeface="微软雅黑" panose="020B0503020204020204" charset="-122"/>
              </a:rPr>
              <a:t>替你审合同</a:t>
            </a:r>
            <a:endParaRPr lang="zh-CN" altLang="en-US" sz="1400">
              <a:solidFill>
                <a:schemeClr val="bg1"/>
              </a:solidFill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endParaRPr lang="en-US" altLang="zh-CN" sz="1400">
              <a:solidFill>
                <a:schemeClr val="bg1"/>
              </a:solidFill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rPr lang="zh-CN" altLang="en-US" sz="1400">
                <a:solidFill>
                  <a:schemeClr val="bg1"/>
                </a:solidFill>
                <a:ea typeface="微软雅黑" panose="020B0503020204020204" charset="-122"/>
                <a:cs typeface="微软雅黑" panose="020B0503020204020204" charset="-122"/>
              </a:rPr>
              <a:t>风险漏检率&lt;3% · 标准合同提速60%+ · 自动修改可溯源</a:t>
            </a:r>
            <a:endParaRPr lang="zh-CN" altLang="en-US" sz="1400">
              <a:solidFill>
                <a:schemeClr val="bg1"/>
              </a:solidFill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endParaRPr lang="en-US" altLang="zh-CN" sz="1400">
              <a:solidFill>
                <a:schemeClr val="bg1"/>
              </a:solidFill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rPr lang="zh-CN" altLang="en-US" sz="1400">
                <a:solidFill>
                  <a:schemeClr val="bg1"/>
                </a:solidFill>
                <a:ea typeface="微软雅黑" panose="020B0503020204020204" charset="-122"/>
                <a:cs typeface="微软雅黑" panose="020B0503020204020204" charset="-122"/>
              </a:rPr>
              <a:t>端到端自动化，覆盖80%常规审查。全生命周期，不止审查。</a:t>
            </a:r>
            <a:endParaRPr lang="zh-CN" altLang="en-US" sz="1400">
              <a:solidFill>
                <a:schemeClr val="bg1"/>
              </a:solidFill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endParaRPr lang="en-US" altLang="zh-CN" sz="1400">
              <a:solidFill>
                <a:schemeClr val="bg1"/>
              </a:solidFill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rPr lang="zh-CN" altLang="en-US" sz="1400">
                <a:solidFill>
                  <a:schemeClr val="bg1"/>
                </a:solidFill>
                <a:ea typeface="微软雅黑" panose="020B0503020204020204" charset="-122"/>
                <a:cs typeface="微软雅黑" panose="020B0503020204020204" charset="-122"/>
              </a:rPr>
              <a:t>[更多详情]</a:t>
            </a:r>
            <a:endParaRPr lang="zh-CN" altLang="en-US" sz="1400">
              <a:solidFill>
                <a:schemeClr val="bg1"/>
              </a:solidFill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731520" y="457200"/>
            <a:ext cx="54864" cy="731520"/>
          </a:xfrm>
          <a:prstGeom prst="roundRect">
            <a:avLst/>
          </a:prstGeom>
          <a:solidFill>
            <a:srgbClr val="6C5C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05840" y="457200"/>
            <a:ext cx="7315200" cy="521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rPr sz="2800"/>
              <a:t>浮动入口 — 云宝商机助手</a:t>
            </a:r>
            <a:endParaRPr sz="2800"/>
          </a:p>
        </p:txBody>
      </p:sp>
      <p:sp>
        <p:nvSpPr>
          <p:cNvPr id="5" name="Rounded Rectangle 4"/>
          <p:cNvSpPr/>
          <p:nvPr/>
        </p:nvSpPr>
        <p:spPr>
          <a:xfrm>
            <a:off x="731520" y="1097280"/>
            <a:ext cx="5303520" cy="5405755"/>
          </a:xfrm>
          <a:prstGeom prst="roundRect">
            <a:avLst/>
          </a:prstGeom>
          <a:solidFill>
            <a:srgbClr val="1A1A1A"/>
          </a:solidFill>
          <a:ln w="6350">
            <a:solidFill>
              <a:srgbClr val="3333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280160"/>
            <a:ext cx="4572000" cy="4661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6C5CE7"/>
                </a:solidFill>
                <a:latin typeface="微软雅黑" panose="020B0503020204020204" charset="-122"/>
              </a:defRPr>
            </a:pPr>
            <a:r>
              <a:t>交互流程</a:t>
            </a:r>
          </a:p>
          <a:p>
            <a:pPr algn="l">
              <a:spcBef>
                <a:spcPts val="600"/>
              </a:spcBef>
              <a:defRPr sz="6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默认状态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右下角圆形头像（56×56px）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紫色渐变底色 +</a:t>
            </a:r>
            <a:r>
              <a:rPr>
                <a:solidFill>
                  <a:srgbClr val="FF0000"/>
                </a:solidFill>
                <a:highlight>
                  <a:srgbClr val="C0C0C0"/>
                </a:highlight>
              </a:rPr>
              <a:t> 云宝线稿SVG</a:t>
            </a:r>
            <a:r>
              <a:rPr lang="zh-CN">
                <a:solidFill>
                  <a:srgbClr val="FF0000"/>
                </a:solidFill>
                <a:highlight>
                  <a:srgbClr val="C0C0C0"/>
                </a:highlight>
              </a:rPr>
              <a:t>形象</a:t>
            </a:r>
            <a:endParaRPr lang="zh-CN">
              <a:solidFill>
                <a:srgbClr val="FF0000"/>
              </a:solidFill>
              <a:highlight>
                <a:srgbClr val="C0C0C0"/>
              </a:highlight>
            </a:endParaRP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悬浮阴影 + 品牌蓝光晕</a:t>
            </a:r>
          </a:p>
          <a:p>
            <a:pPr algn="l">
              <a:spcBef>
                <a:spcPts val="600"/>
              </a:spcBef>
              <a:defRPr sz="6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悬停（Hover）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左侧滑出气泡"有什么可以帮你？"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白底圆角气泡，带阴影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0.4s 弹性缓动动画</a:t>
            </a:r>
          </a:p>
          <a:p>
            <a:pPr algn="l">
              <a:spcBef>
                <a:spcPts val="600"/>
              </a:spcBef>
              <a:defRPr sz="6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点击（Click）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上方展开联系面板（260px宽）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三个选项：</a:t>
            </a:r>
            <a:r>
              <a:rPr lang="zh-CN"/>
              <a:t>您感兴趣哪些产品？</a:t>
            </a:r>
            <a:r>
              <a:rPr lang="en-US" altLang="zh-CN"/>
              <a:t>/</a:t>
            </a:r>
            <a:r>
              <a:t>留言/</a:t>
            </a:r>
            <a:r>
              <a:rPr lang="zh-CN"/>
              <a:t>留下您的联系方式</a:t>
            </a:r>
            <a:endParaRPr lang="zh-CN"/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再次点击收起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rPr sz="1600" b="1">
                <a:solidFill>
                  <a:srgbClr val="FF0000"/>
                </a:solidFill>
                <a:highlight>
                  <a:srgbClr val="C0C0C0"/>
                </a:highlight>
              </a:rPr>
              <a:t>收集的信息</a:t>
            </a:r>
            <a:r>
              <a:rPr lang="zh-CN" sz="1600" b="1">
                <a:solidFill>
                  <a:srgbClr val="FF0000"/>
                </a:solidFill>
                <a:highlight>
                  <a:srgbClr val="C0C0C0"/>
                </a:highlight>
              </a:rPr>
              <a:t>如何</a:t>
            </a:r>
            <a:r>
              <a:rPr sz="1600" b="1">
                <a:solidFill>
                  <a:srgbClr val="FF0000"/>
                </a:solidFill>
                <a:highlight>
                  <a:srgbClr val="C0C0C0"/>
                </a:highlight>
              </a:rPr>
              <a:t>处理</a:t>
            </a:r>
            <a:r>
              <a:rPr lang="zh-CN" sz="1600" b="1">
                <a:solidFill>
                  <a:srgbClr val="FF0000"/>
                </a:solidFill>
                <a:highlight>
                  <a:srgbClr val="C0C0C0"/>
                </a:highlight>
              </a:rPr>
              <a:t>？</a:t>
            </a:r>
            <a:endParaRPr lang="zh-CN" sz="1600" b="1">
              <a:solidFill>
                <a:srgbClr val="FF0000"/>
              </a:solidFill>
              <a:highlight>
                <a:srgbClr val="C0C0C0"/>
              </a:highlight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400800" y="1097280"/>
            <a:ext cx="5029200" cy="5405755"/>
          </a:xfrm>
          <a:prstGeom prst="roundRect">
            <a:avLst/>
          </a:prstGeom>
          <a:solidFill>
            <a:srgbClr val="1A1A1A"/>
          </a:solidFill>
          <a:ln w="6350">
            <a:solidFill>
              <a:srgbClr val="3333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766560" y="1280160"/>
            <a:ext cx="4572000" cy="51231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6C5CE7"/>
                </a:solidFill>
                <a:latin typeface="微软雅黑" panose="020B0503020204020204" charset="-122"/>
              </a:defRPr>
            </a:pPr>
            <a:r>
              <a:t>视觉参数</a:t>
            </a:r>
            <a:r>
              <a:rPr lang="en-US"/>
              <a:t> </a:t>
            </a:r>
            <a:r>
              <a:rPr lang="zh-CN" altLang="en-US"/>
              <a:t>仅供参考</a:t>
            </a:r>
            <a:endParaRPr lang="zh-CN" altLang="en-US"/>
          </a:p>
          <a:p>
            <a:pPr algn="l">
              <a:spcBef>
                <a:spcPts val="600"/>
              </a:spcBef>
              <a:defRPr sz="6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云宝头像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56px 圆形，紫色渐变底</a:t>
            </a:r>
          </a:p>
          <a:p>
            <a:pPr algn="l">
              <a:spcBef>
                <a:spcPts val="600"/>
              </a:spcBef>
              <a:defRPr sz="1200" b="0">
                <a:solidFill>
                  <a:srgbClr val="666666"/>
                </a:solidFill>
                <a:latin typeface="微软雅黑" panose="020B0503020204020204" charset="-122"/>
              </a:defRPr>
            </a:pPr>
            <a:r>
              <a:t>  (#6C5CE7 → #A29BFE)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白色SVG线稿：云形身体 + 眼睛</a:t>
            </a:r>
          </a:p>
          <a:p>
            <a:pPr algn="l">
              <a:spcBef>
                <a:spcPts val="600"/>
              </a:spcBef>
              <a:defRPr sz="1200" b="0">
                <a:solidFill>
                  <a:srgbClr val="666666"/>
                </a:solidFill>
                <a:latin typeface="微软雅黑" panose="020B0503020204020204" charset="-122"/>
              </a:defRPr>
            </a:pPr>
            <a:r>
              <a:t>  + 微笑 + 天线</a:t>
            </a:r>
          </a:p>
          <a:p>
            <a:pPr algn="l">
              <a:spcBef>
                <a:spcPts val="600"/>
              </a:spcBef>
              <a:defRPr sz="1200" b="0">
                <a:solidFill>
                  <a:srgbClr val="666666"/>
                </a:solidFill>
                <a:latin typeface="微软雅黑" panose="020B0503020204020204" charset="-122"/>
              </a:defRPr>
            </a:pPr>
            <a:r>
              <a:t>• stroke-width: 1.8px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hover: 上移3px + 放大1.05</a:t>
            </a:r>
          </a:p>
          <a:p>
            <a:pPr algn="l">
              <a:spcBef>
                <a:spcPts val="600"/>
              </a:spcBef>
              <a:defRPr sz="6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联系面板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白底 + 16px 圆角 + 重阴影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展开动画: 0.35s 弹性缓动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选项行: 深底圆角 + SVG图标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hover: 品牌蓝底色</a:t>
            </a:r>
          </a:p>
          <a:p>
            <a:pPr algn="l">
              <a:spcBef>
                <a:spcPts val="600"/>
              </a:spcBef>
              <a:defRPr sz="600" b="0">
                <a:solidFill>
                  <a:srgbClr val="999999"/>
                </a:solidFill>
                <a:latin typeface="微软雅黑" panose="020B0503020204020204" charset="-122"/>
              </a:defRPr>
            </a:pPr>
          </a:p>
          <a:p>
            <a:pPr algn="l">
              <a:spcBef>
                <a:spcPts val="600"/>
              </a:spcBef>
              <a:defRPr sz="1600" b="1">
                <a:solidFill>
                  <a:srgbClr val="F5F5F5"/>
                </a:solidFill>
                <a:latin typeface="微软雅黑" panose="020B0503020204020204" charset="-122"/>
              </a:defRPr>
            </a:pPr>
            <a:r>
              <a:t>定位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fixed, right: 24px, bottom: 24px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999999"/>
                </a:solidFill>
                <a:latin typeface="微软雅黑" panose="020B0503020204020204" charset="-122"/>
              </a:defRPr>
            </a:pPr>
            <a:r>
              <a:t>• z-index: 200</a:t>
            </a: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401.2599212598425,&quot;left&quot;:57.6,&quot;top&quot;:101.7,&quot;width&quot;:856.8}"/>
</p:tagLst>
</file>

<file path=ppt/tags/tag10.xml><?xml version="1.0" encoding="utf-8"?>
<p:tagLst xmlns:p="http://schemas.openxmlformats.org/presentationml/2006/main">
  <p:tag name="KSO_WM_DIAGRAM_VIRTUALLY_FRAME" val="{&quot;height&quot;:401.2599212598425,&quot;left&quot;:57.6,&quot;top&quot;:101.7,&quot;width&quot;:856.8}"/>
</p:tagLst>
</file>

<file path=ppt/tags/tag11.xml><?xml version="1.0" encoding="utf-8"?>
<p:tagLst xmlns:p="http://schemas.openxmlformats.org/presentationml/2006/main">
  <p:tag name="KSO_WM_DIAGRAM_VIRTUALLY_FRAME" val="{&quot;height&quot;:401.2599212598425,&quot;left&quot;:57.6,&quot;top&quot;:101.7,&quot;width&quot;:856.8}"/>
</p:tagLst>
</file>

<file path=ppt/tags/tag12.xml><?xml version="1.0" encoding="utf-8"?>
<p:tagLst xmlns:p="http://schemas.openxmlformats.org/presentationml/2006/main">
  <p:tag name="KSO_WM_DIAGRAM_VIRTUALLY_FRAME" val="{&quot;height&quot;:401.2599212598425,&quot;left&quot;:57.6,&quot;top&quot;:101.7,&quot;width&quot;:856.8}"/>
</p:tagLst>
</file>

<file path=ppt/tags/tag13.xml><?xml version="1.0" encoding="utf-8"?>
<p:tagLst xmlns:p="http://schemas.openxmlformats.org/presentationml/2006/main">
  <p:tag name="KSO_WM_DIAGRAM_VIRTUALLY_FRAME" val="{&quot;height&quot;:401.2599212598425,&quot;left&quot;:57.6,&quot;top&quot;:101.7,&quot;width&quot;:856.8}"/>
</p:tagLst>
</file>

<file path=ppt/tags/tag14.xml><?xml version="1.0" encoding="utf-8"?>
<p:tagLst xmlns:p="http://schemas.openxmlformats.org/presentationml/2006/main">
  <p:tag name="KSO_WM_DIAGRAM_VIRTUALLY_FRAME" val="{&quot;height&quot;:401.2599212598425,&quot;left&quot;:57.6,&quot;top&quot;:101.7,&quot;width&quot;:856.8}"/>
</p:tagLst>
</file>

<file path=ppt/tags/tag15.xml><?xml version="1.0" encoding="utf-8"?>
<p:tagLst xmlns:p="http://schemas.openxmlformats.org/presentationml/2006/main">
  <p:tag name="KSO_WM_DIAGRAM_VIRTUALLY_FRAME" val="{&quot;height&quot;:401.2599212598425,&quot;left&quot;:57.6,&quot;top&quot;:101.7,&quot;width&quot;:856.8}"/>
</p:tagLst>
</file>

<file path=ppt/tags/tag16.xml><?xml version="1.0" encoding="utf-8"?>
<p:tagLst xmlns:p="http://schemas.openxmlformats.org/presentationml/2006/main">
  <p:tag name="KSO_WM_DIAGRAM_VIRTUALLY_FRAME" val="{&quot;height&quot;:401.2599212598425,&quot;left&quot;:57.6,&quot;top&quot;:101.7,&quot;width&quot;:856.8}"/>
</p:tagLst>
</file>

<file path=ppt/tags/tag17.xml><?xml version="1.0" encoding="utf-8"?>
<p:tagLst xmlns:p="http://schemas.openxmlformats.org/presentationml/2006/main">
  <p:tag name="KSO_WM_DIAGRAM_VIRTUALLY_FRAME" val="{&quot;height&quot;:401.2599212598425,&quot;left&quot;:57.6,&quot;top&quot;:101.7,&quot;width&quot;:856.8}"/>
</p:tagLst>
</file>

<file path=ppt/tags/tag18.xml><?xml version="1.0" encoding="utf-8"?>
<p:tagLst xmlns:p="http://schemas.openxmlformats.org/presentationml/2006/main">
  <p:tag name="KSO_WM_DIAGRAM_VIRTUALLY_FRAME" val="{&quot;height&quot;:401.2599212598425,&quot;left&quot;:57.6,&quot;top&quot;:101.7,&quot;width&quot;:856.8}"/>
</p:tagLst>
</file>

<file path=ppt/tags/tag19.xml><?xml version="1.0" encoding="utf-8"?>
<p:tagLst xmlns:p="http://schemas.openxmlformats.org/presentationml/2006/main">
  <p:tag name="KSO_WM_DIAGRAM_VIRTUALLY_FRAME" val="{&quot;height&quot;:401.2599212598425,&quot;left&quot;:57.6,&quot;top&quot;:101.7,&quot;width&quot;:856.8}"/>
</p:tagLst>
</file>

<file path=ppt/tags/tag2.xml><?xml version="1.0" encoding="utf-8"?>
<p:tagLst xmlns:p="http://schemas.openxmlformats.org/presentationml/2006/main">
  <p:tag name="KSO_WM_DIAGRAM_VIRTUALLY_FRAME" val="{&quot;height&quot;:401.2599212598425,&quot;left&quot;:57.6,&quot;top&quot;:101.7,&quot;width&quot;:856.8}"/>
</p:tagLst>
</file>

<file path=ppt/tags/tag20.xml><?xml version="1.0" encoding="utf-8"?>
<p:tagLst xmlns:p="http://schemas.openxmlformats.org/presentationml/2006/main">
  <p:tag name="KSO_WM_DIAGRAM_VIRTUALLY_FRAME" val="{&quot;height&quot;:401.2599212598425,&quot;left&quot;:57.6,&quot;top&quot;:101.7,&quot;width&quot;:856.8}"/>
</p:tagLst>
</file>

<file path=ppt/tags/tag21.xml><?xml version="1.0" encoding="utf-8"?>
<p:tagLst xmlns:p="http://schemas.openxmlformats.org/presentationml/2006/main">
  <p:tag name="KSO_WM_DIAGRAM_VIRTUALLY_FRAME" val="{&quot;height&quot;:401.2599212598425,&quot;left&quot;:57.6,&quot;top&quot;:101.7,&quot;width&quot;:856.8}"/>
</p:tagLst>
</file>

<file path=ppt/tags/tag3.xml><?xml version="1.0" encoding="utf-8"?>
<p:tagLst xmlns:p="http://schemas.openxmlformats.org/presentationml/2006/main">
  <p:tag name="KSO_WM_DIAGRAM_VIRTUALLY_FRAME" val="{&quot;height&quot;:401.2599212598425,&quot;left&quot;:57.6,&quot;top&quot;:101.7,&quot;width&quot;:856.8}"/>
</p:tagLst>
</file>

<file path=ppt/tags/tag4.xml><?xml version="1.0" encoding="utf-8"?>
<p:tagLst xmlns:p="http://schemas.openxmlformats.org/presentationml/2006/main">
  <p:tag name="KSO_WM_DIAGRAM_VIRTUALLY_FRAME" val="{&quot;height&quot;:401.2599212598425,&quot;left&quot;:57.6,&quot;top&quot;:101.7,&quot;width&quot;:856.8}"/>
</p:tagLst>
</file>

<file path=ppt/tags/tag5.xml><?xml version="1.0" encoding="utf-8"?>
<p:tagLst xmlns:p="http://schemas.openxmlformats.org/presentationml/2006/main">
  <p:tag name="KSO_WM_DIAGRAM_VIRTUALLY_FRAME" val="{&quot;height&quot;:401.2599212598425,&quot;left&quot;:57.6,&quot;top&quot;:101.7,&quot;width&quot;:856.8}"/>
</p:tagLst>
</file>

<file path=ppt/tags/tag6.xml><?xml version="1.0" encoding="utf-8"?>
<p:tagLst xmlns:p="http://schemas.openxmlformats.org/presentationml/2006/main">
  <p:tag name="KSO_WM_DIAGRAM_VIRTUALLY_FRAME" val="{&quot;height&quot;:401.2599212598425,&quot;left&quot;:57.6,&quot;top&quot;:101.7,&quot;width&quot;:856.8}"/>
</p:tagLst>
</file>

<file path=ppt/tags/tag7.xml><?xml version="1.0" encoding="utf-8"?>
<p:tagLst xmlns:p="http://schemas.openxmlformats.org/presentationml/2006/main">
  <p:tag name="KSO_WM_DIAGRAM_VIRTUALLY_FRAME" val="{&quot;height&quot;:401.2599212598425,&quot;left&quot;:57.6,&quot;top&quot;:101.7,&quot;width&quot;:856.8}"/>
</p:tagLst>
</file>

<file path=ppt/tags/tag8.xml><?xml version="1.0" encoding="utf-8"?>
<p:tagLst xmlns:p="http://schemas.openxmlformats.org/presentationml/2006/main">
  <p:tag name="KSO_WM_DIAGRAM_VIRTUALLY_FRAME" val="{&quot;height&quot;:401.2599212598425,&quot;left&quot;:57.6,&quot;top&quot;:101.7,&quot;width&quot;:856.8}"/>
</p:tagLst>
</file>

<file path=ppt/tags/tag9.xml><?xml version="1.0" encoding="utf-8"?>
<p:tagLst xmlns:p="http://schemas.openxmlformats.org/presentationml/2006/main">
  <p:tag name="KSO_WM_DIAGRAM_VIRTUALLY_FRAME" val="{&quot;height&quot;:401.2599212598425,&quot;left&quot;:57.6,&quot;top&quot;:101.7,&quot;width&quot;:856.8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3202</Words>
  <Application>WPS 演示</Application>
  <PresentationFormat>On-screen Show (4:3)</PresentationFormat>
  <Paragraphs>375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0" baseType="lpstr">
      <vt:lpstr>Arial</vt:lpstr>
      <vt:lpstr>宋体</vt:lpstr>
      <vt:lpstr>Wingdings</vt:lpstr>
      <vt:lpstr>Arial</vt:lpstr>
      <vt:lpstr>微软雅黑</vt:lpstr>
      <vt:lpstr>Calibri</vt:lpstr>
      <vt:lpstr>Arial Unicode MS</vt:lpstr>
      <vt:lpstr>Noto Sans SC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WPS_1688438351</cp:lastModifiedBy>
  <cp:revision>12</cp:revision>
  <dcterms:created xsi:type="dcterms:W3CDTF">2013-01-27T09:14:00Z</dcterms:created>
  <dcterms:modified xsi:type="dcterms:W3CDTF">2026-05-29T10:02:45Z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2052-12.1.0.26375</vt:lpwstr>
  </property>
  <property fmtid="{D5CDD505-2E9C-101B-9397-08002B2CF9AE}" pid="3" name="ICV">
    <vt:lpwstr>279BEAAF1CD44B45999E828ED7571762_13</vt:lpwstr>
  </property>
</Properties>
</file>