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6" r:id="rId4"/>
    <p:sldId id="258" r:id="rId5"/>
    <p:sldId id="259" r:id="rId6"/>
    <p:sldId id="261" r:id="rId7"/>
    <p:sldId id="262" r:id="rId8"/>
    <p:sldId id="283" r:id="rId9"/>
    <p:sldId id="288" r:id="rId10"/>
    <p:sldId id="289" r:id="rId11"/>
    <p:sldId id="271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/>
    <p:restoredTop sz="94601"/>
  </p:normalViewPr>
  <p:slideViewPr>
    <p:cSldViewPr snapToGrid="0" snapToObjects="1">
      <p:cViewPr varScale="1">
        <p:scale>
          <a:sx n="104" d="100"/>
          <a:sy n="104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DD2B-DA88-BC46-BB6F-123888136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36E22-7ED4-4C43-A5D4-0BF52D88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098CC-1AD7-4341-8A1B-28B6ACC3C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FED9-1B09-014E-9F64-FDAB0E76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6C0BF-627E-5441-B6B6-C6ACF0A7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6133-6E8C-224A-A264-CB6E86A2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6A4AA-DBAC-8D4B-B122-F92849364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143C-739C-B544-BD3F-9F066552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8C0B-26F3-FF46-9E2F-EAA93BB0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1E7A6-398C-B74D-A1B1-64B7436E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A61A4D-C67D-6342-A7DE-ED32BED5A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3184D-B1CE-7941-98AD-77ACEC665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BF866-2E9A-AE46-8EF6-D4C7B874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92A62-B87F-8F49-AEDE-EAD2C8C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D0BBF-4890-644B-A8E4-FC1E0182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BFDAD-3D8A-6F49-AE28-B553062A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AB146-3B30-0742-B28C-092CE9E4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8ED3-AC15-5E48-97C2-4E0D7104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4AE25-7E3E-6045-B275-7B8E0EF2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6189D-3F3C-C945-AF3B-5849EB2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15F3-C429-8B45-A2C0-CDAAF1DE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4A280-70E5-3F4D-8C56-DA8D70341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5EDB6-F1CC-3845-8F94-0EC48154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0C3BC-B166-3C41-A6CF-CBDAE08A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C03DB-CB2A-5447-B5BE-35F0F6E2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5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DC54-1527-7B4F-99B2-0F56CCC2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A2679-C32B-7143-AA9E-A36B36ED0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32745-E8E6-F44B-8428-4072C7415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2B19A-F1DB-7C4E-AD2F-3A68996E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82F80-83E2-BD48-8119-F8F5A854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A69DF-A4A0-7A44-82E3-BC4B2A34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8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0A8F-952F-804F-AFF8-D4116AB0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D6E28-FF84-2C4A-A975-0854D6674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D9ED9-F684-6842-BB56-FB670C976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F6C51-3BBE-1A48-BC6E-DBB28E42D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E46F1-CFD5-8B42-B43D-BDD6237A9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F7B79-F6D9-324A-A3A7-EFB892D7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EBA80C-4EF6-CB43-992A-51903F16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C480C-C546-0D41-BBA0-5A881D56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17B1-AF1C-FA47-B777-F8613C53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4B312-996F-9547-BF13-6F377AA2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5B0CC-1EDB-DA44-92E4-843C2215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71FBD-6B31-E14D-BE13-0D2A4067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5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FE40D-75DD-0044-8447-58DC31EC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B19FC-3A55-C648-B96D-03894DF2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623E1-EC94-B043-9799-B8DCACA0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1804-6EC6-3A48-94CA-015B4418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9B0B-1AD9-514B-8756-2045E15AE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E18A4-EB0B-2D4D-B94C-CE5174E64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A859E-1C19-9A44-8F7D-6EBE31E9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F6E1-386E-5A4C-BBA2-091B6185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74910-244A-574B-9DBF-3C79E365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C3B6-5FED-694C-B405-3A736A99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DBAC-AB01-6F40-8D80-0739E625F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CB4BE-9D2D-3E4E-A474-70B489DF5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C3912-18EC-9049-B1BE-24ACEEE6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ED95D-F1EC-3644-AD76-B28E4D5A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9A43-880B-D249-89F5-50CB680B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172D9-D6B1-7148-9FE7-BD28EFBB7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5B7D4-B381-3444-877D-7CAEB0117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E2118-F763-F841-A3A3-2AAAC16B1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9EEA1-F60F-6742-B4BD-24A6EA625742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F5BE1-AFA0-E542-8E40-03852C2B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D0D05-FD62-644A-AD71-97D7C0988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3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iyuancloud.c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AEE9-2957-C84B-BF20-6B0C6057B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平台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74BB-EBAE-3F4C-9315-B1AF555C3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2638"/>
            <a:ext cx="9144000" cy="525162"/>
          </a:xfrm>
        </p:spPr>
        <p:txBody>
          <a:bodyPr/>
          <a:lstStyle/>
          <a:p>
            <a:r>
              <a:rPr lang="en-US" dirty="0" err="1"/>
              <a:t>开元云</a:t>
            </a:r>
            <a:r>
              <a:rPr lang="zh-CN" altLang="en-US" dirty="0"/>
              <a:t>（北京）科技有限公司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4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36B5-A32D-8D35-FD37-969158D0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服务平台架构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E4814-9908-659A-0F71-A800A5D8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8738"/>
            <a:ext cx="10861684" cy="35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平台特点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0557" y="2023413"/>
            <a:ext cx="10515600" cy="3955762"/>
          </a:xfrm>
        </p:spPr>
        <p:txBody>
          <a:bodyPr>
            <a:normAutofit lnSpcReduction="10000"/>
          </a:bodyPr>
          <a:lstStyle/>
          <a:p>
            <a:r>
              <a:rPr lang="zh-CN" altLang="en-SG" dirty="0"/>
              <a:t>汇集</a:t>
            </a:r>
            <a:r>
              <a:rPr lang="zh-CN" altLang="en-US" dirty="0"/>
              <a:t>领域内头部产品供应商的优质产品</a:t>
            </a:r>
            <a:endParaRPr lang="en-SG" altLang="zh-CN" dirty="0"/>
          </a:p>
          <a:p>
            <a:r>
              <a:rPr lang="zh-CN" altLang="en-US" dirty="0"/>
              <a:t>专注于算力产品及相关的应用，服务，网络及云资源，</a:t>
            </a:r>
            <a:endParaRPr lang="en-SG" altLang="zh-CN" dirty="0"/>
          </a:p>
          <a:p>
            <a:r>
              <a:rPr lang="zh-CN" altLang="en-US" dirty="0"/>
              <a:t>多供应商管理体系</a:t>
            </a:r>
            <a:endParaRPr lang="en-US" altLang="zh-CN" dirty="0"/>
          </a:p>
          <a:p>
            <a:r>
              <a:rPr lang="zh-CN" altLang="en-US" dirty="0"/>
              <a:t>多种销售模式支持</a:t>
            </a:r>
            <a:endParaRPr lang="en-US" altLang="zh-CN" dirty="0"/>
          </a:p>
          <a:p>
            <a:r>
              <a:rPr lang="zh-CN" altLang="en-SG" dirty="0"/>
              <a:t>多</a:t>
            </a:r>
            <a:r>
              <a:rPr lang="zh-CN" altLang="en-US" dirty="0"/>
              <a:t>分销机构管理体系及独立的营销体系</a:t>
            </a:r>
            <a:endParaRPr lang="en-SG" altLang="zh-CN" dirty="0"/>
          </a:p>
          <a:p>
            <a:r>
              <a:rPr lang="zh-CN" altLang="en-SG" dirty="0"/>
              <a:t>客户</a:t>
            </a:r>
            <a:r>
              <a:rPr lang="zh-CN" altLang="en-US" dirty="0"/>
              <a:t>在线采购开通管理</a:t>
            </a:r>
            <a:endParaRPr lang="en-SG" altLang="zh-CN" dirty="0"/>
          </a:p>
          <a:p>
            <a:r>
              <a:rPr lang="zh-CN" altLang="en-US" dirty="0"/>
              <a:t>在线资源管理及使用环境</a:t>
            </a:r>
            <a:endParaRPr lang="en-SG" altLang="zh-CN" dirty="0"/>
          </a:p>
          <a:p>
            <a:r>
              <a:rPr lang="zh-CN" altLang="en-US" dirty="0"/>
              <a:t>支持大语言模型以及应用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239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computing</a:t>
            </a:r>
            <a:r>
              <a:rPr lang="zh-CN" altLang="en-US" dirty="0"/>
              <a:t>体验馆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https://www.opencomputing.cn</a:t>
            </a:r>
          </a:p>
          <a:p>
            <a:pPr marL="0" indent="0">
              <a:buNone/>
            </a:pPr>
            <a:endParaRPr lang="en-US" altLang="zh-CN" dirty="0">
              <a:hlinkClick r:id="rId2"/>
            </a:endParaRPr>
          </a:p>
          <a:p>
            <a:r>
              <a:rPr lang="en-US" altLang="zh-CN" dirty="0">
                <a:hlinkClick r:id="rId2"/>
              </a:rPr>
              <a:t>https://www.kaiyuancloud.cn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欢迎体验指导</a:t>
            </a:r>
          </a:p>
        </p:txBody>
      </p:sp>
    </p:spTree>
    <p:extLst>
      <p:ext uri="{BB962C8B-B14F-4D97-AF65-F5344CB8AC3E}">
        <p14:creationId xmlns:p14="http://schemas.microsoft.com/office/powerpoint/2010/main" val="104513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4ADF1-B151-2D2E-A02A-D05083EF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8" y="4924168"/>
            <a:ext cx="3161085" cy="1782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814D6-D59D-88BB-9AD4-390DD926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22" y="4919535"/>
            <a:ext cx="3161085" cy="1782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8DD3D-45F1-0FEA-3033-DB08D0F53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493" y="4924168"/>
            <a:ext cx="2376616" cy="1782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5D9BD-584A-8623-BB67-4772DC83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1" y="253313"/>
            <a:ext cx="1242123" cy="1680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A4738-1E5D-A79D-006F-B14FA6189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1" y="2181293"/>
            <a:ext cx="1255241" cy="1693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CF6C2-037A-69A6-99BA-B2A7574FD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3187" y="300423"/>
            <a:ext cx="1149419" cy="1586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F573A-1E75-B642-8AFB-05D86F633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9045" y="2181293"/>
            <a:ext cx="1173561" cy="1586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F9C0A-FB61-3DD3-DC40-D756A69CEA1E}"/>
              </a:ext>
            </a:extLst>
          </p:cNvPr>
          <p:cNvSpPr txBox="1"/>
          <p:nvPr/>
        </p:nvSpPr>
        <p:spPr>
          <a:xfrm>
            <a:off x="1050324" y="300423"/>
            <a:ext cx="430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公司简介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9572B-9F63-210A-5FA8-C232546FF160}"/>
              </a:ext>
            </a:extLst>
          </p:cNvPr>
          <p:cNvSpPr txBox="1"/>
          <p:nvPr/>
        </p:nvSpPr>
        <p:spPr>
          <a:xfrm>
            <a:off x="622608" y="1008309"/>
            <a:ext cx="81754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u="none" strike="noStrike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开元云（北京）科技有限公司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，是一家注册于</a:t>
            </a:r>
            <a:r>
              <a:rPr lang="en-US" altLang="ja-JP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的高科技企业，在上海、南京、深圳、济南等地设有分支机构，创始团队核心成员来自一流的云计算公司及电信运营商，拥有云计算、超算、智算和网络运营专业经验，在企业市场均拥有超过十年以上行业经验，服务客户超过</a:t>
            </a:r>
            <a:r>
              <a:rPr lang="en-US" altLang="ja-JP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万家。公司以自主研发的业务操作支撑系统（</a:t>
            </a:r>
            <a:r>
              <a:rPr lang="en-SG" b="0" i="0" u="none" strike="noStrike" dirty="0" err="1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KBoss</a:t>
            </a:r>
            <a:r>
              <a:rPr lang="en-SG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为底座，打造开放算力应用服务平台（</a:t>
            </a:r>
            <a:r>
              <a:rPr lang="en-SG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open-computing），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将云计算、算力资源和算力应用进行整合，为高校、科研、大模型、</a:t>
            </a:r>
            <a:r>
              <a:rPr lang="en-SG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等政企客户提供专业算力云服务，形成“云</a:t>
            </a:r>
            <a:r>
              <a:rPr lang="en-US" altLang="ja-JP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</a:t>
            </a:r>
            <a:r>
              <a:rPr lang="en-US" altLang="ja-JP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算</a:t>
            </a:r>
            <a:r>
              <a:rPr lang="en-US" altLang="ja-JP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应用”的一体化解决方案。</a:t>
            </a:r>
            <a:endParaRPr lang="en-SG" altLang="ja-JP" b="0" i="0" u="none" strike="noStrike" dirty="0">
              <a:solidFill>
                <a:srgbClr val="66666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SG" dirty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合作伙伴</a:t>
            </a:r>
            <a:r>
              <a:rPr lang="zh-CN" altLang="en-US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SG" altLang="zh-CN" b="0" i="0" u="none" strike="noStrike" dirty="0">
              <a:solidFill>
                <a:srgbClr val="66666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云资源：</a:t>
            </a:r>
            <a:r>
              <a:rPr lang="ja-JP" altLang="en-US" b="0" i="0" u="none" strike="noStrike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阿里云</a:t>
            </a:r>
            <a:r>
              <a:rPr lang="zh-CN" altLang="en-US" b="0" i="0" u="none" strike="noStrike" dirty="0">
                <a:solidFill>
                  <a:srgbClr val="66666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 百度云，火山云，京东云，亚马逊云，腾讯云</a:t>
            </a:r>
            <a:endParaRPr lang="en-SG" altLang="zh-CN" b="0" i="0" u="none" strike="noStrike" dirty="0">
              <a:solidFill>
                <a:srgbClr val="66666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dirty="0" err="1"/>
              <a:t>超算智算</a:t>
            </a:r>
            <a:r>
              <a:rPr lang="zh-CN" altLang="en-US" dirty="0"/>
              <a:t>：济南超算中心，无锡超算中心，天津超算中心，青岛超算中心</a:t>
            </a:r>
            <a:endParaRPr lang="en-SG" altLang="zh-CN" dirty="0"/>
          </a:p>
          <a:p>
            <a:r>
              <a:rPr lang="zh-CN" altLang="en-US" dirty="0"/>
              <a:t>大模型：千问，千帆，智普，百川，</a:t>
            </a:r>
            <a:r>
              <a:rPr lang="en-US" altLang="zh-CN" dirty="0"/>
              <a:t>minimax</a:t>
            </a:r>
            <a:r>
              <a:rPr lang="zh-CN" altLang="en-US" dirty="0"/>
              <a:t>，腾讯，</a:t>
            </a:r>
            <a:r>
              <a:rPr lang="en-US" altLang="zh-CN" dirty="0"/>
              <a:t>moonshot</a:t>
            </a:r>
            <a:r>
              <a:rPr lang="zh-CN" altLang="en-US" dirty="0"/>
              <a:t>，</a:t>
            </a:r>
            <a:r>
              <a:rPr lang="en-US" altLang="zh-CN" dirty="0" err="1"/>
              <a:t>deepseek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7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27798E-4C33-9210-FEC8-77B065B34412}"/>
              </a:ext>
            </a:extLst>
          </p:cNvPr>
          <p:cNvSpPr/>
          <p:nvPr/>
        </p:nvSpPr>
        <p:spPr>
          <a:xfrm>
            <a:off x="3472245" y="547801"/>
            <a:ext cx="1878227" cy="609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公网带宽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专线网络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F1D7ADD-28E5-1DA1-0986-8F3844C58ECF}"/>
              </a:ext>
            </a:extLst>
          </p:cNvPr>
          <p:cNvSpPr/>
          <p:nvPr/>
        </p:nvSpPr>
        <p:spPr>
          <a:xfrm>
            <a:off x="630196" y="547801"/>
            <a:ext cx="2446638" cy="609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超算中心</a:t>
            </a:r>
            <a:r>
              <a:rPr lang="zh-CN" altLang="en-US" dirty="0">
                <a:solidFill>
                  <a:schemeClr val="tx1"/>
                </a:solidFill>
              </a:rPr>
              <a:t>（济南，无锡，天津，青岛等）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54DE97-2242-7E36-1E01-10288335105A}"/>
              </a:ext>
            </a:extLst>
          </p:cNvPr>
          <p:cNvSpPr/>
          <p:nvPr/>
        </p:nvSpPr>
        <p:spPr>
          <a:xfrm>
            <a:off x="630195" y="1419121"/>
            <a:ext cx="2421924" cy="5933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专线网络</a:t>
            </a:r>
            <a:r>
              <a:rPr lang="zh-CN" altLang="en-US" dirty="0">
                <a:solidFill>
                  <a:schemeClr val="tx1"/>
                </a:solidFill>
              </a:rPr>
              <a:t>（未来网络，赛尔科技）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2F910D-F47F-0CC6-8301-0385D7CB9476}"/>
              </a:ext>
            </a:extLst>
          </p:cNvPr>
          <p:cNvSpPr/>
          <p:nvPr/>
        </p:nvSpPr>
        <p:spPr>
          <a:xfrm>
            <a:off x="654908" y="2274541"/>
            <a:ext cx="2397211" cy="8640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云服务商</a:t>
            </a:r>
            <a:r>
              <a:rPr lang="zh-CN" altLang="en-US" dirty="0">
                <a:solidFill>
                  <a:schemeClr val="tx1"/>
                </a:solidFill>
              </a:rPr>
              <a:t>（阿里，百度，腾讯，火山，京东，亚马逊云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253C78-FB34-CF70-C9F9-5BF8C75E5FC5}"/>
              </a:ext>
            </a:extLst>
          </p:cNvPr>
          <p:cNvSpPr/>
          <p:nvPr/>
        </p:nvSpPr>
        <p:spPr>
          <a:xfrm>
            <a:off x="654908" y="3401713"/>
            <a:ext cx="2446639" cy="14437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大模型供应商</a:t>
            </a:r>
            <a:r>
              <a:rPr lang="zh-CN" altLang="en-US" dirty="0">
                <a:solidFill>
                  <a:schemeClr val="tx1"/>
                </a:solidFill>
              </a:rPr>
              <a:t>（千问，千帆，</a:t>
            </a:r>
            <a:r>
              <a:rPr lang="en-US" altLang="zh-CN" dirty="0">
                <a:solidFill>
                  <a:schemeClr val="tx1"/>
                </a:solidFill>
              </a:rPr>
              <a:t>minimax</a:t>
            </a:r>
            <a:r>
              <a:rPr lang="zh-CN" altLang="en-US" dirty="0">
                <a:solidFill>
                  <a:schemeClr val="tx1"/>
                </a:solidFill>
              </a:rPr>
              <a:t>，</a:t>
            </a:r>
            <a:r>
              <a:rPr lang="en-US" altLang="zh-CN" dirty="0">
                <a:solidFill>
                  <a:schemeClr val="tx1"/>
                </a:solidFill>
              </a:rPr>
              <a:t>moonshot</a:t>
            </a:r>
            <a:r>
              <a:rPr lang="zh-CN" altLang="en-US" dirty="0">
                <a:solidFill>
                  <a:schemeClr val="tx1"/>
                </a:solidFill>
              </a:rPr>
              <a:t>，</a:t>
            </a:r>
            <a:r>
              <a:rPr lang="en-US" altLang="zh-CN" dirty="0" err="1">
                <a:solidFill>
                  <a:schemeClr val="tx1"/>
                </a:solidFill>
              </a:rPr>
              <a:t>deepseek</a:t>
            </a:r>
            <a:r>
              <a:rPr lang="zh-CN" altLang="en-US" dirty="0">
                <a:solidFill>
                  <a:schemeClr val="tx1"/>
                </a:solidFill>
              </a:rPr>
              <a:t>，百川，腾讯，智普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50BB30E-CCE8-1E8A-03A6-00C15135AF09}"/>
              </a:ext>
            </a:extLst>
          </p:cNvPr>
          <p:cNvSpPr/>
          <p:nvPr/>
        </p:nvSpPr>
        <p:spPr>
          <a:xfrm>
            <a:off x="3484601" y="1418800"/>
            <a:ext cx="1878227" cy="5933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云资源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6E335CA-9169-BFC8-F1DF-1B40A873420E}"/>
              </a:ext>
            </a:extLst>
          </p:cNvPr>
          <p:cNvSpPr/>
          <p:nvPr/>
        </p:nvSpPr>
        <p:spPr>
          <a:xfrm>
            <a:off x="3496957" y="2273901"/>
            <a:ext cx="1878227" cy="5933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算力裸金属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FF0DCB0-B9AC-D7F4-FC34-11A9FF90672E}"/>
              </a:ext>
            </a:extLst>
          </p:cNvPr>
          <p:cNvSpPr/>
          <p:nvPr/>
        </p:nvSpPr>
        <p:spPr>
          <a:xfrm>
            <a:off x="3472242" y="3129442"/>
            <a:ext cx="1878227" cy="6092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云化算力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8CBCC0-3F73-189C-30B8-993DCB7C2A86}"/>
              </a:ext>
            </a:extLst>
          </p:cNvPr>
          <p:cNvSpPr/>
          <p:nvPr/>
        </p:nvSpPr>
        <p:spPr>
          <a:xfrm>
            <a:off x="3496957" y="4855915"/>
            <a:ext cx="1878227" cy="5933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大模型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AAECBE-0E4B-CFC3-72E7-EFCF6229DE62}"/>
              </a:ext>
            </a:extLst>
          </p:cNvPr>
          <p:cNvSpPr/>
          <p:nvPr/>
        </p:nvSpPr>
        <p:spPr>
          <a:xfrm>
            <a:off x="3484600" y="4000883"/>
            <a:ext cx="1878227" cy="5933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应用与服务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FB73E8-69E5-E2B4-3CAA-A10341A2E0DD}"/>
              </a:ext>
            </a:extLst>
          </p:cNvPr>
          <p:cNvSpPr/>
          <p:nvPr/>
        </p:nvSpPr>
        <p:spPr>
          <a:xfrm>
            <a:off x="654908" y="6091881"/>
            <a:ext cx="2397211" cy="518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供应商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45506-6C0B-AB11-FCF1-89A004DED307}"/>
              </a:ext>
            </a:extLst>
          </p:cNvPr>
          <p:cNvSpPr/>
          <p:nvPr/>
        </p:nvSpPr>
        <p:spPr>
          <a:xfrm>
            <a:off x="3472242" y="6091881"/>
            <a:ext cx="1902942" cy="5189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产品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6F0A3-C345-58BA-95E2-1364F871D444}"/>
              </a:ext>
            </a:extLst>
          </p:cNvPr>
          <p:cNvSpPr/>
          <p:nvPr/>
        </p:nvSpPr>
        <p:spPr>
          <a:xfrm>
            <a:off x="5721166" y="6091881"/>
            <a:ext cx="3394002" cy="5189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客户</a:t>
            </a:r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E01FE1A-77D4-128A-AA23-95AE4E03CC1E}"/>
              </a:ext>
            </a:extLst>
          </p:cNvPr>
          <p:cNvSpPr/>
          <p:nvPr/>
        </p:nvSpPr>
        <p:spPr>
          <a:xfrm>
            <a:off x="5721166" y="4720282"/>
            <a:ext cx="3394002" cy="11460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产品选择与比价</a:t>
            </a: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290CFC-9548-CAB5-1A15-7F29F8E912BA}"/>
              </a:ext>
            </a:extLst>
          </p:cNvPr>
          <p:cNvSpPr/>
          <p:nvPr/>
        </p:nvSpPr>
        <p:spPr>
          <a:xfrm>
            <a:off x="5721166" y="3356396"/>
            <a:ext cx="3394002" cy="11460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购买与支付</a:t>
            </a:r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374616B-295A-E155-CC1D-9C177DFB2BF2}"/>
              </a:ext>
            </a:extLst>
          </p:cNvPr>
          <p:cNvSpPr/>
          <p:nvPr/>
        </p:nvSpPr>
        <p:spPr>
          <a:xfrm>
            <a:off x="5721166" y="1954937"/>
            <a:ext cx="3394002" cy="11460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</a:t>
            </a:r>
            <a:r>
              <a:rPr lang="en-US" altLang="zh-CN" dirty="0"/>
              <a:t>/</a:t>
            </a:r>
            <a:r>
              <a:rPr lang="zh-CN" altLang="en-US" dirty="0"/>
              <a:t>账单</a:t>
            </a:r>
            <a:r>
              <a:rPr lang="en-US" altLang="zh-CN" dirty="0"/>
              <a:t>/</a:t>
            </a:r>
            <a:r>
              <a:rPr lang="zh-CN" altLang="en-US" dirty="0"/>
              <a:t>订单管理</a:t>
            </a:r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232EF9-30A1-34CC-049E-EE40517CDAB9}"/>
              </a:ext>
            </a:extLst>
          </p:cNvPr>
          <p:cNvSpPr/>
          <p:nvPr/>
        </p:nvSpPr>
        <p:spPr>
          <a:xfrm>
            <a:off x="5721166" y="553479"/>
            <a:ext cx="3394002" cy="11460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</a:t>
            </a:r>
            <a:r>
              <a:rPr lang="en-US" altLang="zh-CN" dirty="0"/>
              <a:t>/</a:t>
            </a:r>
            <a:r>
              <a:rPr lang="en-US" dirty="0" err="1"/>
              <a:t>应用资源的使用</a:t>
            </a:r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AD5D336-E033-E179-FB47-E094E78170FF}"/>
              </a:ext>
            </a:extLst>
          </p:cNvPr>
          <p:cNvSpPr/>
          <p:nvPr/>
        </p:nvSpPr>
        <p:spPr>
          <a:xfrm>
            <a:off x="654907" y="5108598"/>
            <a:ext cx="2446639" cy="7290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服务与应用供应商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F774D-2429-3507-25F6-5A68456C94A1}"/>
              </a:ext>
            </a:extLst>
          </p:cNvPr>
          <p:cNvSpPr txBox="1"/>
          <p:nvPr/>
        </p:nvSpPr>
        <p:spPr>
          <a:xfrm>
            <a:off x="10404389" y="2768755"/>
            <a:ext cx="531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平台目标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280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27A3A6-66F7-514C-A7BC-3EA46D1BAD7F}"/>
              </a:ext>
            </a:extLst>
          </p:cNvPr>
          <p:cNvSpPr/>
          <p:nvPr/>
        </p:nvSpPr>
        <p:spPr>
          <a:xfrm>
            <a:off x="9196551" y="777765"/>
            <a:ext cx="2753710" cy="54969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636A798-116A-4C44-B72F-9E9A253E953F}"/>
              </a:ext>
            </a:extLst>
          </p:cNvPr>
          <p:cNvSpPr/>
          <p:nvPr/>
        </p:nvSpPr>
        <p:spPr>
          <a:xfrm>
            <a:off x="4711148" y="2364980"/>
            <a:ext cx="2877378" cy="23064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Open </a:t>
            </a:r>
            <a:r>
              <a:rPr lang="en-US" sz="3200" dirty="0" err="1">
                <a:solidFill>
                  <a:schemeClr val="tx1"/>
                </a:solidFill>
              </a:rPr>
              <a:t>computin平台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8462C1-30D1-4940-B5DC-D4DDECCA128A}"/>
              </a:ext>
            </a:extLst>
          </p:cNvPr>
          <p:cNvSpPr/>
          <p:nvPr/>
        </p:nvSpPr>
        <p:spPr>
          <a:xfrm>
            <a:off x="9906001" y="1566041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阿里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91E368-8B7D-414A-9489-09A641631B15}"/>
              </a:ext>
            </a:extLst>
          </p:cNvPr>
          <p:cNvSpPr/>
          <p:nvPr/>
        </p:nvSpPr>
        <p:spPr>
          <a:xfrm>
            <a:off x="9906001" y="2465934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百度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9B7FC2-4FA5-B34F-A8FB-8B7C142F0180}"/>
              </a:ext>
            </a:extLst>
          </p:cNvPr>
          <p:cNvSpPr/>
          <p:nvPr/>
        </p:nvSpPr>
        <p:spPr>
          <a:xfrm>
            <a:off x="9906000" y="3373191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京东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B8DC324-447C-2840-8FF8-D087B5B820B1}"/>
              </a:ext>
            </a:extLst>
          </p:cNvPr>
          <p:cNvSpPr/>
          <p:nvPr/>
        </p:nvSpPr>
        <p:spPr>
          <a:xfrm>
            <a:off x="9969062" y="4273084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其他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339D3-2CEA-3942-A938-F4F491DE4412}"/>
              </a:ext>
            </a:extLst>
          </p:cNvPr>
          <p:cNvSpPr txBox="1"/>
          <p:nvPr/>
        </p:nvSpPr>
        <p:spPr>
          <a:xfrm>
            <a:off x="9592721" y="9404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云服务器提供商</a:t>
            </a:r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47F9A1D-C2E1-0942-93C4-7FE422B059F5}"/>
              </a:ext>
            </a:extLst>
          </p:cNvPr>
          <p:cNvSpPr/>
          <p:nvPr/>
        </p:nvSpPr>
        <p:spPr>
          <a:xfrm>
            <a:off x="511723" y="777765"/>
            <a:ext cx="2753710" cy="54969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04F91BB-FF49-D64E-ABA0-CF4D18C5E8FF}"/>
              </a:ext>
            </a:extLst>
          </p:cNvPr>
          <p:cNvSpPr/>
          <p:nvPr/>
        </p:nvSpPr>
        <p:spPr>
          <a:xfrm>
            <a:off x="1158110" y="1702675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济南</a:t>
            </a:r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0226D5C-22E8-6C48-A2AE-A273F9C9178E}"/>
              </a:ext>
            </a:extLst>
          </p:cNvPr>
          <p:cNvSpPr/>
          <p:nvPr/>
        </p:nvSpPr>
        <p:spPr>
          <a:xfrm>
            <a:off x="1158110" y="2602568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无锡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A33FD-34E7-394D-AC4E-5406BE0922E6}"/>
              </a:ext>
            </a:extLst>
          </p:cNvPr>
          <p:cNvSpPr txBox="1"/>
          <p:nvPr/>
        </p:nvSpPr>
        <p:spPr>
          <a:xfrm>
            <a:off x="692430" y="9247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算力</a:t>
            </a:r>
            <a:r>
              <a:rPr lang="en-US" dirty="0" err="1"/>
              <a:t>中心</a:t>
            </a:r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CC3BA4A-C2B2-CA42-AF1A-8AF57400A813}"/>
              </a:ext>
            </a:extLst>
          </p:cNvPr>
          <p:cNvSpPr/>
          <p:nvPr/>
        </p:nvSpPr>
        <p:spPr>
          <a:xfrm>
            <a:off x="1158109" y="3509825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天津</a:t>
            </a:r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E27DE7-8D68-404A-A644-2ED6ECAC3377}"/>
              </a:ext>
            </a:extLst>
          </p:cNvPr>
          <p:cNvSpPr/>
          <p:nvPr/>
        </p:nvSpPr>
        <p:spPr>
          <a:xfrm>
            <a:off x="1221171" y="4409718"/>
            <a:ext cx="1334813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其他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9B668B-5A7F-DB46-A790-9C37BFDE325D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7588526" y="3518190"/>
            <a:ext cx="1608025" cy="803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7E8EFD-78D2-7749-9952-D910221B981F}"/>
              </a:ext>
            </a:extLst>
          </p:cNvPr>
          <p:cNvCxnSpPr>
            <a:cxnSpLocks/>
            <a:stCxn id="20" idx="3"/>
            <a:endCxn id="4" idx="1"/>
          </p:cNvCxnSpPr>
          <p:nvPr/>
        </p:nvCxnSpPr>
        <p:spPr>
          <a:xfrm flipV="1">
            <a:off x="3265433" y="3518190"/>
            <a:ext cx="1445715" cy="803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ED64C-1A55-1E43-85B4-97733A831905}"/>
              </a:ext>
            </a:extLst>
          </p:cNvPr>
          <p:cNvSpPr txBox="1"/>
          <p:nvPr/>
        </p:nvSpPr>
        <p:spPr>
          <a:xfrm>
            <a:off x="5105985" y="103242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网络</a:t>
            </a:r>
            <a:r>
              <a:rPr lang="zh-CN" altLang="en-US" sz="2800" b="1" dirty="0"/>
              <a:t>拓扑</a:t>
            </a:r>
            <a:r>
              <a:rPr lang="en-US" sz="2800" b="1" dirty="0"/>
              <a:t>图</a:t>
            </a:r>
          </a:p>
        </p:txBody>
      </p:sp>
    </p:spTree>
    <p:extLst>
      <p:ext uri="{BB962C8B-B14F-4D97-AF65-F5344CB8AC3E}">
        <p14:creationId xmlns:p14="http://schemas.microsoft.com/office/powerpoint/2010/main" val="248083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173A832-5CE6-5C47-8634-5393B19A1168}"/>
              </a:ext>
            </a:extLst>
          </p:cNvPr>
          <p:cNvSpPr txBox="1"/>
          <p:nvPr/>
        </p:nvSpPr>
        <p:spPr>
          <a:xfrm>
            <a:off x="4746912" y="600998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服务器部署架构</a:t>
            </a:r>
            <a:endParaRPr lang="en-US" sz="2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A64BD3D-6855-3E1F-4148-5DAF9212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39" y="460723"/>
            <a:ext cx="10948121" cy="48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9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D7D986-2AED-2C40-8AC0-25F3F8BA1AEA}"/>
              </a:ext>
            </a:extLst>
          </p:cNvPr>
          <p:cNvSpPr/>
          <p:nvPr/>
        </p:nvSpPr>
        <p:spPr>
          <a:xfrm>
            <a:off x="3240157" y="5327374"/>
            <a:ext cx="5347252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OS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DDA17D6-C31B-A640-8715-0992E8E9F5D3}"/>
              </a:ext>
            </a:extLst>
          </p:cNvPr>
          <p:cNvSpPr/>
          <p:nvPr/>
        </p:nvSpPr>
        <p:spPr>
          <a:xfrm>
            <a:off x="3240156" y="4724400"/>
            <a:ext cx="5347251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Mysql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260786-6C54-6B44-B5F7-1615AE5B551B}"/>
              </a:ext>
            </a:extLst>
          </p:cNvPr>
          <p:cNvSpPr/>
          <p:nvPr/>
        </p:nvSpPr>
        <p:spPr>
          <a:xfrm>
            <a:off x="3240155" y="4121426"/>
            <a:ext cx="5347252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AioHttp</a:t>
            </a:r>
            <a:r>
              <a:rPr lang="en-US" dirty="0"/>
              <a:t>,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1EDF733-DC4F-1748-BC56-7F2C496FD150}"/>
              </a:ext>
            </a:extLst>
          </p:cNvPr>
          <p:cNvSpPr/>
          <p:nvPr/>
        </p:nvSpPr>
        <p:spPr>
          <a:xfrm>
            <a:off x="3240155" y="3518452"/>
            <a:ext cx="5347252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Ahserver</a:t>
            </a:r>
            <a:r>
              <a:rPr lang="zh-CN" altLang="en-US" dirty="0"/>
              <a:t>，</a:t>
            </a:r>
            <a:r>
              <a:rPr lang="en-US" altLang="zh-CN" dirty="0" err="1"/>
              <a:t>sqlor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DC70F5-53FB-AC4A-B13C-B9EE842E91C0}"/>
              </a:ext>
            </a:extLst>
          </p:cNvPr>
          <p:cNvSpPr/>
          <p:nvPr/>
        </p:nvSpPr>
        <p:spPr>
          <a:xfrm>
            <a:off x="3240155" y="2927835"/>
            <a:ext cx="5347252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 err="1"/>
              <a:t>Kgadget</a:t>
            </a:r>
            <a:r>
              <a:rPr lang="en-SG" sz="1400" dirty="0"/>
              <a:t>, </a:t>
            </a:r>
            <a:r>
              <a:rPr lang="en-US" sz="1400" dirty="0" err="1"/>
              <a:t>短信</a:t>
            </a:r>
            <a:r>
              <a:rPr lang="zh-CN" altLang="en-US" sz="1400" dirty="0"/>
              <a:t>，支付宝，微信，供应商</a:t>
            </a:r>
            <a:r>
              <a:rPr lang="en-US" altLang="zh-CN" sz="1400" dirty="0"/>
              <a:t>API</a:t>
            </a:r>
            <a:r>
              <a:rPr lang="zh-CN" altLang="en-US" sz="1400" dirty="0"/>
              <a:t>，业务逻辑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9A76BB-38AA-D24F-8B69-532C8138E0AD}"/>
              </a:ext>
            </a:extLst>
          </p:cNvPr>
          <p:cNvSpPr/>
          <p:nvPr/>
        </p:nvSpPr>
        <p:spPr>
          <a:xfrm>
            <a:off x="3240156" y="2133600"/>
            <a:ext cx="5337578" cy="49695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vue</a:t>
            </a:r>
            <a:r>
              <a:rPr lang="zh-CN" altLang="en-US" dirty="0"/>
              <a:t>， </a:t>
            </a:r>
            <a:r>
              <a:rPr lang="en-US" altLang="zh-CN" dirty="0" err="1"/>
              <a:t>webRTC</a:t>
            </a:r>
            <a:r>
              <a:rPr lang="en-US" altLang="zh-CN" dirty="0"/>
              <a:t>, </a:t>
            </a:r>
            <a:r>
              <a:rPr lang="en-US" altLang="zh-CN" dirty="0" err="1"/>
              <a:t>echarts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032AA-C8B8-C341-9D11-6685F3E9C055}"/>
              </a:ext>
            </a:extLst>
          </p:cNvPr>
          <p:cNvSpPr txBox="1"/>
          <p:nvPr/>
        </p:nvSpPr>
        <p:spPr>
          <a:xfrm>
            <a:off x="8845825" y="2180847"/>
            <a:ext cx="115293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前端浏览器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4F830-9475-0245-AD3A-B77468DB03E4}"/>
              </a:ext>
            </a:extLst>
          </p:cNvPr>
          <p:cNvSpPr txBox="1"/>
          <p:nvPr/>
        </p:nvSpPr>
        <p:spPr>
          <a:xfrm>
            <a:off x="8845821" y="2915478"/>
            <a:ext cx="115293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应用服务器</a:t>
            </a:r>
            <a:endParaRPr lang="en-US" sz="1400" dirty="0"/>
          </a:p>
          <a:p>
            <a:pPr algn="ctr"/>
            <a:r>
              <a:rPr lang="en-US" sz="1400" dirty="0" err="1"/>
              <a:t>业务逻辑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FCE16-E7D8-284F-9DB0-9F277B2F9E9C}"/>
              </a:ext>
            </a:extLst>
          </p:cNvPr>
          <p:cNvSpPr txBox="1"/>
          <p:nvPr/>
        </p:nvSpPr>
        <p:spPr>
          <a:xfrm>
            <a:off x="8845823" y="3583130"/>
            <a:ext cx="134178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web服务器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09B0D-F295-5B43-A2A6-A0D5ED064166}"/>
              </a:ext>
            </a:extLst>
          </p:cNvPr>
          <p:cNvSpPr txBox="1"/>
          <p:nvPr/>
        </p:nvSpPr>
        <p:spPr>
          <a:xfrm>
            <a:off x="8845822" y="4150740"/>
            <a:ext cx="115293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Web服务器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2C54A7-5040-3045-AC52-2FD6B55E0FEE}"/>
              </a:ext>
            </a:extLst>
          </p:cNvPr>
          <p:cNvSpPr txBox="1"/>
          <p:nvPr/>
        </p:nvSpPr>
        <p:spPr>
          <a:xfrm>
            <a:off x="8845821" y="4852024"/>
            <a:ext cx="115293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持久层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01A3C-4119-CC49-969A-0D27C8B7BDC8}"/>
              </a:ext>
            </a:extLst>
          </p:cNvPr>
          <p:cNvSpPr txBox="1"/>
          <p:nvPr/>
        </p:nvSpPr>
        <p:spPr>
          <a:xfrm>
            <a:off x="8845821" y="5391186"/>
            <a:ext cx="115293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操作系统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A94C-EF04-0C43-B47A-004D625D75E0}"/>
              </a:ext>
            </a:extLst>
          </p:cNvPr>
          <p:cNvSpPr txBox="1"/>
          <p:nvPr/>
        </p:nvSpPr>
        <p:spPr>
          <a:xfrm>
            <a:off x="4282109" y="772060"/>
            <a:ext cx="362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技术架构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738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D304DBF-89CE-6A4F-AAD4-7C919A1C5426}"/>
              </a:ext>
            </a:extLst>
          </p:cNvPr>
          <p:cNvSpPr/>
          <p:nvPr/>
        </p:nvSpPr>
        <p:spPr>
          <a:xfrm>
            <a:off x="7288695" y="4078356"/>
            <a:ext cx="4740965" cy="23953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3A54E23-02AE-0F4D-8C9E-2FD288D93117}"/>
              </a:ext>
            </a:extLst>
          </p:cNvPr>
          <p:cNvSpPr/>
          <p:nvPr/>
        </p:nvSpPr>
        <p:spPr>
          <a:xfrm>
            <a:off x="265042" y="2295939"/>
            <a:ext cx="1901688" cy="436327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3CC844C-A8CB-624D-935D-3A51E391C9BA}"/>
              </a:ext>
            </a:extLst>
          </p:cNvPr>
          <p:cNvSpPr/>
          <p:nvPr/>
        </p:nvSpPr>
        <p:spPr>
          <a:xfrm>
            <a:off x="2236306" y="228600"/>
            <a:ext cx="9799980" cy="36476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D3F8C1-D62D-CC4B-AE36-77B611B7EDC0}"/>
              </a:ext>
            </a:extLst>
          </p:cNvPr>
          <p:cNvSpPr/>
          <p:nvPr/>
        </p:nvSpPr>
        <p:spPr>
          <a:xfrm>
            <a:off x="4383156" y="576469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产品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7490F7B-E3FA-AC47-B961-F10272844AAC}"/>
              </a:ext>
            </a:extLst>
          </p:cNvPr>
          <p:cNvSpPr/>
          <p:nvPr/>
        </p:nvSpPr>
        <p:spPr>
          <a:xfrm>
            <a:off x="4383156" y="1722783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购物车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DB0C830-9A28-4948-B4AB-E024527D2525}"/>
              </a:ext>
            </a:extLst>
          </p:cNvPr>
          <p:cNvSpPr/>
          <p:nvPr/>
        </p:nvSpPr>
        <p:spPr>
          <a:xfrm>
            <a:off x="6374296" y="1722782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订单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81F524-2C28-7849-863D-67238B81CAFF}"/>
              </a:ext>
            </a:extLst>
          </p:cNvPr>
          <p:cNvSpPr/>
          <p:nvPr/>
        </p:nvSpPr>
        <p:spPr>
          <a:xfrm>
            <a:off x="8365436" y="1722781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账单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30454E-F9A0-154C-AEFD-F83115DE33EB}"/>
              </a:ext>
            </a:extLst>
          </p:cNvPr>
          <p:cNvSpPr/>
          <p:nvPr/>
        </p:nvSpPr>
        <p:spPr>
          <a:xfrm>
            <a:off x="8365436" y="2879035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工单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348969-42BC-5B49-8902-EC203C4C2DD3}"/>
              </a:ext>
            </a:extLst>
          </p:cNvPr>
          <p:cNvSpPr/>
          <p:nvPr/>
        </p:nvSpPr>
        <p:spPr>
          <a:xfrm>
            <a:off x="6351105" y="566528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优惠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76BED7A-69E2-3A40-B94B-A437BF33AE12}"/>
              </a:ext>
            </a:extLst>
          </p:cNvPr>
          <p:cNvSpPr/>
          <p:nvPr/>
        </p:nvSpPr>
        <p:spPr>
          <a:xfrm>
            <a:off x="425727" y="3604590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用户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EE8B07-6AED-6E41-B18F-313AC87A52FF}"/>
              </a:ext>
            </a:extLst>
          </p:cNvPr>
          <p:cNvSpPr/>
          <p:nvPr/>
        </p:nvSpPr>
        <p:spPr>
          <a:xfrm>
            <a:off x="465483" y="2597424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机构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1AF383-EC19-824B-B76F-EC0CFE2CDFC0}"/>
              </a:ext>
            </a:extLst>
          </p:cNvPr>
          <p:cNvSpPr/>
          <p:nvPr/>
        </p:nvSpPr>
        <p:spPr>
          <a:xfrm>
            <a:off x="465483" y="4611756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角色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D1D71F-1F97-4E4C-B51F-9319A0FC62B9}"/>
              </a:ext>
            </a:extLst>
          </p:cNvPr>
          <p:cNvSpPr/>
          <p:nvPr/>
        </p:nvSpPr>
        <p:spPr>
          <a:xfrm>
            <a:off x="465483" y="5618922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权限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5DC57D9-EB41-7F41-AD92-930453BD3615}"/>
              </a:ext>
            </a:extLst>
          </p:cNvPr>
          <p:cNvSpPr/>
          <p:nvPr/>
        </p:nvSpPr>
        <p:spPr>
          <a:xfrm>
            <a:off x="10356576" y="1722780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账务</a:t>
            </a:r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956543F-B8E9-004E-B254-4503A3914DBF}"/>
              </a:ext>
            </a:extLst>
          </p:cNvPr>
          <p:cNvSpPr/>
          <p:nvPr/>
        </p:nvSpPr>
        <p:spPr>
          <a:xfrm>
            <a:off x="7896640" y="4838700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系统配置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422148A-103B-814A-8048-D4281E66CA9C}"/>
              </a:ext>
            </a:extLst>
          </p:cNvPr>
          <p:cNvSpPr/>
          <p:nvPr/>
        </p:nvSpPr>
        <p:spPr>
          <a:xfrm>
            <a:off x="9790044" y="4838700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代码编码</a:t>
            </a:r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31B9DB-232C-8441-A7BA-297954D0E953}"/>
              </a:ext>
            </a:extLst>
          </p:cNvPr>
          <p:cNvSpPr/>
          <p:nvPr/>
        </p:nvSpPr>
        <p:spPr>
          <a:xfrm>
            <a:off x="2392016" y="583092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供应商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BAF0F6-EBC6-6145-81C0-DF600D12903D}"/>
              </a:ext>
            </a:extLst>
          </p:cNvPr>
          <p:cNvCxnSpPr>
            <a:stCxn id="17" idx="3"/>
            <a:endCxn id="4" idx="1"/>
          </p:cNvCxnSpPr>
          <p:nvPr/>
        </p:nvCxnSpPr>
        <p:spPr>
          <a:xfrm flipV="1">
            <a:off x="3962398" y="1013791"/>
            <a:ext cx="420758" cy="6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769580-1171-DD47-B721-F42F3F52669C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5168347" y="1451112"/>
            <a:ext cx="0" cy="271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8BB2E7-378B-D84F-B042-2F1D076953E6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5953538" y="2160104"/>
            <a:ext cx="42075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1CD245-58C4-D643-BBD3-4D06C2F7F912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7944678" y="2160103"/>
            <a:ext cx="42075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A9913F-1B2D-034B-888E-E22E5710C187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9935818" y="2160102"/>
            <a:ext cx="42075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593DC7-2992-E34D-8E99-5EF5D8DDC4A3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7136296" y="1441171"/>
            <a:ext cx="23191" cy="281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BA8560-3E0A-6648-B965-2B129579933D}"/>
              </a:ext>
            </a:extLst>
          </p:cNvPr>
          <p:cNvCxnSpPr>
            <a:cxnSpLocks/>
          </p:cNvCxnSpPr>
          <p:nvPr/>
        </p:nvCxnSpPr>
        <p:spPr>
          <a:xfrm flipH="1">
            <a:off x="9150626" y="2608310"/>
            <a:ext cx="1" cy="281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C6D9750-638B-8745-BCCD-710641EB752B}"/>
              </a:ext>
            </a:extLst>
          </p:cNvPr>
          <p:cNvSpPr txBox="1"/>
          <p:nvPr/>
        </p:nvSpPr>
        <p:spPr>
          <a:xfrm>
            <a:off x="3790952" y="5690171"/>
            <a:ext cx="253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数据结构</a:t>
            </a:r>
            <a:endParaRPr lang="en-US" sz="2800" b="1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F14D4B2-1AF9-6542-B022-D3E75F258BE0}"/>
              </a:ext>
            </a:extLst>
          </p:cNvPr>
          <p:cNvSpPr/>
          <p:nvPr/>
        </p:nvSpPr>
        <p:spPr>
          <a:xfrm>
            <a:off x="4383156" y="2869096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客户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79024A-D3CB-2840-BA2A-31AA50DFF20D}"/>
              </a:ext>
            </a:extLst>
          </p:cNvPr>
          <p:cNvCxnSpPr/>
          <p:nvPr/>
        </p:nvCxnSpPr>
        <p:spPr>
          <a:xfrm flipV="1">
            <a:off x="5168347" y="2608310"/>
            <a:ext cx="0" cy="260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C64BB5-0385-6FD1-FB0E-D6CA12F3608D}"/>
              </a:ext>
            </a:extLst>
          </p:cNvPr>
          <p:cNvSpPr/>
          <p:nvPr/>
        </p:nvSpPr>
        <p:spPr>
          <a:xfrm>
            <a:off x="2401197" y="2829803"/>
            <a:ext cx="1570382" cy="874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分销商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F8F8CC-286D-E462-2460-D0476A66D3A4}"/>
              </a:ext>
            </a:extLst>
          </p:cNvPr>
          <p:cNvCxnSpPr/>
          <p:nvPr/>
        </p:nvCxnSpPr>
        <p:spPr>
          <a:xfrm flipV="1">
            <a:off x="3962398" y="3316356"/>
            <a:ext cx="420758" cy="6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48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1089AFD-BFAE-3369-127A-028AF7EB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D4575DB-4839-44A2-A940-911E8A60C95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588BD-03D5-B9BF-FE68-CA4BCE40067B}"/>
              </a:ext>
            </a:extLst>
          </p:cNvPr>
          <p:cNvSpPr/>
          <p:nvPr/>
        </p:nvSpPr>
        <p:spPr>
          <a:xfrm>
            <a:off x="1058238" y="5641871"/>
            <a:ext cx="10767317" cy="104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Open-computing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F1608-1DC5-B743-6E85-48DDD6591E23}"/>
              </a:ext>
            </a:extLst>
          </p:cNvPr>
          <p:cNvSpPr/>
          <p:nvPr/>
        </p:nvSpPr>
        <p:spPr>
          <a:xfrm>
            <a:off x="184935" y="5641871"/>
            <a:ext cx="595901" cy="107742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资源纳管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7B44B-7D09-CB2E-1A33-5CA39EFDC337}"/>
              </a:ext>
            </a:extLst>
          </p:cNvPr>
          <p:cNvSpPr/>
          <p:nvPr/>
        </p:nvSpPr>
        <p:spPr>
          <a:xfrm>
            <a:off x="184934" y="3616142"/>
            <a:ext cx="595901" cy="193496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算力管理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3B9C6-E691-E083-5FDD-2A1BF33536EB}"/>
              </a:ext>
            </a:extLst>
          </p:cNvPr>
          <p:cNvSpPr/>
          <p:nvPr/>
        </p:nvSpPr>
        <p:spPr>
          <a:xfrm>
            <a:off x="184933" y="2016792"/>
            <a:ext cx="595901" cy="15085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算力交易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B27FF-D220-F53E-E658-03150F3E037A}"/>
              </a:ext>
            </a:extLst>
          </p:cNvPr>
          <p:cNvSpPr/>
          <p:nvPr/>
        </p:nvSpPr>
        <p:spPr>
          <a:xfrm>
            <a:off x="184932" y="653760"/>
            <a:ext cx="595901" cy="12688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算力使用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A0A8A1-3EFA-DB3F-9B96-6E37AEDAC2FA}"/>
              </a:ext>
            </a:extLst>
          </p:cNvPr>
          <p:cNvGrpSpPr/>
          <p:nvPr/>
        </p:nvGrpSpPr>
        <p:grpSpPr>
          <a:xfrm>
            <a:off x="1058239" y="653760"/>
            <a:ext cx="10767316" cy="748296"/>
            <a:chOff x="1058239" y="746583"/>
            <a:chExt cx="6369978" cy="13784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A3DEC-7397-F1C9-C02D-C5715A494431}"/>
                </a:ext>
              </a:extLst>
            </p:cNvPr>
            <p:cNvSpPr/>
            <p:nvPr/>
          </p:nvSpPr>
          <p:spPr>
            <a:xfrm>
              <a:off x="1058239" y="746584"/>
              <a:ext cx="1376730" cy="13784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数据交互</a:t>
              </a:r>
              <a:r>
                <a:rPr lang="zh-CN" altLang="en-US" dirty="0"/>
                <a:t>（</a:t>
              </a:r>
              <a:r>
                <a:rPr lang="en-US" altLang="zh-CN" dirty="0"/>
                <a:t>sftp</a:t>
              </a:r>
              <a:r>
                <a:rPr lang="zh-CN" altLang="en-US" dirty="0"/>
                <a:t>）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E9695B-18B8-6380-541F-A39659B3FB78}"/>
                </a:ext>
              </a:extLst>
            </p:cNvPr>
            <p:cNvSpPr/>
            <p:nvPr/>
          </p:nvSpPr>
          <p:spPr>
            <a:xfrm>
              <a:off x="2722655" y="746584"/>
              <a:ext cx="1376730" cy="13784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dirty="0" err="1"/>
                <a:t>预置应用作业提交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502514-676B-6737-F671-FDD739A4BC7A}"/>
                </a:ext>
              </a:extLst>
            </p:cNvPr>
            <p:cNvSpPr/>
            <p:nvPr/>
          </p:nvSpPr>
          <p:spPr>
            <a:xfrm>
              <a:off x="4387071" y="746583"/>
              <a:ext cx="1376730" cy="13784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终端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E0591C-2C92-FD18-E41E-E8E8E0F139FC}"/>
                </a:ext>
              </a:extLst>
            </p:cNvPr>
            <p:cNvSpPr/>
            <p:nvPr/>
          </p:nvSpPr>
          <p:spPr>
            <a:xfrm>
              <a:off x="6051487" y="746583"/>
              <a:ext cx="1376730" cy="13784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dirty="0" err="1"/>
                <a:t>图形界面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3B2CDE-89AC-9C4A-DAF0-C015A3833F6B}"/>
              </a:ext>
            </a:extLst>
          </p:cNvPr>
          <p:cNvSpPr txBox="1"/>
          <p:nvPr/>
        </p:nvSpPr>
        <p:spPr>
          <a:xfrm>
            <a:off x="4037080" y="23871"/>
            <a:ext cx="4323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功能架构</a:t>
            </a:r>
            <a:endParaRPr lang="en-US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3668D-A657-AA9F-1F4A-BB93296C396C}"/>
              </a:ext>
            </a:extLst>
          </p:cNvPr>
          <p:cNvSpPr/>
          <p:nvPr/>
        </p:nvSpPr>
        <p:spPr>
          <a:xfrm>
            <a:off x="1051728" y="1516783"/>
            <a:ext cx="10767317" cy="3904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A0BDA-7099-2DB8-AC48-C7958F2A8236}"/>
              </a:ext>
            </a:extLst>
          </p:cNvPr>
          <p:cNvSpPr/>
          <p:nvPr/>
        </p:nvSpPr>
        <p:spPr>
          <a:xfrm>
            <a:off x="1051727" y="3054034"/>
            <a:ext cx="10767317" cy="4576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A3455-A962-6E4A-E9A2-E27774D59213}"/>
              </a:ext>
            </a:extLst>
          </p:cNvPr>
          <p:cNvSpPr/>
          <p:nvPr/>
        </p:nvSpPr>
        <p:spPr>
          <a:xfrm>
            <a:off x="1058238" y="2017659"/>
            <a:ext cx="3452117" cy="9888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29F684-54F5-BD6A-280C-4F3539721AE2}"/>
              </a:ext>
            </a:extLst>
          </p:cNvPr>
          <p:cNvSpPr/>
          <p:nvPr/>
        </p:nvSpPr>
        <p:spPr>
          <a:xfrm>
            <a:off x="4715837" y="2010375"/>
            <a:ext cx="3452117" cy="9888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3652A6-AD05-DA55-E1A2-5BDD36624CF7}"/>
              </a:ext>
            </a:extLst>
          </p:cNvPr>
          <p:cNvSpPr/>
          <p:nvPr/>
        </p:nvSpPr>
        <p:spPr>
          <a:xfrm>
            <a:off x="8373438" y="2017658"/>
            <a:ext cx="3452117" cy="9888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85A170-FDC1-E9A8-D7BA-5657B91ADE7A}"/>
              </a:ext>
            </a:extLst>
          </p:cNvPr>
          <p:cNvSpPr/>
          <p:nvPr/>
        </p:nvSpPr>
        <p:spPr>
          <a:xfrm>
            <a:off x="1058238" y="2014221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供应商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AA03DF-2F6C-B3E1-A2F2-628128F5EF3C}"/>
              </a:ext>
            </a:extLst>
          </p:cNvPr>
          <p:cNvSpPr/>
          <p:nvPr/>
        </p:nvSpPr>
        <p:spPr>
          <a:xfrm>
            <a:off x="4715837" y="1999668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分销商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F7D6A-1F36-B225-BBD5-C0F47D16D534}"/>
              </a:ext>
            </a:extLst>
          </p:cNvPr>
          <p:cNvSpPr/>
          <p:nvPr/>
        </p:nvSpPr>
        <p:spPr>
          <a:xfrm>
            <a:off x="8373436" y="2020216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客户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F9BCE9-39BE-874D-E8AC-8BC72D5DA0AC}"/>
              </a:ext>
            </a:extLst>
          </p:cNvPr>
          <p:cNvSpPr/>
          <p:nvPr/>
        </p:nvSpPr>
        <p:spPr>
          <a:xfrm>
            <a:off x="1593759" y="2113116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产品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D28767-E383-B20E-7487-F41B9C06E557}"/>
              </a:ext>
            </a:extLst>
          </p:cNvPr>
          <p:cNvSpPr/>
          <p:nvPr/>
        </p:nvSpPr>
        <p:spPr>
          <a:xfrm>
            <a:off x="2555832" y="2060900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成本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2F156-D2BE-20AA-CCE8-B3829F8A67A6}"/>
              </a:ext>
            </a:extLst>
          </p:cNvPr>
          <p:cNvSpPr/>
          <p:nvPr/>
        </p:nvSpPr>
        <p:spPr>
          <a:xfrm>
            <a:off x="2222533" y="2490682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结算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2BB7FE-C8AC-9508-BC8C-35536C857D35}"/>
              </a:ext>
            </a:extLst>
          </p:cNvPr>
          <p:cNvSpPr/>
          <p:nvPr/>
        </p:nvSpPr>
        <p:spPr>
          <a:xfrm>
            <a:off x="3310659" y="2436110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工单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4C5115-81CF-8513-4B53-3C097884AD6D}"/>
              </a:ext>
            </a:extLst>
          </p:cNvPr>
          <p:cNvSpPr/>
          <p:nvPr/>
        </p:nvSpPr>
        <p:spPr>
          <a:xfrm>
            <a:off x="5266476" y="2089564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营销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D79D7-B209-68F8-53EE-6D342837716D}"/>
              </a:ext>
            </a:extLst>
          </p:cNvPr>
          <p:cNvSpPr/>
          <p:nvPr/>
        </p:nvSpPr>
        <p:spPr>
          <a:xfrm>
            <a:off x="6288386" y="2084023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获客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236736-9178-B92A-E7D6-71A63C46272E}"/>
              </a:ext>
            </a:extLst>
          </p:cNvPr>
          <p:cNvSpPr/>
          <p:nvPr/>
        </p:nvSpPr>
        <p:spPr>
          <a:xfrm>
            <a:off x="5605861" y="2519157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优惠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F23AB0-C567-593A-4055-9BF51FD799FF}"/>
              </a:ext>
            </a:extLst>
          </p:cNvPr>
          <p:cNvSpPr/>
          <p:nvPr/>
        </p:nvSpPr>
        <p:spPr>
          <a:xfrm>
            <a:off x="6703148" y="2529443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结算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D98424-5888-C0F3-C065-63BC462013BF}"/>
              </a:ext>
            </a:extLst>
          </p:cNvPr>
          <p:cNvSpPr/>
          <p:nvPr/>
        </p:nvSpPr>
        <p:spPr>
          <a:xfrm>
            <a:off x="8902478" y="2085939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充值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D2E60F-D4FF-0D97-5B05-9D00DDDA7D90}"/>
              </a:ext>
            </a:extLst>
          </p:cNvPr>
          <p:cNvSpPr/>
          <p:nvPr/>
        </p:nvSpPr>
        <p:spPr>
          <a:xfrm>
            <a:off x="9933842" y="2092989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比价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67F853-77E3-2B0E-0103-B709F8778F7C}"/>
              </a:ext>
            </a:extLst>
          </p:cNvPr>
          <p:cNvSpPr/>
          <p:nvPr/>
        </p:nvSpPr>
        <p:spPr>
          <a:xfrm>
            <a:off x="10931471" y="2095131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选购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21C858-2C10-F83F-F51E-E98862C57A91}"/>
              </a:ext>
            </a:extLst>
          </p:cNvPr>
          <p:cNvGrpSpPr/>
          <p:nvPr/>
        </p:nvGrpSpPr>
        <p:grpSpPr>
          <a:xfrm>
            <a:off x="1058238" y="3607204"/>
            <a:ext cx="2075696" cy="1442652"/>
            <a:chOff x="1171727" y="439822"/>
            <a:chExt cx="1386647" cy="14426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802C10-FAF1-4F25-1309-C1D554FC8068}"/>
                </a:ext>
              </a:extLst>
            </p:cNvPr>
            <p:cNvSpPr/>
            <p:nvPr/>
          </p:nvSpPr>
          <p:spPr>
            <a:xfrm>
              <a:off x="1171727" y="439822"/>
              <a:ext cx="1386647" cy="32866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算力类型管理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6B96AC-7024-7548-2E24-4EE97228C166}"/>
                </a:ext>
              </a:extLst>
            </p:cNvPr>
            <p:cNvSpPr/>
            <p:nvPr/>
          </p:nvSpPr>
          <p:spPr>
            <a:xfrm>
              <a:off x="1171727" y="768485"/>
              <a:ext cx="1386647" cy="11139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裸金属</a:t>
              </a:r>
              <a:endParaRPr lang="en-US" sz="1100" dirty="0"/>
            </a:p>
            <a:p>
              <a:r>
                <a:rPr lang="en-US" sz="1100" dirty="0" err="1"/>
                <a:t>Slurm集群</a:t>
              </a:r>
              <a:endParaRPr lang="en-US" sz="1100" dirty="0"/>
            </a:p>
            <a:p>
              <a:r>
                <a:rPr lang="en-US" sz="1100" dirty="0"/>
                <a:t>K8S集群</a:t>
              </a:r>
            </a:p>
            <a:p>
              <a:r>
                <a:rPr lang="en-US" sz="1100" dirty="0" err="1"/>
                <a:t>云资源</a:t>
              </a:r>
              <a:endParaRPr lang="en-US" sz="1100" dirty="0"/>
            </a:p>
            <a:p>
              <a:r>
                <a:rPr lang="en-US" sz="1100" dirty="0" err="1"/>
                <a:t>存储</a:t>
              </a:r>
              <a:endParaRPr lang="en-US" sz="1100" dirty="0"/>
            </a:p>
            <a:p>
              <a:r>
                <a:rPr lang="en-US" sz="1100" dirty="0" err="1"/>
                <a:t>网络</a:t>
              </a:r>
              <a:endParaRPr lang="en-US" sz="11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79EF80-BA90-E3D2-6A16-197C420D39FB}"/>
              </a:ext>
            </a:extLst>
          </p:cNvPr>
          <p:cNvGrpSpPr/>
          <p:nvPr/>
        </p:nvGrpSpPr>
        <p:grpSpPr>
          <a:xfrm>
            <a:off x="5183433" y="3611137"/>
            <a:ext cx="2075696" cy="1442652"/>
            <a:chOff x="-275545" y="439822"/>
            <a:chExt cx="1386674" cy="144265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4C94B57-341A-2077-CDD2-696F7B4A0A30}"/>
                </a:ext>
              </a:extLst>
            </p:cNvPr>
            <p:cNvSpPr/>
            <p:nvPr/>
          </p:nvSpPr>
          <p:spPr>
            <a:xfrm>
              <a:off x="-275545" y="439822"/>
              <a:ext cx="1386646" cy="32866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集群调度管理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E923CE-09F3-DB97-D4B4-7BF98792331C}"/>
                </a:ext>
              </a:extLst>
            </p:cNvPr>
            <p:cNvSpPr/>
            <p:nvPr/>
          </p:nvSpPr>
          <p:spPr>
            <a:xfrm>
              <a:off x="-275522" y="768485"/>
              <a:ext cx="1386651" cy="11139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作业提交</a:t>
              </a:r>
              <a:endParaRPr lang="en-US" sz="1100" dirty="0"/>
            </a:p>
            <a:p>
              <a:r>
                <a:rPr lang="en-US" sz="1100" dirty="0" err="1"/>
                <a:t>资源分配策略</a:t>
              </a:r>
              <a:endParaRPr lang="en-US" sz="1100" dirty="0"/>
            </a:p>
            <a:p>
              <a:r>
                <a:rPr lang="en-US" sz="1100" dirty="0" err="1"/>
                <a:t>任务调度策略</a:t>
              </a:r>
              <a:endParaRPr lang="en-US" sz="1100" dirty="0"/>
            </a:p>
            <a:p>
              <a:r>
                <a:rPr lang="en-US" sz="1100" dirty="0" err="1"/>
                <a:t>任务队列管理</a:t>
              </a:r>
              <a:endParaRPr lang="en-US" sz="1100" dirty="0"/>
            </a:p>
            <a:p>
              <a:r>
                <a:rPr lang="en-US" sz="1100" dirty="0" err="1"/>
                <a:t>作业执行监控</a:t>
              </a:r>
              <a:endParaRPr lang="en-US" sz="1100" dirty="0"/>
            </a:p>
            <a:p>
              <a:r>
                <a:rPr lang="en-US" sz="1100" dirty="0" err="1"/>
                <a:t>资源回收</a:t>
              </a:r>
              <a:endParaRPr lang="en-US" sz="11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31597F-898D-9EA3-BD0B-259753559085}"/>
              </a:ext>
            </a:extLst>
          </p:cNvPr>
          <p:cNvGrpSpPr/>
          <p:nvPr/>
        </p:nvGrpSpPr>
        <p:grpSpPr>
          <a:xfrm>
            <a:off x="7305441" y="3607204"/>
            <a:ext cx="2192997" cy="1442652"/>
            <a:chOff x="-275545" y="439822"/>
            <a:chExt cx="1386668" cy="14426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323E7A-F362-7316-FED1-385715EB4680}"/>
                </a:ext>
              </a:extLst>
            </p:cNvPr>
            <p:cNvSpPr/>
            <p:nvPr/>
          </p:nvSpPr>
          <p:spPr>
            <a:xfrm>
              <a:off x="-275545" y="439822"/>
              <a:ext cx="1386647" cy="32866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租户管理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9C060C6-5C15-5DFB-CD69-9DF13CF9A1D8}"/>
                </a:ext>
              </a:extLst>
            </p:cNvPr>
            <p:cNvSpPr/>
            <p:nvPr/>
          </p:nvSpPr>
          <p:spPr>
            <a:xfrm>
              <a:off x="-275525" y="768485"/>
              <a:ext cx="1386648" cy="11139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租户信息管理</a:t>
              </a:r>
              <a:endParaRPr lang="en-US" sz="1100" dirty="0"/>
            </a:p>
            <a:p>
              <a:r>
                <a:rPr lang="en-US" sz="1100" dirty="0" err="1"/>
                <a:t>租户资源管理</a:t>
              </a:r>
              <a:endParaRPr lang="en-US" sz="1100" dirty="0"/>
            </a:p>
            <a:p>
              <a:r>
                <a:rPr lang="en-US" sz="1100" dirty="0" err="1"/>
                <a:t>租户用户管理</a:t>
              </a:r>
              <a:endParaRPr lang="en-US" sz="1100" dirty="0"/>
            </a:p>
            <a:p>
              <a:r>
                <a:rPr lang="en-US" sz="1100" dirty="0" err="1"/>
                <a:t>租户折扣管理</a:t>
              </a:r>
              <a:endParaRPr lang="en-US" sz="1100" dirty="0"/>
            </a:p>
            <a:p>
              <a:r>
                <a:rPr lang="en-US" sz="1100" dirty="0" err="1"/>
                <a:t>租户配置管理</a:t>
              </a:r>
              <a:endParaRPr lang="en-US" sz="1100" dirty="0"/>
            </a:p>
            <a:p>
              <a:r>
                <a:rPr lang="en-US" sz="1100" dirty="0" err="1"/>
                <a:t>租户鉴权</a:t>
              </a:r>
              <a:endParaRPr lang="en-US" sz="11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F10345-0D04-3135-0F85-E3E3FC96356E}"/>
              </a:ext>
            </a:extLst>
          </p:cNvPr>
          <p:cNvGrpSpPr/>
          <p:nvPr/>
        </p:nvGrpSpPr>
        <p:grpSpPr>
          <a:xfrm>
            <a:off x="9544717" y="3606173"/>
            <a:ext cx="2272983" cy="1442652"/>
            <a:chOff x="10046013" y="3607204"/>
            <a:chExt cx="2252421" cy="144265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80B58AA-EA43-2C70-B8BE-961F01CAA52E}"/>
                </a:ext>
              </a:extLst>
            </p:cNvPr>
            <p:cNvSpPr/>
            <p:nvPr/>
          </p:nvSpPr>
          <p:spPr>
            <a:xfrm>
              <a:off x="10046013" y="3607204"/>
              <a:ext cx="2252421" cy="32866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定价与计费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44CC76F-08FE-6AF9-E88B-72A4FB6684A4}"/>
                </a:ext>
              </a:extLst>
            </p:cNvPr>
            <p:cNvSpPr/>
            <p:nvPr/>
          </p:nvSpPr>
          <p:spPr>
            <a:xfrm>
              <a:off x="10046013" y="3935867"/>
              <a:ext cx="2252421" cy="11139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定价策略管理</a:t>
              </a:r>
              <a:endParaRPr lang="en-US" sz="1100" dirty="0"/>
            </a:p>
            <a:p>
              <a:r>
                <a:rPr lang="en-US" sz="1100" dirty="0" err="1"/>
                <a:t>优惠券管理</a:t>
              </a:r>
              <a:endParaRPr lang="en-US" sz="1100" dirty="0"/>
            </a:p>
            <a:p>
              <a:r>
                <a:rPr lang="en-US" sz="1100" dirty="0" err="1"/>
                <a:t>资源按配置定价</a:t>
              </a:r>
              <a:endParaRPr lang="en-US" sz="1100" dirty="0"/>
            </a:p>
            <a:p>
              <a:r>
                <a:rPr lang="en-US" sz="1100" dirty="0" err="1"/>
                <a:t>包年包月计费</a:t>
              </a:r>
              <a:endParaRPr lang="en-US" sz="1100" dirty="0"/>
            </a:p>
            <a:p>
              <a:r>
                <a:rPr lang="en-US" sz="1100" dirty="0" err="1"/>
                <a:t>按量付费计费</a:t>
              </a:r>
              <a:endParaRPr lang="en-US" sz="1100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B45C1EE-F8DB-5F3B-8292-C8AEDBA03E06}"/>
              </a:ext>
            </a:extLst>
          </p:cNvPr>
          <p:cNvSpPr/>
          <p:nvPr/>
        </p:nvSpPr>
        <p:spPr>
          <a:xfrm>
            <a:off x="1131429" y="5826311"/>
            <a:ext cx="1365045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Slurm集群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5B4015-D580-5711-8349-15E2FB7F77EC}"/>
              </a:ext>
            </a:extLst>
          </p:cNvPr>
          <p:cNvSpPr/>
          <p:nvPr/>
        </p:nvSpPr>
        <p:spPr>
          <a:xfrm>
            <a:off x="2627352" y="5826311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K8S集群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08C20B-92CC-FF96-15D5-5FB7CAF5D80C}"/>
              </a:ext>
            </a:extLst>
          </p:cNvPr>
          <p:cNvSpPr/>
          <p:nvPr/>
        </p:nvSpPr>
        <p:spPr>
          <a:xfrm>
            <a:off x="4241149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裸金属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EC6980-C63A-286C-046C-84E752EFE4B1}"/>
              </a:ext>
            </a:extLst>
          </p:cNvPr>
          <p:cNvSpPr/>
          <p:nvPr/>
        </p:nvSpPr>
        <p:spPr>
          <a:xfrm>
            <a:off x="5872856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云资源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8EE7C5-6DA3-2AD7-1247-74B6D5F7A771}"/>
              </a:ext>
            </a:extLst>
          </p:cNvPr>
          <p:cNvSpPr/>
          <p:nvPr/>
        </p:nvSpPr>
        <p:spPr>
          <a:xfrm>
            <a:off x="7468743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存储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C65613-8CB0-1F94-A939-A6673E084FD8}"/>
              </a:ext>
            </a:extLst>
          </p:cNvPr>
          <p:cNvSpPr/>
          <p:nvPr/>
        </p:nvSpPr>
        <p:spPr>
          <a:xfrm>
            <a:off x="9063733" y="5826310"/>
            <a:ext cx="1056451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容器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5E6647-FCDD-880F-53E6-A3690844E565}"/>
              </a:ext>
            </a:extLst>
          </p:cNvPr>
          <p:cNvSpPr/>
          <p:nvPr/>
        </p:nvSpPr>
        <p:spPr>
          <a:xfrm>
            <a:off x="1050383" y="5146008"/>
            <a:ext cx="10767317" cy="3904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算力资源池管理</a:t>
            </a:r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009F11-47DE-A1B7-73B2-813C80A7D93A}"/>
              </a:ext>
            </a:extLst>
          </p:cNvPr>
          <p:cNvGrpSpPr/>
          <p:nvPr/>
        </p:nvGrpSpPr>
        <p:grpSpPr>
          <a:xfrm>
            <a:off x="3180317" y="3616142"/>
            <a:ext cx="1956762" cy="1442652"/>
            <a:chOff x="1393731" y="1986348"/>
            <a:chExt cx="1472910" cy="144265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E8EE3C4-F3F1-308F-B47A-8D07AB016263}"/>
                </a:ext>
              </a:extLst>
            </p:cNvPr>
            <p:cNvSpPr/>
            <p:nvPr/>
          </p:nvSpPr>
          <p:spPr>
            <a:xfrm>
              <a:off x="1393731" y="1986348"/>
              <a:ext cx="1472888" cy="32866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算力产品管理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00C319-ED00-EE26-0303-751F771B034B}"/>
                </a:ext>
              </a:extLst>
            </p:cNvPr>
            <p:cNvSpPr/>
            <p:nvPr/>
          </p:nvSpPr>
          <p:spPr>
            <a:xfrm>
              <a:off x="1393752" y="2315011"/>
              <a:ext cx="1472889" cy="11139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资源产品化</a:t>
              </a:r>
              <a:endParaRPr lang="en-US" sz="1100" dirty="0"/>
            </a:p>
            <a:p>
              <a:r>
                <a:rPr lang="en-US" sz="1100" dirty="0" err="1"/>
                <a:t>产品存量管理</a:t>
              </a:r>
              <a:endParaRPr lang="en-US" sz="1100" dirty="0"/>
            </a:p>
            <a:p>
              <a:r>
                <a:rPr lang="zh-CN" altLang="en-US" sz="1100" dirty="0"/>
                <a:t>工单处理（开通，变配，退订）</a:t>
              </a:r>
              <a:endParaRPr lang="en-US" sz="1100" dirty="0"/>
            </a:p>
          </p:txBody>
        </p:sp>
      </p:grp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45D8F03-B9E2-62D6-F3E0-A448CA3F3AC0}"/>
              </a:ext>
            </a:extLst>
          </p:cNvPr>
          <p:cNvSpPr/>
          <p:nvPr/>
        </p:nvSpPr>
        <p:spPr>
          <a:xfrm>
            <a:off x="1303907" y="3143412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订单管理</a:t>
            </a:r>
            <a:endParaRPr lang="en-US" dirty="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D00301D-7EC5-4C1D-80E6-368BD62028A0}"/>
              </a:ext>
            </a:extLst>
          </p:cNvPr>
          <p:cNvSpPr/>
          <p:nvPr/>
        </p:nvSpPr>
        <p:spPr>
          <a:xfrm>
            <a:off x="3944488" y="3149749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账单管理</a:t>
            </a:r>
            <a:endParaRPr lang="en-US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D77DDADB-FBF1-BD94-82CF-FF71DAF88620}"/>
              </a:ext>
            </a:extLst>
          </p:cNvPr>
          <p:cNvSpPr/>
          <p:nvPr/>
        </p:nvSpPr>
        <p:spPr>
          <a:xfrm>
            <a:off x="6805654" y="3153511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工单管理</a:t>
            </a:r>
            <a:endParaRPr lang="en-US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B87197C-BF18-A756-57F2-4C9E79F7D181}"/>
              </a:ext>
            </a:extLst>
          </p:cNvPr>
          <p:cNvSpPr/>
          <p:nvPr/>
        </p:nvSpPr>
        <p:spPr>
          <a:xfrm>
            <a:off x="9666821" y="3122992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资源管理</a:t>
            </a:r>
            <a:endParaRPr lang="en-US" dirty="0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7FC84263-24B4-013B-A400-C3E64995BF71}"/>
              </a:ext>
            </a:extLst>
          </p:cNvPr>
          <p:cNvSpPr/>
          <p:nvPr/>
        </p:nvSpPr>
        <p:spPr>
          <a:xfrm>
            <a:off x="1303907" y="157673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裸金属</a:t>
            </a:r>
            <a:endParaRPr lang="en-US" sz="1400" dirty="0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88A2962-9D1B-D85A-A18B-8E0C729FDE69}"/>
              </a:ext>
            </a:extLst>
          </p:cNvPr>
          <p:cNvSpPr/>
          <p:nvPr/>
        </p:nvSpPr>
        <p:spPr>
          <a:xfrm>
            <a:off x="3241601" y="157673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集群</a:t>
            </a:r>
            <a:endParaRPr lang="en-US" sz="1400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0682BDF-BDFC-7285-B070-9A53795C2AAF}"/>
              </a:ext>
            </a:extLst>
          </p:cNvPr>
          <p:cNvSpPr/>
          <p:nvPr/>
        </p:nvSpPr>
        <p:spPr>
          <a:xfrm>
            <a:off x="5179295" y="156742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云资源</a:t>
            </a:r>
            <a:endParaRPr lang="en-US" sz="1400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6FFCD09-4BE4-CB9E-D619-9C39A5725052}"/>
              </a:ext>
            </a:extLst>
          </p:cNvPr>
          <p:cNvSpPr/>
          <p:nvPr/>
        </p:nvSpPr>
        <p:spPr>
          <a:xfrm>
            <a:off x="7116989" y="1575145"/>
            <a:ext cx="1065501" cy="2956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存储</a:t>
            </a:r>
            <a:endParaRPr lang="en-US" sz="1400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C6EE7AE-CA5D-CF1D-4774-D55CDE274C73}"/>
              </a:ext>
            </a:extLst>
          </p:cNvPr>
          <p:cNvSpPr/>
          <p:nvPr/>
        </p:nvSpPr>
        <p:spPr>
          <a:xfrm>
            <a:off x="8499407" y="1566079"/>
            <a:ext cx="1065501" cy="262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网络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0F09E-B8A7-FC69-C4B4-E4445AB95BE2}"/>
              </a:ext>
            </a:extLst>
          </p:cNvPr>
          <p:cNvSpPr/>
          <p:nvPr/>
        </p:nvSpPr>
        <p:spPr>
          <a:xfrm>
            <a:off x="10255901" y="5826310"/>
            <a:ext cx="1408877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应用与服务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DC822C-6760-9C1B-A391-79034795A4B9}"/>
              </a:ext>
            </a:extLst>
          </p:cNvPr>
          <p:cNvSpPr/>
          <p:nvPr/>
        </p:nvSpPr>
        <p:spPr>
          <a:xfrm>
            <a:off x="9887126" y="1556370"/>
            <a:ext cx="1615475" cy="262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应用与服务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310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57FC-B1A2-3150-FBC2-B9D7017C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MaaS架构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DD1F7-CDA0-6F2E-3CAB-6A6EEC63B4B3}"/>
              </a:ext>
            </a:extLst>
          </p:cNvPr>
          <p:cNvSpPr/>
          <p:nvPr/>
        </p:nvSpPr>
        <p:spPr>
          <a:xfrm>
            <a:off x="1779439" y="2229806"/>
            <a:ext cx="9982200" cy="16562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43315-197B-C936-74B3-983B3257AC7A}"/>
              </a:ext>
            </a:extLst>
          </p:cNvPr>
          <p:cNvSpPr/>
          <p:nvPr/>
        </p:nvSpPr>
        <p:spPr>
          <a:xfrm>
            <a:off x="1779441" y="5756413"/>
            <a:ext cx="4575355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本地部署模型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91265-BDFF-492F-651D-85DAB2DFBA86}"/>
              </a:ext>
            </a:extLst>
          </p:cNvPr>
          <p:cNvSpPr/>
          <p:nvPr/>
        </p:nvSpPr>
        <p:spPr>
          <a:xfrm>
            <a:off x="4513482" y="4891770"/>
            <a:ext cx="3382567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客户RAG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051BA-9F22-99A1-5C61-334D0C746A5F}"/>
              </a:ext>
            </a:extLst>
          </p:cNvPr>
          <p:cNvSpPr/>
          <p:nvPr/>
        </p:nvSpPr>
        <p:spPr>
          <a:xfrm>
            <a:off x="6584835" y="5756413"/>
            <a:ext cx="5196240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  <a:r>
              <a:rPr lang="zh-CN" altLang="en-US" dirty="0"/>
              <a:t> </a:t>
            </a:r>
            <a:r>
              <a:rPr lang="en-US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LLM/TTS/SST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AFF6D-B301-B103-1B12-F5F0EF111DF6}"/>
              </a:ext>
            </a:extLst>
          </p:cNvPr>
          <p:cNvSpPr/>
          <p:nvPr/>
        </p:nvSpPr>
        <p:spPr>
          <a:xfrm>
            <a:off x="1779439" y="4891770"/>
            <a:ext cx="2453259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UserApp</a:t>
            </a:r>
            <a:r>
              <a:rPr lang="en-US" dirty="0"/>
              <a:t>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F3327-F59B-40CC-0D97-C3C1DEB5B749}"/>
              </a:ext>
            </a:extLst>
          </p:cNvPr>
          <p:cNvSpPr/>
          <p:nvPr/>
        </p:nvSpPr>
        <p:spPr>
          <a:xfrm>
            <a:off x="2070340" y="4147741"/>
            <a:ext cx="2496881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模型参数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30E1BB-2D25-E63B-A08E-7A00D00F7AB2}"/>
              </a:ext>
            </a:extLst>
          </p:cNvPr>
          <p:cNvSpPr/>
          <p:nvPr/>
        </p:nvSpPr>
        <p:spPr>
          <a:xfrm>
            <a:off x="4795822" y="4147741"/>
            <a:ext cx="3274354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用户模型APIKEY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9743E-823C-F29F-AE31-F46668D14D10}"/>
              </a:ext>
            </a:extLst>
          </p:cNvPr>
          <p:cNvSpPr/>
          <p:nvPr/>
        </p:nvSpPr>
        <p:spPr>
          <a:xfrm>
            <a:off x="2286042" y="3240411"/>
            <a:ext cx="1665786" cy="4610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角色扮演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B27B6-4E2B-B281-0CA2-76419E193D2C}"/>
              </a:ext>
            </a:extLst>
          </p:cNvPr>
          <p:cNvSpPr/>
          <p:nvPr/>
        </p:nvSpPr>
        <p:spPr>
          <a:xfrm>
            <a:off x="7648754" y="3240411"/>
            <a:ext cx="1627514" cy="4683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28D775-B7F5-7E57-912C-D80F217B1109}"/>
              </a:ext>
            </a:extLst>
          </p:cNvPr>
          <p:cNvSpPr/>
          <p:nvPr/>
        </p:nvSpPr>
        <p:spPr>
          <a:xfrm>
            <a:off x="9500558" y="3240411"/>
            <a:ext cx="1875764" cy="4536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模型Pipeline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54B25-1729-5108-5DAB-7663DDACE6BC}"/>
              </a:ext>
            </a:extLst>
          </p:cNvPr>
          <p:cNvSpPr/>
          <p:nvPr/>
        </p:nvSpPr>
        <p:spPr>
          <a:xfrm>
            <a:off x="2271231" y="2480917"/>
            <a:ext cx="2047729" cy="46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功能性应用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5F1A36-53ED-9E56-B45F-3381A67F8996}"/>
              </a:ext>
            </a:extLst>
          </p:cNvPr>
          <p:cNvSpPr/>
          <p:nvPr/>
        </p:nvSpPr>
        <p:spPr>
          <a:xfrm>
            <a:off x="8176833" y="4891770"/>
            <a:ext cx="3584806" cy="6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微调模型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DC216B-94F1-B00F-8BBA-883BFFADD565}"/>
              </a:ext>
            </a:extLst>
          </p:cNvPr>
          <p:cNvSpPr/>
          <p:nvPr/>
        </p:nvSpPr>
        <p:spPr>
          <a:xfrm>
            <a:off x="8298777" y="4147741"/>
            <a:ext cx="3482298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用户函数定义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04D90D-0C08-30E7-31BE-814B30B0CC48}"/>
              </a:ext>
            </a:extLst>
          </p:cNvPr>
          <p:cNvSpPr/>
          <p:nvPr/>
        </p:nvSpPr>
        <p:spPr>
          <a:xfrm>
            <a:off x="626853" y="2229806"/>
            <a:ext cx="1144441" cy="40346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3E7744-DAB9-78AF-C73D-A6792D829307}"/>
              </a:ext>
            </a:extLst>
          </p:cNvPr>
          <p:cNvSpPr/>
          <p:nvPr/>
        </p:nvSpPr>
        <p:spPr>
          <a:xfrm>
            <a:off x="626853" y="5756404"/>
            <a:ext cx="1144441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融合层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6C399-7AFB-2B62-9965-4125D472091D}"/>
              </a:ext>
            </a:extLst>
          </p:cNvPr>
          <p:cNvSpPr/>
          <p:nvPr/>
        </p:nvSpPr>
        <p:spPr>
          <a:xfrm>
            <a:off x="626853" y="4891770"/>
            <a:ext cx="1144441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增强层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A6A255-672E-9C6E-5347-98336F15500E}"/>
              </a:ext>
            </a:extLst>
          </p:cNvPr>
          <p:cNvSpPr/>
          <p:nvPr/>
        </p:nvSpPr>
        <p:spPr>
          <a:xfrm>
            <a:off x="618706" y="4147741"/>
            <a:ext cx="1144440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参数层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247F47-1150-D1DE-19E1-1E70E391F416}"/>
              </a:ext>
            </a:extLst>
          </p:cNvPr>
          <p:cNvSpPr/>
          <p:nvPr/>
        </p:nvSpPr>
        <p:spPr>
          <a:xfrm>
            <a:off x="5912436" y="3247765"/>
            <a:ext cx="1512028" cy="461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模型对比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D23493-275E-386C-B7BA-0A7F6FE1A307}"/>
              </a:ext>
            </a:extLst>
          </p:cNvPr>
          <p:cNvSpPr/>
          <p:nvPr/>
        </p:nvSpPr>
        <p:spPr>
          <a:xfrm>
            <a:off x="4544637" y="2480917"/>
            <a:ext cx="2344995" cy="46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专属模型建设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337B6A-5099-AA86-42F0-20EC353B0798}"/>
              </a:ext>
            </a:extLst>
          </p:cNvPr>
          <p:cNvSpPr/>
          <p:nvPr/>
        </p:nvSpPr>
        <p:spPr>
          <a:xfrm>
            <a:off x="7115309" y="2479508"/>
            <a:ext cx="2913330" cy="46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行业应用开发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B794B8-0EFD-156F-696E-561D384D1830}"/>
              </a:ext>
            </a:extLst>
          </p:cNvPr>
          <p:cNvSpPr/>
          <p:nvPr/>
        </p:nvSpPr>
        <p:spPr>
          <a:xfrm>
            <a:off x="629819" y="2229806"/>
            <a:ext cx="1149620" cy="16562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应用层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743B4-E966-2F75-0A6D-D1ECE87A2183}"/>
              </a:ext>
            </a:extLst>
          </p:cNvPr>
          <p:cNvSpPr/>
          <p:nvPr/>
        </p:nvSpPr>
        <p:spPr>
          <a:xfrm>
            <a:off x="4176118" y="3247765"/>
            <a:ext cx="1512028" cy="461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模型对比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35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597</Words>
  <Application>Microsoft Macintosh PowerPoint</Application>
  <PresentationFormat>Widescreen</PresentationFormat>
  <Paragraphs>183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Office Theme</vt:lpstr>
      <vt:lpstr>Open Computing平台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MaaS架构</vt:lpstr>
      <vt:lpstr>服务平台架构</vt:lpstr>
      <vt:lpstr>平台特点</vt:lpstr>
      <vt:lpstr>Open computing体验馆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开元云业务支撑系统</dc:title>
  <dc:creator>Microsoft Office User</dc:creator>
  <cp:lastModifiedBy>Microsoft Office User</cp:lastModifiedBy>
  <cp:revision>34</cp:revision>
  <dcterms:created xsi:type="dcterms:W3CDTF">2023-03-27T09:52:59Z</dcterms:created>
  <dcterms:modified xsi:type="dcterms:W3CDTF">2024-07-08T06:54:58Z</dcterms:modified>
</cp:coreProperties>
</file>