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1" r:id="rId5"/>
    <p:sldId id="262" r:id="rId6"/>
    <p:sldId id="265" r:id="rId7"/>
    <p:sldId id="283" r:id="rId8"/>
    <p:sldId id="271" r:id="rId9"/>
    <p:sldId id="272" r:id="rId10"/>
    <p:sldId id="273" r:id="rId11"/>
    <p:sldId id="284" r:id="rId12"/>
    <p:sldId id="274" r:id="rId13"/>
    <p:sldId id="275" r:id="rId14"/>
    <p:sldId id="276" r:id="rId15"/>
    <p:sldId id="277" r:id="rId16"/>
    <p:sldId id="278" r:id="rId17"/>
    <p:sldId id="279" r:id="rId18"/>
    <p:sldId id="282" r:id="rId19"/>
    <p:sldId id="280" r:id="rId20"/>
    <p:sldId id="281" r:id="rId21"/>
    <p:sldId id="285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36"/>
    <p:restoredTop sz="94629"/>
  </p:normalViewPr>
  <p:slideViewPr>
    <p:cSldViewPr snapToGrid="0" snapToObjects="1">
      <p:cViewPr varScale="1">
        <p:scale>
          <a:sx n="96" d="100"/>
          <a:sy n="96" d="100"/>
        </p:scale>
        <p:origin x="84" y="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AAADD2B-DA88-BC46-BB6F-1238881366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B636E22-7ED4-4C43-A5D4-0BF52D881D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76098CC-1AD7-4341-8A1B-28B6ACC3C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EEA1-F60F-6742-B4BD-24A6EA625742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20CFED9-1B09-014E-9F64-FDAB0E761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8C6C0BF-627E-5441-B6B6-C6ACF0A75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BA0E-710E-2A43-8F42-5B09E48B2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764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FA76133-6E8C-224A-A264-CB6E86A2F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056A4AA-DBAC-8D4B-B122-F928493642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1F3143C-739C-B544-BD3F-9F066552C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EEA1-F60F-6742-B4BD-24A6EA625742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8518C0B-26F3-FF46-9E2F-EAA93BB05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831E7A6-398C-B74D-A1B1-64B7436E7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BA0E-710E-2A43-8F42-5B09E48B2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051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DFA61A4D-C67D-6342-A7DE-ED32BED5A1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973184D-B1CE-7941-98AD-77ACEC6658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92BF866-2E9A-AE46-8EF6-D4C7B874E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EEA1-F60F-6742-B4BD-24A6EA625742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6D92A62-B87F-8F49-AEDE-EAD2C8CB3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27D0BBF-4890-644B-A8E4-FC1E01824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BA0E-710E-2A43-8F42-5B09E48B2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599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40BFDAD-3D8A-6F49-AE28-B553062A9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5EAB146-3B30-0742-B28C-092CE9E4EC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1D68ED3-AC15-5E48-97C2-4E0D71046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EEA1-F60F-6742-B4BD-24A6EA625742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364AE25-7E3E-6045-B275-7B8E0EF2E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536189D-3F3C-C945-AF3B-5849EB23E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BA0E-710E-2A43-8F42-5B09E48B2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337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D515F3-C429-8B45-A2C0-CDAAF1DE2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704A280-70E5-3F4D-8C56-DA8D70341D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965EDB6-F1CC-3845-8F94-0EC48154E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EEA1-F60F-6742-B4BD-24A6EA625742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7E0C3BC-B166-3C41-A6CF-CBDAE08AD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3FC03DB-CB2A-5447-B5BE-35F0F6E2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BA0E-710E-2A43-8F42-5B09E48B2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154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3DBDC54-1527-7B4F-99B2-0F56CCC2F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EEA2679-C32B-7143-AA9E-A36B36ED02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A632745-E8E6-F44B-8428-4072C7415A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472B19A-F1DB-7C4E-AD2F-3A68996EE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EEA1-F60F-6742-B4BD-24A6EA625742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1182F80-83E2-BD48-8119-F8F5A8545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64A69DF-A4A0-7A44-82E3-BC4B2A345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BA0E-710E-2A43-8F42-5B09E48B2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382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5A0A8F-952F-804F-AFF8-D4116AB09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81D6E28-FF84-2C4A-A975-0854D6674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69D9ED9-F684-6842-BB56-FB670C9769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EC2F6C51-3BBE-1A48-BC6E-DBB28E42D8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564E46F1-CFD5-8B42-B43D-BDD6237A9F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6C6F7B79-F6D9-324A-A3A7-EFB892D72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EEA1-F60F-6742-B4BD-24A6EA625742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7BEBA80C-4EF6-CB43-992A-51903F16A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F5AC480C-C546-0D41-BBA0-5A881D56B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BA0E-710E-2A43-8F42-5B09E48B2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540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47217B1-AF1C-FA47-B777-F8613C53F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0B4B312-996F-9547-BF13-6F377AA29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EEA1-F60F-6742-B4BD-24A6EA625742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F85B0CC-1EDB-DA44-92E4-843C2215E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3A71FBD-6B31-E14D-BE13-0D2A4067C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BA0E-710E-2A43-8F42-5B09E48B2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050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B18FE40D-75DD-0044-8447-58DC31EC3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EEA1-F60F-6742-B4BD-24A6EA625742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CFBB19FC-3A55-C648-B96D-03894DF22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F4623E1-EC94-B043-9799-B8DCACA05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BA0E-710E-2A43-8F42-5B09E48B2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984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F71804-6EC6-3A48-94CA-015B44181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4A99B0B-1AD9-514B-8756-2045E15AED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C2E18A4-EB0B-2D4D-B94C-CE5174E649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09A859E-1C19-9A44-8F7D-6EBE31E9C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EEA1-F60F-6742-B4BD-24A6EA625742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532F6E1-386E-5A4C-BBA2-091B6185E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AC74910-244A-574B-9DBF-3C79E3650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BA0E-710E-2A43-8F42-5B09E48B2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410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D3FC3B6-5FED-694C-B405-3A736A99D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B55BDBAC-AB01-6F40-8D80-0739E625F4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39CB4BE-9D2D-3E4E-A474-70B489DF56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AAC3912-18EC-9049-B1BE-24ACEEE62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EEA1-F60F-6742-B4BD-24A6EA625742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49ED95D-F1EC-3644-AD76-B28E4D5A0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1FA9A43-880B-D249-89F5-50CB680BA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BA0E-710E-2A43-8F42-5B09E48B2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876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C53172D9-D6B1-7148-9FE7-BD28EFBB7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695B7D4-B381-3444-877D-7CAEB01179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AEE2118-F763-F841-A3A3-2AAAC16B13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9EEA1-F60F-6742-B4BD-24A6EA625742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68F5BE1-AFA0-E542-8E40-03852C2BE6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88D0D05-FD62-644A-AD71-97D7C09886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BBA0E-710E-2A43-8F42-5B09E48B2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34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aiyuancloud.cn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1DDAEE9-2957-C84B-BF20-6B0C6057B1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开元云业务支撑系统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1DE74BB-EBAE-3F4C-9315-B1AF555C3DC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Kaiyuancloud</a:t>
            </a:r>
            <a:r>
              <a:rPr lang="en-US" dirty="0"/>
              <a:t> Business Operation Support System(KBOSS)</a:t>
            </a:r>
          </a:p>
        </p:txBody>
      </p:sp>
    </p:spTree>
    <p:extLst>
      <p:ext uri="{BB962C8B-B14F-4D97-AF65-F5344CB8AC3E}">
        <p14:creationId xmlns:p14="http://schemas.microsoft.com/office/powerpoint/2010/main" val="5755410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058439-3130-C8B8-F30D-C9EBA656C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sz="6000" b="1" dirty="0" err="1">
                <a:effectLst/>
                <a:latin typeface="Calibri" panose="020F0502020204030204" pitchFamily="34" charset="0"/>
              </a:rPr>
              <a:t>Kboss</a:t>
            </a:r>
            <a:r>
              <a:rPr lang="ja-JP" altLang="en-US" sz="6000" b="1">
                <a:effectLst/>
                <a:latin typeface="MicrosoftYaHeiLight"/>
              </a:rPr>
              <a:t>功能</a:t>
            </a:r>
            <a:r>
              <a:rPr lang="en-US" altLang="ja-JP" sz="6000" b="1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:</a:t>
            </a:r>
            <a:r>
              <a:rPr lang="ja-JP" altLang="en-US" sz="6000" b="1">
                <a:effectLst/>
                <a:latin typeface="MicrosoftYaHeiLight"/>
              </a:rPr>
              <a:t>供应商管理 </a:t>
            </a:r>
            <a:endParaRPr lang="en-US" sz="13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A31746A-3BEE-6E13-8E29-FB0DD0A5B4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SG" sz="3200" dirty="0" err="1">
                <a:effectLst/>
                <a:latin typeface="Calibri" panose="020F0502020204030204" pitchFamily="34" charset="0"/>
              </a:rPr>
              <a:t>Kboss</a:t>
            </a:r>
            <a:r>
              <a:rPr lang="ja-JP" altLang="en-US" sz="3200">
                <a:effectLst/>
                <a:latin typeface="MicrosoftYaHei"/>
              </a:rPr>
              <a:t>实现的供应商管理</a:t>
            </a:r>
            <a:r>
              <a:rPr lang="ja-JP" altLang="en-US" sz="320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，</a:t>
            </a:r>
            <a:r>
              <a:rPr lang="ja-JP" altLang="en-US" sz="3200">
                <a:effectLst/>
                <a:latin typeface="MicrosoftYaHei"/>
              </a:rPr>
              <a:t>从供销协议签约</a:t>
            </a:r>
            <a:r>
              <a:rPr lang="ja-JP" altLang="en-US" sz="320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，到产品上架，销售过 程的服务工单以及售后结算，以及销售协议解除权过程管理，包 括</a:t>
            </a:r>
            <a:r>
              <a:rPr lang="en-US" altLang="ja-JP" sz="32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: </a:t>
            </a:r>
            <a:endParaRPr lang="ja-JP" altLang="en-US" sz="3200">
              <a:effectLst/>
              <a:latin typeface="ArialMT"/>
            </a:endParaRPr>
          </a:p>
          <a:p>
            <a:pPr lvl="1"/>
            <a:r>
              <a:rPr lang="ja-JP" altLang="en-US" sz="2800">
                <a:effectLst/>
                <a:latin typeface="MicrosoftYaHei"/>
              </a:rPr>
              <a:t>供应商信息维护 </a:t>
            </a:r>
            <a:r>
              <a:rPr lang="en-US" altLang="ja-JP" sz="2800" dirty="0">
                <a:effectLst/>
                <a:latin typeface="Calibri" panose="020F0502020204030204" pitchFamily="34" charset="0"/>
              </a:rPr>
              <a:t>– </a:t>
            </a:r>
            <a:r>
              <a:rPr lang="ja-JP" altLang="en-US" sz="280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维护供应商信息 </a:t>
            </a:r>
            <a:endParaRPr lang="ja-JP" altLang="en-US" sz="2800">
              <a:effectLst/>
              <a:latin typeface="ArialMT"/>
            </a:endParaRPr>
          </a:p>
          <a:p>
            <a:pPr lvl="1"/>
            <a:r>
              <a:rPr lang="ja-JP" altLang="en-US" sz="2800">
                <a:effectLst/>
                <a:latin typeface="MicrosoftYaHei"/>
              </a:rPr>
              <a:t>供销协议管理 </a:t>
            </a:r>
            <a:r>
              <a:rPr lang="en-US" altLang="ja-JP" sz="2800" dirty="0">
                <a:effectLst/>
                <a:latin typeface="Calibri" panose="020F0502020204030204" pitchFamily="34" charset="0"/>
              </a:rPr>
              <a:t>– </a:t>
            </a:r>
            <a:r>
              <a:rPr lang="ja-JP" altLang="en-US" sz="280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协议文本管理，销售模式以及结算方式管理 </a:t>
            </a:r>
            <a:endParaRPr lang="ja-JP" altLang="en-US" sz="2800">
              <a:effectLst/>
              <a:latin typeface="ArialMT"/>
            </a:endParaRPr>
          </a:p>
          <a:p>
            <a:pPr lvl="1"/>
            <a:r>
              <a:rPr lang="ja-JP" altLang="en-US" sz="2800">
                <a:effectLst/>
                <a:latin typeface="MicrosoftYaHei"/>
              </a:rPr>
              <a:t>产品管理 </a:t>
            </a:r>
            <a:r>
              <a:rPr lang="en-US" altLang="ja-JP" sz="2800" dirty="0">
                <a:effectLst/>
                <a:latin typeface="Calibri" panose="020F0502020204030204" pitchFamily="34" charset="0"/>
              </a:rPr>
              <a:t>– </a:t>
            </a:r>
            <a:endParaRPr lang="ja-JP" altLang="en-US" sz="2800">
              <a:effectLst/>
              <a:latin typeface="ArialMT"/>
            </a:endParaRPr>
          </a:p>
          <a:p>
            <a:pPr lvl="1"/>
            <a:r>
              <a:rPr lang="ja-JP" altLang="en-US" sz="2800">
                <a:effectLst/>
                <a:latin typeface="MicrosoftYaHei"/>
              </a:rPr>
              <a:t>产品工单管理 </a:t>
            </a:r>
            <a:endParaRPr lang="ja-JP" altLang="en-US" sz="2800">
              <a:effectLst/>
              <a:latin typeface="ArialMT"/>
            </a:endParaRPr>
          </a:p>
          <a:p>
            <a:r>
              <a:rPr lang="ja-JP" altLang="en-US" sz="3200">
                <a:effectLst/>
                <a:latin typeface="MicrosoftYaHei"/>
              </a:rPr>
              <a:t>结算管理 </a:t>
            </a:r>
            <a:endParaRPr lang="ja-JP" altLang="en-US" sz="3200">
              <a:effectLst/>
              <a:latin typeface="ArialMT"/>
            </a:endParaRPr>
          </a:p>
        </p:txBody>
      </p:sp>
    </p:spTree>
    <p:extLst>
      <p:ext uri="{BB962C8B-B14F-4D97-AF65-F5344CB8AC3E}">
        <p14:creationId xmlns:p14="http://schemas.microsoft.com/office/powerpoint/2010/main" val="39774943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534A5AE-CE16-0968-FF13-43BB6DC97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供应商类型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860D245-4D22-115F-0821-0E6D800D65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产品供应商</a:t>
            </a:r>
            <a:endParaRPr lang="en-US" dirty="0"/>
          </a:p>
          <a:p>
            <a:pPr lvl="1"/>
            <a:r>
              <a:rPr lang="en-US" dirty="0" err="1"/>
              <a:t>以产品形式提供Kboss</a:t>
            </a:r>
            <a:endParaRPr lang="en-US" dirty="0"/>
          </a:p>
          <a:p>
            <a:pPr lvl="1"/>
            <a:r>
              <a:rPr lang="en-US" dirty="0" err="1"/>
              <a:t>全部API对接</a:t>
            </a:r>
            <a:endParaRPr lang="en-US" dirty="0"/>
          </a:p>
          <a:p>
            <a:pPr lvl="1"/>
            <a:r>
              <a:rPr lang="en-US" dirty="0" err="1"/>
              <a:t>供应商调度资源</a:t>
            </a:r>
            <a:endParaRPr lang="en-US" dirty="0"/>
          </a:p>
          <a:p>
            <a:pPr lvl="1"/>
            <a:r>
              <a:rPr lang="en-US" dirty="0" err="1"/>
              <a:t>账单以供应商</a:t>
            </a:r>
            <a:endParaRPr lang="en-US" dirty="0"/>
          </a:p>
          <a:p>
            <a:r>
              <a:rPr lang="en-US" dirty="0" err="1"/>
              <a:t>资源供应商</a:t>
            </a:r>
            <a:endParaRPr lang="en-US" dirty="0"/>
          </a:p>
          <a:p>
            <a:pPr lvl="1"/>
            <a:r>
              <a:rPr lang="en-US" dirty="0" err="1"/>
              <a:t>以资源形式提供Kboss</a:t>
            </a:r>
            <a:endParaRPr lang="en-US" dirty="0"/>
          </a:p>
          <a:p>
            <a:pPr lvl="1"/>
            <a:r>
              <a:rPr lang="en-US" dirty="0" err="1"/>
              <a:t>在Kboss上管理资源</a:t>
            </a:r>
            <a:endParaRPr lang="en-US" dirty="0"/>
          </a:p>
          <a:p>
            <a:pPr lvl="1"/>
            <a:r>
              <a:rPr lang="en-US" dirty="0" err="1"/>
              <a:t>基本API</a:t>
            </a:r>
            <a:r>
              <a:rPr lang="zh-CN" altLang="en-US" dirty="0"/>
              <a:t>，提供设备实时开通 关闭能力</a:t>
            </a:r>
            <a:endParaRPr lang="en-SG" altLang="zh-CN" dirty="0"/>
          </a:p>
          <a:p>
            <a:pPr lvl="1"/>
            <a:r>
              <a:rPr lang="en-US" altLang="zh-CN" dirty="0" err="1"/>
              <a:t>Kboss</a:t>
            </a:r>
            <a:r>
              <a:rPr lang="zh-CN" altLang="en-US" dirty="0"/>
              <a:t>调度资源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600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B7CA794-0A6E-3291-131E-9C7298849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sz="6000" b="1" dirty="0" err="1">
                <a:effectLst/>
                <a:latin typeface="Calibri" panose="020F0502020204030204" pitchFamily="34" charset="0"/>
              </a:rPr>
              <a:t>Kboss</a:t>
            </a:r>
            <a:r>
              <a:rPr lang="ja-JP" altLang="en-US" sz="6000" b="1">
                <a:effectLst/>
                <a:latin typeface="MicrosoftYaHeiLight"/>
              </a:rPr>
              <a:t>功能</a:t>
            </a:r>
            <a:r>
              <a:rPr lang="en-US" altLang="ja-JP" sz="6000" b="1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:</a:t>
            </a:r>
            <a:r>
              <a:rPr lang="ja-JP" altLang="en-US" sz="6000" b="1">
                <a:effectLst/>
                <a:latin typeface="MicrosoftYaHeiLight"/>
              </a:rPr>
              <a:t>分销商管理 </a:t>
            </a:r>
            <a:endParaRPr lang="en-US" sz="13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A910BE8-1457-A519-01A6-33C3CF0E11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SG" sz="3200" dirty="0" err="1">
                <a:effectLst/>
                <a:latin typeface="Calibri" panose="020F0502020204030204" pitchFamily="34" charset="0"/>
              </a:rPr>
              <a:t>Kboss</a:t>
            </a:r>
            <a:r>
              <a:rPr lang="ja-JP" altLang="en-US" sz="3200">
                <a:effectLst/>
                <a:latin typeface="MicrosoftYaHei"/>
              </a:rPr>
              <a:t>的分销商管理实现了对分销商的</a:t>
            </a:r>
            <a:r>
              <a:rPr lang="ja-JP" altLang="en-US" sz="320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分销产品划定，设置销售模式及相应的定价与以及分销结算周期和结算时间</a:t>
            </a:r>
            <a:r>
              <a:rPr lang="en-US" altLang="ja-JP" sz="32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; </a:t>
            </a:r>
            <a:endParaRPr lang="ja-JP" altLang="en-US" sz="3200">
              <a:effectLst/>
              <a:latin typeface="ArialM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ja-JP" altLang="en-US" sz="320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多级分销模式，支持分销商发展下级分销商，下级分销商再发展 更下级分销商 </a:t>
            </a:r>
            <a:endParaRPr lang="ja-JP" altLang="en-US" sz="3200">
              <a:effectLst/>
              <a:latin typeface="ArialM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ja-JP" altLang="en-US" sz="320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支持分销商独立的营销，客户拓展</a:t>
            </a:r>
            <a:r>
              <a:rPr lang="en-US" altLang="ja-JP" sz="32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; </a:t>
            </a:r>
            <a:endParaRPr lang="ja-JP" altLang="en-US" sz="3200">
              <a:effectLst/>
              <a:latin typeface="ArialM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ja-JP" altLang="en-US" sz="320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分销商有独立的账务，支持从客户充值、产品购买等业务记账</a:t>
            </a:r>
            <a:r>
              <a:rPr lang="en-US" altLang="ja-JP" sz="32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; </a:t>
            </a:r>
            <a:endParaRPr lang="ja-JP" altLang="en-US" sz="3200">
              <a:effectLst/>
              <a:latin typeface="ArialM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ja-JP" altLang="en-US" sz="320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业务分析功能帮助分销商从部⻔、人员、产品、客户、供应商、 分销商等多个维度分析业务运营状况以及业务发展趋势。 </a:t>
            </a:r>
            <a:endParaRPr lang="ja-JP" altLang="en-US" sz="3200">
              <a:effectLst/>
              <a:latin typeface="ArialMT"/>
            </a:endParaRPr>
          </a:p>
        </p:txBody>
      </p:sp>
    </p:spTree>
    <p:extLst>
      <p:ext uri="{BB962C8B-B14F-4D97-AF65-F5344CB8AC3E}">
        <p14:creationId xmlns:p14="http://schemas.microsoft.com/office/powerpoint/2010/main" val="12727463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1F656B6-A1D0-C7B5-0A9F-B32C874A1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sz="6000" b="0" dirty="0" err="1">
                <a:effectLst/>
                <a:latin typeface="Calibri" panose="020F0502020204030204" pitchFamily="34" charset="0"/>
              </a:rPr>
              <a:t>Kboss</a:t>
            </a:r>
            <a:r>
              <a:rPr lang="ja-JP" altLang="en-US" sz="6000">
                <a:effectLst/>
                <a:latin typeface="MicrosoftYaHeiLight"/>
              </a:rPr>
              <a:t>功能</a:t>
            </a:r>
            <a:r>
              <a:rPr lang="en-US" altLang="ja-JP" sz="6000" b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:</a:t>
            </a:r>
            <a:r>
              <a:rPr lang="ja-JP" altLang="en-US" sz="6000" b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财务管理</a:t>
            </a:r>
            <a:endParaRPr lang="en-US" sz="13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295F9F9-68D5-2641-67EA-4CC4E9C83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SG" sz="3200" dirty="0" err="1">
                <a:effectLst/>
                <a:latin typeface="Calibri" panose="020F0502020204030204" pitchFamily="34" charset="0"/>
              </a:rPr>
              <a:t>Kboss</a:t>
            </a:r>
            <a:r>
              <a:rPr lang="ja-JP" altLang="en-US" sz="3200">
                <a:effectLst/>
                <a:latin typeface="MicrosoftYaHei"/>
              </a:rPr>
              <a:t>的财务管理实现了多级分销模式下的多套独立账本管理</a:t>
            </a:r>
            <a:r>
              <a:rPr lang="ja-JP" altLang="en-US" sz="320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，每 </a:t>
            </a:r>
            <a:endParaRPr lang="ja-JP" altLang="en-US" sz="440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ja-JP" altLang="en-US" sz="320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个分销商都有自己独立的账本 定制的会计科目和会计分录支持</a:t>
            </a:r>
            <a:r>
              <a:rPr lang="en-SG" sz="3200" dirty="0" err="1">
                <a:effectLst/>
                <a:latin typeface="Calibri" panose="020F0502020204030204" pitchFamily="34" charset="0"/>
              </a:rPr>
              <a:t>Kboss</a:t>
            </a:r>
            <a:r>
              <a:rPr lang="ja-JP" altLang="en-US" sz="320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系统的充值，购买，退费以 及结算业务，并且在系统扩展其他业务时，可通过新增科目以及 配置会计分录的方式实现新业务的记账。 </a:t>
            </a:r>
            <a:endParaRPr lang="ja-JP" altLang="en-US" sz="3200">
              <a:effectLst/>
              <a:latin typeface="ArialM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ja-JP" altLang="en-US" sz="320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业务发生时相关机构同时记账。 </a:t>
            </a:r>
            <a:endParaRPr lang="ja-JP" altLang="en-US" sz="3200">
              <a:effectLst/>
              <a:latin typeface="ArialMT"/>
            </a:endParaRPr>
          </a:p>
        </p:txBody>
      </p:sp>
    </p:spTree>
    <p:extLst>
      <p:ext uri="{BB962C8B-B14F-4D97-AF65-F5344CB8AC3E}">
        <p14:creationId xmlns:p14="http://schemas.microsoft.com/office/powerpoint/2010/main" val="9952776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42AE94D-F290-5843-7E0C-D69E19A3F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sz="6000" b="0" dirty="0" err="1">
                <a:effectLst/>
                <a:latin typeface="Calibri" panose="020F0502020204030204" pitchFamily="34" charset="0"/>
              </a:rPr>
              <a:t>Kboss</a:t>
            </a:r>
            <a:r>
              <a:rPr lang="ja-JP" altLang="en-US" sz="6000">
                <a:effectLst/>
                <a:latin typeface="MicrosoftYaHeiLight"/>
              </a:rPr>
              <a:t>功能</a:t>
            </a:r>
            <a:r>
              <a:rPr lang="en-US" altLang="ja-JP" sz="6000" b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:</a:t>
            </a:r>
            <a:r>
              <a:rPr lang="ja-JP" altLang="en-US" sz="6000">
                <a:effectLst/>
                <a:latin typeface="MicrosoftYaHeiLight"/>
              </a:rPr>
              <a:t>客户管理 </a:t>
            </a:r>
            <a:endParaRPr lang="en-US" sz="13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9FC822D-E467-72FE-296B-451392BA71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sz="3200">
                <a:effectLst/>
                <a:latin typeface="MicrosoftYaHei"/>
              </a:rPr>
              <a:t>分销商独立的客户管理机制</a:t>
            </a:r>
            <a:r>
              <a:rPr lang="ja-JP" altLang="en-US" sz="320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，分销商职能看到自己的客户</a:t>
            </a:r>
            <a:r>
              <a:rPr lang="en-US" altLang="ja-JP" sz="32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; </a:t>
            </a:r>
            <a:endParaRPr lang="ja-JP" altLang="en-US" sz="440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ja-JP" altLang="en-US" sz="320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可为不同客户设置不同的折扣或售价</a:t>
            </a:r>
            <a:r>
              <a:rPr lang="en-US" altLang="ja-JP" sz="32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; </a:t>
            </a:r>
            <a:endParaRPr lang="ja-JP" altLang="en-US" sz="3200">
              <a:effectLst/>
              <a:latin typeface="ArialM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ja-JP" altLang="en-US" sz="320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获客营销，</a:t>
            </a:r>
            <a:r>
              <a:rPr lang="ja-JP" altLang="en-US" sz="3200">
                <a:effectLst/>
                <a:latin typeface="MicrosoftYaHei"/>
              </a:rPr>
              <a:t>制定促销并以</a:t>
            </a:r>
            <a:r>
              <a:rPr lang="ja-JP" altLang="en-US" sz="320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邀请码形式发布，吸引客户注册成为客 户，定期分析营销客户带来的收益。 </a:t>
            </a:r>
            <a:endParaRPr lang="ja-JP" altLang="en-US" sz="3200">
              <a:effectLst/>
              <a:latin typeface="ArialM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ja-JP" altLang="en-US" sz="320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短信推送用于产品宣传、营销、及业务提醒</a:t>
            </a:r>
            <a:r>
              <a:rPr lang="en-US" altLang="ja-JP" sz="32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(</a:t>
            </a:r>
            <a:r>
              <a:rPr lang="ja-JP" altLang="en-US" sz="320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资源到期，余额不 足等</a:t>
            </a:r>
            <a:r>
              <a:rPr lang="en-US" altLang="ja-JP" sz="32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) </a:t>
            </a:r>
            <a:endParaRPr lang="ja-JP" altLang="en-US" sz="3200">
              <a:effectLst/>
              <a:latin typeface="ArialMT"/>
            </a:endParaRPr>
          </a:p>
        </p:txBody>
      </p:sp>
    </p:spTree>
    <p:extLst>
      <p:ext uri="{BB962C8B-B14F-4D97-AF65-F5344CB8AC3E}">
        <p14:creationId xmlns:p14="http://schemas.microsoft.com/office/powerpoint/2010/main" val="23204877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AE96F8E-085D-AE75-9C8A-3D3750346C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sz="6000" b="0" dirty="0" err="1">
                <a:effectLst/>
                <a:latin typeface="Calibri" panose="020F0502020204030204" pitchFamily="34" charset="0"/>
              </a:rPr>
              <a:t>Kboss</a:t>
            </a:r>
            <a:r>
              <a:rPr lang="ja-JP" altLang="en-US" sz="6000">
                <a:effectLst/>
                <a:latin typeface="MicrosoftYaHeiLight"/>
              </a:rPr>
              <a:t>功能</a:t>
            </a:r>
            <a:r>
              <a:rPr lang="en-US" altLang="ja-JP" sz="6000" b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:</a:t>
            </a:r>
            <a:r>
              <a:rPr lang="ja-JP" altLang="en-US" sz="6000" b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审批管理 </a:t>
            </a:r>
            <a:endParaRPr lang="en-US" sz="13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32D5B7A-7BBC-3B0B-FC08-64B41D1D3C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sz="3200">
                <a:effectLst/>
                <a:latin typeface="MicrosoftYaHei"/>
              </a:rPr>
              <a:t>通过钉钉</a:t>
            </a:r>
            <a:r>
              <a:rPr lang="en-SG" sz="3200" dirty="0" err="1">
                <a:effectLst/>
                <a:latin typeface="Calibri" panose="020F0502020204030204" pitchFamily="34" charset="0"/>
              </a:rPr>
              <a:t>API</a:t>
            </a:r>
            <a:r>
              <a:rPr lang="en-SG" sz="3200" dirty="0" err="1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，</a:t>
            </a:r>
            <a:r>
              <a:rPr lang="en-SG" sz="3200" dirty="0" err="1">
                <a:effectLst/>
                <a:latin typeface="Calibri" panose="020F0502020204030204" pitchFamily="34" charset="0"/>
              </a:rPr>
              <a:t>Kboss</a:t>
            </a:r>
            <a:r>
              <a:rPr lang="ja-JP" altLang="en-US" sz="320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实现业务移动审批 </a:t>
            </a:r>
            <a:endParaRPr lang="ja-JP" altLang="en-US" sz="4400">
              <a:effectLst/>
            </a:endParaRPr>
          </a:p>
          <a:p>
            <a:r>
              <a:rPr lang="ja-JP" altLang="en-US" sz="3200">
                <a:effectLst/>
                <a:latin typeface="MicrosoftYaHei"/>
              </a:rPr>
              <a:t>分销商可定制业务审批级别和审批人员 </a:t>
            </a:r>
            <a:endParaRPr lang="ja-JP" altLang="en-US" sz="4400">
              <a:effectLst/>
            </a:endParaRPr>
          </a:p>
          <a:p>
            <a:r>
              <a:rPr lang="ja-JP" altLang="en-US" sz="3200">
                <a:effectLst/>
                <a:latin typeface="MicrosoftYaHei"/>
              </a:rPr>
              <a:t>需要审批的业务</a:t>
            </a:r>
            <a:r>
              <a:rPr lang="en-US" altLang="ja-JP" sz="32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:</a:t>
            </a:r>
            <a:r>
              <a:rPr lang="en-US" altLang="ja-JP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/>
            </a:r>
            <a:br>
              <a:rPr lang="en-US" altLang="ja-JP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</a:br>
            <a:r>
              <a:rPr lang="en-US" altLang="ja-JP" dirty="0">
                <a:effectLst/>
                <a:latin typeface="ArialMT"/>
              </a:rPr>
              <a:t>• </a:t>
            </a:r>
            <a:r>
              <a:rPr lang="ja-JP" altLang="en-US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财务线下为客户充值</a:t>
            </a:r>
            <a:br>
              <a:rPr lang="ja-JP" altLang="en-US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</a:br>
            <a:r>
              <a:rPr lang="en-US" altLang="ja-JP" dirty="0">
                <a:effectLst/>
                <a:latin typeface="ArialMT"/>
              </a:rPr>
              <a:t>• </a:t>
            </a:r>
            <a:r>
              <a:rPr lang="ja-JP" altLang="en-US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设置分销商特殊折扣或售价 </a:t>
            </a:r>
            <a:r>
              <a:rPr lang="en-US" altLang="ja-JP" dirty="0">
                <a:effectLst/>
                <a:latin typeface="ArialMT"/>
              </a:rPr>
              <a:t>• </a:t>
            </a:r>
            <a:r>
              <a:rPr lang="ja-JP" altLang="en-US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设置客户特殊折扣或售价</a:t>
            </a:r>
            <a:br>
              <a:rPr lang="ja-JP" altLang="en-US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</a:br>
            <a:r>
              <a:rPr lang="en-US" altLang="ja-JP" dirty="0">
                <a:effectLst/>
                <a:latin typeface="ArialMT"/>
              </a:rPr>
              <a:t>• </a:t>
            </a:r>
            <a:r>
              <a:rPr lang="ja-JP" altLang="en-US">
                <a:effectLst/>
                <a:latin typeface="MicrosoftYaHei"/>
              </a:rPr>
              <a:t>供应商结算</a:t>
            </a:r>
            <a:br>
              <a:rPr lang="ja-JP" altLang="en-US">
                <a:effectLst/>
                <a:latin typeface="MicrosoftYaHei"/>
              </a:rPr>
            </a:br>
            <a:r>
              <a:rPr lang="en-US" altLang="ja-JP" dirty="0">
                <a:effectLst/>
                <a:latin typeface="ArialMT"/>
              </a:rPr>
              <a:t>• </a:t>
            </a:r>
            <a:r>
              <a:rPr lang="ja-JP" altLang="en-US">
                <a:effectLst/>
                <a:latin typeface="MicrosoftYaHei"/>
              </a:rPr>
              <a:t>分销商结算 </a:t>
            </a:r>
            <a:endParaRPr lang="ja-JP" altLang="en-US" sz="400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96943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C371CA3-4F23-864F-1A8B-277D0916C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sz="6000" b="0" dirty="0" err="1">
                <a:effectLst/>
                <a:latin typeface="Calibri" panose="020F0502020204030204" pitchFamily="34" charset="0"/>
              </a:rPr>
              <a:t>Kboss</a:t>
            </a:r>
            <a:r>
              <a:rPr lang="ja-JP" altLang="en-US" sz="6000">
                <a:effectLst/>
                <a:latin typeface="MicrosoftYaHeiLight"/>
              </a:rPr>
              <a:t>功能</a:t>
            </a:r>
            <a:r>
              <a:rPr lang="en-US" altLang="ja-JP" sz="6000" b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:</a:t>
            </a:r>
            <a:r>
              <a:rPr lang="ja-JP" altLang="en-US" sz="6000" b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商品售卖 </a:t>
            </a:r>
            <a:endParaRPr lang="en-US" sz="13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E98E31B-F464-A625-50FF-2A30646BB1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ja-JP" altLang="en-US" sz="3200">
                <a:effectLst/>
                <a:latin typeface="MicrosoftYaHei"/>
              </a:rPr>
              <a:t>售卖产品类型</a:t>
            </a:r>
            <a:r>
              <a:rPr lang="en-US" altLang="ja-JP" sz="32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:</a:t>
            </a:r>
            <a:r>
              <a:rPr lang="ja-JP" altLang="en-US" sz="3200">
                <a:effectLst/>
                <a:latin typeface="MicrosoftYaHei"/>
              </a:rPr>
              <a:t>超算</a:t>
            </a:r>
            <a:r>
              <a:rPr lang="ja-JP" altLang="en-US" sz="320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、智算、云主机、专线网络等 </a:t>
            </a:r>
            <a:endParaRPr lang="ja-JP" altLang="en-US" sz="3200">
              <a:effectLst/>
              <a:latin typeface="ArialM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ja-JP" altLang="en-US" sz="320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融合多家供应商产品，给客户从功能、性能、价格，位置等多维 度的更多选择 </a:t>
            </a:r>
            <a:endParaRPr lang="ja-JP" altLang="en-US" sz="3200">
              <a:effectLst/>
              <a:latin typeface="ArialM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ja-JP" altLang="en-US" sz="320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支持线上支付 </a:t>
            </a:r>
            <a:endParaRPr lang="ja-JP" altLang="en-US" sz="3200">
              <a:effectLst/>
              <a:latin typeface="ArialM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ja-JP" altLang="en-US" sz="320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支持购物⻋聚合购买以及立即购买 </a:t>
            </a:r>
            <a:endParaRPr lang="ja-JP" altLang="en-US" sz="3200">
              <a:effectLst/>
              <a:latin typeface="ArialM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ja-JP" altLang="en-US" sz="3200">
                <a:effectLst/>
                <a:latin typeface="MicrosoftYaHei"/>
              </a:rPr>
              <a:t>更好的折扣或价格</a:t>
            </a:r>
            <a:r>
              <a:rPr lang="ja-JP" altLang="en-US" sz="320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，降低客户的拥有成本 </a:t>
            </a:r>
            <a:endParaRPr lang="ja-JP" altLang="en-US" sz="3200">
              <a:effectLst/>
              <a:latin typeface="ArialM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ja-JP" altLang="en-US" sz="320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支付后通过线上工单直达供应商，即刻开通 </a:t>
            </a:r>
            <a:endParaRPr lang="ja-JP" altLang="en-US" sz="3200">
              <a:effectLst/>
              <a:latin typeface="ArialMT"/>
            </a:endParaRPr>
          </a:p>
        </p:txBody>
      </p:sp>
    </p:spTree>
    <p:extLst>
      <p:ext uri="{BB962C8B-B14F-4D97-AF65-F5344CB8AC3E}">
        <p14:creationId xmlns:p14="http://schemas.microsoft.com/office/powerpoint/2010/main" val="13703629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1738F6-48B9-8587-C191-7BB2BDF35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Kboss功能</a:t>
            </a:r>
            <a:r>
              <a:rPr lang="zh-CN" altLang="en-US" dirty="0"/>
              <a:t>：设备产品化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FF49A19-F5D1-8CD0-7412-51B1D1B231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设备管理</a:t>
            </a:r>
            <a:r>
              <a:rPr lang="zh-CN" altLang="en-US" dirty="0"/>
              <a:t>，设备属性管理，设备位置管理，设备状态管理</a:t>
            </a:r>
            <a:endParaRPr lang="en-SG" altLang="zh-CN" dirty="0"/>
          </a:p>
          <a:p>
            <a:r>
              <a:rPr lang="zh-CN" altLang="en-US" dirty="0"/>
              <a:t>设置产品，设置虚拟供应商协议，并按照设备配置设置产品及其租售单价，产品装入供应商协议，</a:t>
            </a:r>
            <a:endParaRPr lang="en-SG" altLang="zh-CN" dirty="0"/>
          </a:p>
          <a:p>
            <a:r>
              <a:rPr lang="zh-CN" altLang="en-US" dirty="0"/>
              <a:t>设备装入产品，选择相应的设备，将设备装入到产品中。</a:t>
            </a:r>
            <a:endParaRPr lang="en-SG" altLang="zh-CN" dirty="0"/>
          </a:p>
          <a:p>
            <a:r>
              <a:rPr lang="zh-CN" altLang="en-US" dirty="0"/>
              <a:t>客户购买此类产品后，生成手工工单，运维人员负责手工开通，完成后反填设备接入所需信息</a:t>
            </a:r>
            <a:endParaRPr lang="en-SG" altLang="zh-CN" dirty="0"/>
          </a:p>
          <a:p>
            <a:r>
              <a:rPr lang="zh-CN" altLang="en-US" dirty="0"/>
              <a:t>客户在我的资源看到新购置的资源后，可以点击进入资源使用。</a:t>
            </a:r>
            <a:endParaRPr lang="en-SG" altLang="zh-CN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0915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B33D045-74BF-318C-CD7C-F50F14B70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Kboss功能</a:t>
            </a:r>
            <a:r>
              <a:rPr lang="zh-CN" altLang="en-US" dirty="0"/>
              <a:t>：商品售卖与使用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481D658-F50D-D186-DA18-47A940C1F9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ja-JP" altLang="en-US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融合多家供应商产品，给客户从功能、性能、价格，位置等多维 度的更多选择 </a:t>
            </a:r>
            <a:endParaRPr lang="ja-JP" altLang="en-US">
              <a:effectLst/>
              <a:latin typeface="ArialM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ja-JP" altLang="en-US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支持线上支付 </a:t>
            </a:r>
            <a:endParaRPr lang="ja-JP" altLang="en-US">
              <a:effectLst/>
              <a:latin typeface="ArialM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ja-JP" altLang="en-US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支持购物⻋聚合购买以及立即购买 </a:t>
            </a:r>
            <a:endParaRPr lang="ja-JP" altLang="en-US">
              <a:effectLst/>
              <a:latin typeface="ArialM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ja-JP" altLang="en-US">
                <a:effectLst/>
                <a:latin typeface="MicrosoftYaHei"/>
              </a:rPr>
              <a:t>更好的折扣或价格</a:t>
            </a:r>
            <a:r>
              <a:rPr lang="ja-JP" altLang="en-US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，降低客户的拥有成本 </a:t>
            </a:r>
            <a:endParaRPr lang="ja-JP" altLang="en-US">
              <a:effectLst/>
              <a:latin typeface="ArialM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ja-JP" altLang="en-US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支付后通过线上工单直达供应商，即刻开通 </a:t>
            </a:r>
            <a:endParaRPr lang="en-US" altLang="ja-JP" dirty="0">
              <a:effectLst/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r>
              <a:rPr lang="ja-JP" altLang="en-US">
                <a:effectLst/>
                <a:latin typeface="MicrosoftYaHei"/>
              </a:rPr>
              <a:t>对于云主机或算力资源</a:t>
            </a:r>
            <a:r>
              <a:rPr lang="ja-JP" altLang="en-US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，</a:t>
            </a:r>
            <a:r>
              <a:rPr lang="ja-JP" altLang="en-US">
                <a:effectLst/>
                <a:latin typeface="MicrosoftYaHei"/>
              </a:rPr>
              <a:t>借助供应商提供的</a:t>
            </a:r>
            <a:r>
              <a:rPr lang="en-SG" dirty="0">
                <a:effectLst/>
                <a:latin typeface="Calibri" panose="020F0502020204030204" pitchFamily="34" charset="0"/>
              </a:rPr>
              <a:t>API</a:t>
            </a:r>
            <a:r>
              <a:rPr lang="en-SG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，</a:t>
            </a:r>
            <a:r>
              <a:rPr lang="ja-JP" altLang="en-US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客户可通过浏览 器终端或浏览器图形化界面来使用 </a:t>
            </a:r>
            <a:endParaRPr lang="ja-JP" altLang="en-US" sz="180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826622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E40D9C5-C118-60D4-5921-865793242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辅助功能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4FDB8A2-5A30-7B67-6833-9D44796E4A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短信</a:t>
            </a:r>
            <a:r>
              <a:rPr lang="zh-CN" altLang="en-US" dirty="0"/>
              <a:t>（用户）：登录</a:t>
            </a:r>
            <a:r>
              <a:rPr lang="en-US" dirty="0" err="1"/>
              <a:t>验证</a:t>
            </a:r>
            <a:r>
              <a:rPr lang="zh-CN" altLang="en-US" dirty="0"/>
              <a:t>，资源到期提醒，余额不足提醒，推荐产品，营销信息</a:t>
            </a:r>
            <a:endParaRPr lang="en-SG" altLang="zh-CN" dirty="0"/>
          </a:p>
          <a:p>
            <a:r>
              <a:rPr lang="zh-CN" altLang="en-US" dirty="0"/>
              <a:t>短信（内部用户）：供应商、分销商结算提醒。用户余额不足提醒，审批提醒</a:t>
            </a:r>
            <a:endParaRPr lang="en-SG" altLang="zh-CN" dirty="0"/>
          </a:p>
          <a:p>
            <a:r>
              <a:rPr lang="zh-CN" altLang="en-US" dirty="0"/>
              <a:t>站内信：用户与客服销售在线沟通</a:t>
            </a:r>
            <a:endParaRPr lang="en-SG" altLang="zh-CN" dirty="0"/>
          </a:p>
          <a:p>
            <a:r>
              <a:rPr lang="zh-CN" altLang="en-US" dirty="0"/>
              <a:t>留言：客户购买意向留言，意见</a:t>
            </a:r>
            <a:endParaRPr lang="en-SG" altLang="zh-CN" dirty="0"/>
          </a:p>
          <a:p>
            <a:r>
              <a:rPr lang="zh-CN" altLang="en-US" dirty="0"/>
              <a:t>工单：客户可以手工发起的工单（可以是任何内容）。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741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>
            <a:extLst>
              <a:ext uri="{FF2B5EF4-FFF2-40B4-BE49-F238E27FC236}">
                <a16:creationId xmlns:a16="http://schemas.microsoft.com/office/drawing/2014/main" xmlns="" id="{4827A3A6-66F7-514C-A7BC-3EA46D1BAD7F}"/>
              </a:ext>
            </a:extLst>
          </p:cNvPr>
          <p:cNvSpPr/>
          <p:nvPr/>
        </p:nvSpPr>
        <p:spPr>
          <a:xfrm>
            <a:off x="9196551" y="777765"/>
            <a:ext cx="2753710" cy="549691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xmlns="" id="{D636A798-116A-4C44-B72F-9E9A253E953F}"/>
              </a:ext>
            </a:extLst>
          </p:cNvPr>
          <p:cNvSpPr/>
          <p:nvPr/>
        </p:nvSpPr>
        <p:spPr>
          <a:xfrm>
            <a:off x="4711148" y="2364980"/>
            <a:ext cx="2877378" cy="23064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Kboss网站</a:t>
            </a:r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xmlns="" id="{7A8462C1-30D1-4940-B5DC-D4DDECCA128A}"/>
              </a:ext>
            </a:extLst>
          </p:cNvPr>
          <p:cNvSpPr/>
          <p:nvPr/>
        </p:nvSpPr>
        <p:spPr>
          <a:xfrm>
            <a:off x="9906001" y="1566041"/>
            <a:ext cx="1334813" cy="4519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阿里</a:t>
            </a:r>
            <a:endParaRPr lang="en-US" dirty="0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xmlns="" id="{0F91E368-8B7D-414A-9489-09A641631B15}"/>
              </a:ext>
            </a:extLst>
          </p:cNvPr>
          <p:cNvSpPr/>
          <p:nvPr/>
        </p:nvSpPr>
        <p:spPr>
          <a:xfrm>
            <a:off x="9906001" y="2465934"/>
            <a:ext cx="1334813" cy="4519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百度</a:t>
            </a:r>
            <a:endParaRPr lang="en-US" dirty="0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xmlns="" id="{6C9B7FC2-4FA5-B34F-A8FB-8B7C142F0180}"/>
              </a:ext>
            </a:extLst>
          </p:cNvPr>
          <p:cNvSpPr/>
          <p:nvPr/>
        </p:nvSpPr>
        <p:spPr>
          <a:xfrm>
            <a:off x="9906000" y="3373191"/>
            <a:ext cx="1334813" cy="4519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京东</a:t>
            </a:r>
            <a:endParaRPr lang="en-US" dirty="0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xmlns="" id="{5B8DC324-447C-2840-8FF8-D087B5B820B1}"/>
              </a:ext>
            </a:extLst>
          </p:cNvPr>
          <p:cNvSpPr/>
          <p:nvPr/>
        </p:nvSpPr>
        <p:spPr>
          <a:xfrm>
            <a:off x="9969062" y="4273084"/>
            <a:ext cx="1334813" cy="4519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其他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3C6339D3-2CEA-3942-A938-F4F491DE4412}"/>
              </a:ext>
            </a:extLst>
          </p:cNvPr>
          <p:cNvSpPr txBox="1"/>
          <p:nvPr/>
        </p:nvSpPr>
        <p:spPr>
          <a:xfrm>
            <a:off x="9592721" y="940469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云服务器提供商</a:t>
            </a:r>
            <a:endParaRPr lang="en-US" dirty="0"/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xmlns="" id="{947F9A1D-C2E1-0942-93C4-7FE422B059F5}"/>
              </a:ext>
            </a:extLst>
          </p:cNvPr>
          <p:cNvSpPr/>
          <p:nvPr/>
        </p:nvSpPr>
        <p:spPr>
          <a:xfrm>
            <a:off x="511723" y="777765"/>
            <a:ext cx="2753710" cy="549691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xmlns="" id="{F04F91BB-FF49-D64E-ABA0-CF4D18C5E8FF}"/>
              </a:ext>
            </a:extLst>
          </p:cNvPr>
          <p:cNvSpPr/>
          <p:nvPr/>
        </p:nvSpPr>
        <p:spPr>
          <a:xfrm>
            <a:off x="1158110" y="1702675"/>
            <a:ext cx="1334813" cy="4519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济南</a:t>
            </a:r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xmlns="" id="{00226D5C-22E8-6C48-A2AE-A273F9C9178E}"/>
              </a:ext>
            </a:extLst>
          </p:cNvPr>
          <p:cNvSpPr/>
          <p:nvPr/>
        </p:nvSpPr>
        <p:spPr>
          <a:xfrm>
            <a:off x="1158110" y="2602568"/>
            <a:ext cx="1334813" cy="4519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无锡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9ADA33FD-34E7-394D-AC4E-5406BE0922E6}"/>
              </a:ext>
            </a:extLst>
          </p:cNvPr>
          <p:cNvSpPr txBox="1"/>
          <p:nvPr/>
        </p:nvSpPr>
        <p:spPr>
          <a:xfrm>
            <a:off x="692430" y="924703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算力</a:t>
            </a:r>
            <a:r>
              <a:rPr lang="en-US" dirty="0" err="1" smtClean="0"/>
              <a:t>中心</a:t>
            </a:r>
            <a:endParaRPr lang="en-US" dirty="0"/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xmlns="" id="{0CC3BA4A-C2B2-CA42-AF1A-8AF57400A813}"/>
              </a:ext>
            </a:extLst>
          </p:cNvPr>
          <p:cNvSpPr/>
          <p:nvPr/>
        </p:nvSpPr>
        <p:spPr>
          <a:xfrm>
            <a:off x="1158109" y="3509825"/>
            <a:ext cx="1334813" cy="4519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天津</a:t>
            </a:r>
            <a:endParaRPr lang="en-US" dirty="0"/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xmlns="" id="{82E27DE7-8D68-404A-A644-2ED6ECAC3377}"/>
              </a:ext>
            </a:extLst>
          </p:cNvPr>
          <p:cNvSpPr/>
          <p:nvPr/>
        </p:nvSpPr>
        <p:spPr>
          <a:xfrm>
            <a:off x="1221171" y="4409718"/>
            <a:ext cx="1334813" cy="4519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其他</a:t>
            </a:r>
            <a:endParaRPr lang="en-US" dirty="0"/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xmlns="" id="{D99B668B-5A7F-DB46-A790-9C37BFDE325D}"/>
              </a:ext>
            </a:extLst>
          </p:cNvPr>
          <p:cNvCxnSpPr>
            <a:cxnSpLocks/>
            <a:stCxn id="4" idx="3"/>
            <a:endCxn id="12" idx="1"/>
          </p:cNvCxnSpPr>
          <p:nvPr/>
        </p:nvCxnSpPr>
        <p:spPr>
          <a:xfrm>
            <a:off x="7588526" y="3518190"/>
            <a:ext cx="1608025" cy="8030"/>
          </a:xfrm>
          <a:prstGeom prst="straightConnector1">
            <a:avLst/>
          </a:prstGeom>
          <a:ln w="38100">
            <a:solidFill>
              <a:srgbClr val="00B05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xmlns="" id="{5C7E8EFD-78D2-7749-9952-D910221B981F}"/>
              </a:ext>
            </a:extLst>
          </p:cNvPr>
          <p:cNvCxnSpPr>
            <a:cxnSpLocks/>
            <a:stCxn id="20" idx="3"/>
            <a:endCxn id="4" idx="1"/>
          </p:cNvCxnSpPr>
          <p:nvPr/>
        </p:nvCxnSpPr>
        <p:spPr>
          <a:xfrm flipV="1">
            <a:off x="3265433" y="3518190"/>
            <a:ext cx="1445715" cy="8030"/>
          </a:xfrm>
          <a:prstGeom prst="straightConnector1">
            <a:avLst/>
          </a:prstGeom>
          <a:ln w="38100">
            <a:solidFill>
              <a:srgbClr val="00B05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7A9ED64C-1A55-1E43-85B4-97733A831905}"/>
              </a:ext>
            </a:extLst>
          </p:cNvPr>
          <p:cNvSpPr txBox="1"/>
          <p:nvPr/>
        </p:nvSpPr>
        <p:spPr>
          <a:xfrm>
            <a:off x="4580721" y="709521"/>
            <a:ext cx="35654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/>
              <a:t>Kboss</a:t>
            </a:r>
            <a:r>
              <a:rPr lang="en-US" sz="2800" b="1" dirty="0" err="1" smtClean="0"/>
              <a:t>系统网络</a:t>
            </a:r>
            <a:r>
              <a:rPr lang="zh-CN" altLang="en-US" sz="2800" b="1" dirty="0"/>
              <a:t>拓扑</a:t>
            </a:r>
            <a:r>
              <a:rPr lang="en-US" sz="2800" b="1" dirty="0" smtClean="0"/>
              <a:t>图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4808393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607432F-4DFE-68D7-D3D4-8D3DEE5BC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系统功能划分</a:t>
            </a:r>
            <a:r>
              <a:rPr lang="zh-CN" altLang="en-US" dirty="0"/>
              <a:t>、数据隔离以及权限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CDE7E08-596B-AEB0-99D1-7C977FB4F1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ja-JP" altLang="en-US" sz="320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功能划分</a:t>
            </a:r>
            <a:r>
              <a:rPr lang="en-US" altLang="ja-JP" sz="32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:</a:t>
            </a:r>
          </a:p>
          <a:p>
            <a:pPr lvl="1"/>
            <a:r>
              <a:rPr lang="ja-JP" altLang="en-US" sz="280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按⻆色划分功能，不同⻆色的用户看到和能使用的功能不同</a:t>
            </a:r>
            <a:endParaRPr lang="en-SG" altLang="ja-JP" sz="2800" dirty="0">
              <a:effectLst/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1"/>
            <a:r>
              <a:rPr lang="ja-JP" altLang="en-US" sz="280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分销机构有</a:t>
            </a:r>
            <a:r>
              <a:rPr lang="en-US" altLang="ja-JP" sz="28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:</a:t>
            </a:r>
            <a:r>
              <a:rPr lang="ja-JP" altLang="en-US" sz="280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管理员、财务、销售、运营、运维等⻆色</a:t>
            </a:r>
            <a:endParaRPr lang="en-SG" altLang="ja-JP" sz="2800" dirty="0">
              <a:effectLst/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1"/>
            <a:r>
              <a:rPr lang="ja-JP" altLang="en-US" sz="280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客户机构有</a:t>
            </a:r>
            <a:r>
              <a:rPr lang="en-US" altLang="ja-JP" sz="28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:</a:t>
            </a:r>
            <a:r>
              <a:rPr lang="ja-JP" altLang="en-US" sz="280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管理员、客户⻆色</a:t>
            </a:r>
            <a:endParaRPr lang="en-SG" altLang="ja-JP" sz="2800" dirty="0">
              <a:effectLst/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1"/>
            <a:r>
              <a:rPr lang="ja-JP" altLang="en-US" sz="280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一个用户可以用户多个⻆色 </a:t>
            </a:r>
            <a:endParaRPr lang="ja-JP" altLang="en-US" sz="3600">
              <a:effectLst/>
            </a:endParaRPr>
          </a:p>
          <a:p>
            <a:r>
              <a:rPr lang="ja-JP" altLang="en-US" sz="320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数据隔离</a:t>
            </a:r>
            <a:endParaRPr lang="en-SG" altLang="ja-JP" sz="3200" dirty="0">
              <a:effectLst/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1"/>
            <a:r>
              <a:rPr lang="ja-JP" altLang="en-US" sz="280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如客户数据、供应商折扣、分销商折扣、促销和邀请码、财务信息等， </a:t>
            </a:r>
            <a:endParaRPr lang="ja-JP" altLang="en-US" sz="4000">
              <a:effectLst/>
            </a:endParaRPr>
          </a:p>
          <a:p>
            <a:pPr lvl="1"/>
            <a:r>
              <a:rPr lang="ja-JP" altLang="en-US" sz="280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每个机构只能看到自己机构的数据，其他不可⻅</a:t>
            </a:r>
            <a:endParaRPr lang="en-SG" altLang="ja-JP" sz="2800" dirty="0">
              <a:effectLst/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r>
              <a:rPr lang="ja-JP" altLang="en-US" sz="320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权限管理</a:t>
            </a:r>
            <a:endParaRPr lang="en-SG" altLang="ja-JP" sz="3200" dirty="0">
              <a:effectLst/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1"/>
            <a:r>
              <a:rPr lang="ja-JP" altLang="en-US" sz="280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系统中部分功能无权限要求，如首⻚，产品展示信息等</a:t>
            </a:r>
            <a:endParaRPr lang="en-US" altLang="ja-JP" sz="2800" dirty="0">
              <a:effectLst/>
              <a:latin typeface="ArialMT"/>
            </a:endParaRPr>
          </a:p>
          <a:p>
            <a:pPr lvl="1"/>
            <a:r>
              <a:rPr lang="ja-JP" altLang="en-US" sz="280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按不同机构类型与⻆色设置权限 </a:t>
            </a:r>
            <a:endParaRPr lang="ja-JP" altLang="en-US" sz="400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474307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Kboss</a:t>
            </a:r>
            <a:r>
              <a:rPr lang="en-US" altLang="zh-CN" dirty="0" smtClean="0"/>
              <a:t> </a:t>
            </a:r>
            <a:r>
              <a:rPr lang="zh-CN" altLang="en-US" dirty="0" smtClean="0"/>
              <a:t>网址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>
                <a:hlinkClick r:id="rId2"/>
              </a:rPr>
              <a:t>https://www.kaiyuancloud.cn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zh-CN" altLang="en-US" smtClean="0"/>
              <a:t>欢迎体验指导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45130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>
            <a:extLst>
              <a:ext uri="{FF2B5EF4-FFF2-40B4-BE49-F238E27FC236}">
                <a16:creationId xmlns:a16="http://schemas.microsoft.com/office/drawing/2014/main" xmlns="" id="{0520F6C5-1600-9F42-8FA4-9B2AFB7B7A6B}"/>
              </a:ext>
            </a:extLst>
          </p:cNvPr>
          <p:cNvSpPr/>
          <p:nvPr/>
        </p:nvSpPr>
        <p:spPr>
          <a:xfrm>
            <a:off x="8662694" y="2562916"/>
            <a:ext cx="1613452" cy="556591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xmlns="" id="{8016F001-0815-DD4F-9E01-738EF1D14291}"/>
              </a:ext>
            </a:extLst>
          </p:cNvPr>
          <p:cNvSpPr/>
          <p:nvPr/>
        </p:nvSpPr>
        <p:spPr>
          <a:xfrm>
            <a:off x="238539" y="2578100"/>
            <a:ext cx="8424155" cy="55659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14E47ABD-5C5C-3046-8913-886A746107E8}"/>
              </a:ext>
            </a:extLst>
          </p:cNvPr>
          <p:cNvSpPr/>
          <p:nvPr/>
        </p:nvSpPr>
        <p:spPr>
          <a:xfrm>
            <a:off x="1141521" y="586409"/>
            <a:ext cx="1681925" cy="48006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FF6418F7-3257-4E46-94EA-458848CA3F8D}"/>
              </a:ext>
            </a:extLst>
          </p:cNvPr>
          <p:cNvSpPr/>
          <p:nvPr/>
        </p:nvSpPr>
        <p:spPr>
          <a:xfrm>
            <a:off x="5569322" y="586409"/>
            <a:ext cx="1633141" cy="48006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031711FC-8685-124C-BDCA-A50F73104C27}"/>
              </a:ext>
            </a:extLst>
          </p:cNvPr>
          <p:cNvSpPr/>
          <p:nvPr/>
        </p:nvSpPr>
        <p:spPr>
          <a:xfrm>
            <a:off x="3385373" y="586409"/>
            <a:ext cx="1633140" cy="48006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2A909C24-D29B-AC45-AD4B-F6DB914E02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3430" y="1222509"/>
            <a:ext cx="1595782" cy="159578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1446CBE9-6591-8C41-BBD6-AEEC46849F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7867" y="1244402"/>
            <a:ext cx="1595782" cy="159578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6953383B-A7BD-9347-A687-E9D4993A92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4826" y="3505752"/>
            <a:ext cx="1595782" cy="159578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47F87B2F-BC44-B243-A2D7-B4252FF34E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5151" y="1300780"/>
            <a:ext cx="1595782" cy="159578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01762F83-F5CF-4947-9D66-FD8D49B236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5151" y="3447632"/>
            <a:ext cx="1595782" cy="159578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56B5A250-9221-1742-9B22-E5AC321D6997}"/>
              </a:ext>
            </a:extLst>
          </p:cNvPr>
          <p:cNvSpPr txBox="1"/>
          <p:nvPr/>
        </p:nvSpPr>
        <p:spPr>
          <a:xfrm>
            <a:off x="5580440" y="628305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监控服务器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D9F1E92B-2FEC-6743-B8DA-4DDB8E496885}"/>
              </a:ext>
            </a:extLst>
          </p:cNvPr>
          <p:cNvSpPr txBox="1"/>
          <p:nvPr/>
        </p:nvSpPr>
        <p:spPr>
          <a:xfrm>
            <a:off x="3427867" y="635356"/>
            <a:ext cx="15969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数据库服务器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19E5EAF4-2B2C-FB49-986C-BBE3583045BC}"/>
              </a:ext>
            </a:extLst>
          </p:cNvPr>
          <p:cNvSpPr txBox="1"/>
          <p:nvPr/>
        </p:nvSpPr>
        <p:spPr>
          <a:xfrm>
            <a:off x="1143747" y="586409"/>
            <a:ext cx="1353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应用服务器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7173A832-5CE6-5C47-8634-5393B19A1168}"/>
              </a:ext>
            </a:extLst>
          </p:cNvPr>
          <p:cNvSpPr txBox="1"/>
          <p:nvPr/>
        </p:nvSpPr>
        <p:spPr>
          <a:xfrm>
            <a:off x="2514600" y="5993296"/>
            <a:ext cx="43444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/>
              <a:t>Kboss</a:t>
            </a:r>
            <a:r>
              <a:rPr lang="zh-CN" altLang="en-US" sz="2800" b="1" dirty="0"/>
              <a:t> 网站服务器部署架构</a:t>
            </a:r>
            <a:endParaRPr lang="en-US" sz="28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94FB1EE4-9412-DE4D-BB93-00281D5676A9}"/>
              </a:ext>
            </a:extLst>
          </p:cNvPr>
          <p:cNvSpPr txBox="1"/>
          <p:nvPr/>
        </p:nvSpPr>
        <p:spPr>
          <a:xfrm>
            <a:off x="267507" y="2656545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内网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5CB7368E-F8E0-AB44-AE15-F14A7F841116}"/>
              </a:ext>
            </a:extLst>
          </p:cNvPr>
          <p:cNvSpPr txBox="1"/>
          <p:nvPr/>
        </p:nvSpPr>
        <p:spPr>
          <a:xfrm>
            <a:off x="9564570" y="2639427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外网</a:t>
            </a:r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0DAA027F-E792-17F6-3C7F-0FD61FB74DC9}"/>
              </a:ext>
            </a:extLst>
          </p:cNvPr>
          <p:cNvSpPr/>
          <p:nvPr/>
        </p:nvSpPr>
        <p:spPr>
          <a:xfrm>
            <a:off x="7701177" y="586409"/>
            <a:ext cx="1633141" cy="48006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1835A64A-6C5E-916C-4C9C-432E938BC8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7006" y="1300780"/>
            <a:ext cx="1595782" cy="159578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E4FB5080-FA8A-E83D-4082-B141E744F8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7006" y="3447632"/>
            <a:ext cx="1595782" cy="159578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2BEF6F72-A8A7-A9D7-3D56-278DCE9ABF38}"/>
              </a:ext>
            </a:extLst>
          </p:cNvPr>
          <p:cNvSpPr txBox="1"/>
          <p:nvPr/>
        </p:nvSpPr>
        <p:spPr>
          <a:xfrm>
            <a:off x="7712295" y="628305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堡垒机服务器</a:t>
            </a:r>
            <a:endParaRPr lang="en-US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xmlns="" id="{2711D89C-7FF5-FE92-72AC-83D71FE55E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0547" y="3424578"/>
            <a:ext cx="1595782" cy="1595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192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xmlns="" id="{12D7D986-2AED-2C40-8AC0-25F3F8BA1AEA}"/>
              </a:ext>
            </a:extLst>
          </p:cNvPr>
          <p:cNvSpPr/>
          <p:nvPr/>
        </p:nvSpPr>
        <p:spPr>
          <a:xfrm>
            <a:off x="3240157" y="5327374"/>
            <a:ext cx="5347252" cy="496956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Linux</a:t>
            </a:r>
            <a:r>
              <a:rPr lang="zh-CN" altLang="en-US" dirty="0"/>
              <a:t> </a:t>
            </a:r>
            <a:r>
              <a:rPr lang="en-US" altLang="zh-CN" dirty="0"/>
              <a:t>OS</a:t>
            </a:r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xmlns="" id="{8DDA17D6-C31B-A640-8715-0992E8E9F5D3}"/>
              </a:ext>
            </a:extLst>
          </p:cNvPr>
          <p:cNvSpPr/>
          <p:nvPr/>
        </p:nvSpPr>
        <p:spPr>
          <a:xfrm>
            <a:off x="3240156" y="4724400"/>
            <a:ext cx="5347251" cy="496956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 err="1"/>
              <a:t>Mysql</a:t>
            </a:r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xmlns="" id="{76260786-6C54-6B44-B5F7-1615AE5B551B}"/>
              </a:ext>
            </a:extLst>
          </p:cNvPr>
          <p:cNvSpPr/>
          <p:nvPr/>
        </p:nvSpPr>
        <p:spPr>
          <a:xfrm>
            <a:off x="3240155" y="4121426"/>
            <a:ext cx="5347252" cy="496956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AioHttp</a:t>
            </a:r>
            <a:r>
              <a:rPr lang="en-US" dirty="0"/>
              <a:t>, 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xmlns="" id="{71EDF733-DC4F-1748-BC56-7F2C496FD150}"/>
              </a:ext>
            </a:extLst>
          </p:cNvPr>
          <p:cNvSpPr/>
          <p:nvPr/>
        </p:nvSpPr>
        <p:spPr>
          <a:xfrm>
            <a:off x="3240155" y="3518452"/>
            <a:ext cx="5347252" cy="496956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 err="1"/>
              <a:t>Ahserver</a:t>
            </a:r>
            <a:r>
              <a:rPr lang="zh-CN" altLang="en-US" dirty="0"/>
              <a:t>，</a:t>
            </a:r>
            <a:r>
              <a:rPr lang="en-US" altLang="zh-CN" dirty="0" err="1"/>
              <a:t>sqlor</a:t>
            </a:r>
            <a:endParaRPr lang="en-US" dirty="0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xmlns="" id="{E4DC70F5-53FB-AC4A-B13C-B9EE842E91C0}"/>
              </a:ext>
            </a:extLst>
          </p:cNvPr>
          <p:cNvSpPr/>
          <p:nvPr/>
        </p:nvSpPr>
        <p:spPr>
          <a:xfrm>
            <a:off x="3240155" y="2927835"/>
            <a:ext cx="5347252" cy="496956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1400" dirty="0" err="1"/>
              <a:t>Kgadget</a:t>
            </a:r>
            <a:r>
              <a:rPr lang="en-SG" sz="1400" dirty="0"/>
              <a:t>, </a:t>
            </a:r>
            <a:r>
              <a:rPr lang="en-US" sz="1400" dirty="0" err="1"/>
              <a:t>短信</a:t>
            </a:r>
            <a:r>
              <a:rPr lang="zh-CN" altLang="en-US" sz="1400" dirty="0"/>
              <a:t>，支付宝，微信，供应商</a:t>
            </a:r>
            <a:r>
              <a:rPr lang="en-US" altLang="zh-CN" sz="1400" dirty="0"/>
              <a:t>API</a:t>
            </a:r>
            <a:r>
              <a:rPr lang="zh-CN" altLang="en-US" sz="1400" dirty="0"/>
              <a:t>，业务逻辑</a:t>
            </a:r>
            <a:endParaRPr lang="en-US" dirty="0"/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xmlns="" id="{D09A76BB-38AA-D24F-8B69-532C8138E0AD}"/>
              </a:ext>
            </a:extLst>
          </p:cNvPr>
          <p:cNvSpPr/>
          <p:nvPr/>
        </p:nvSpPr>
        <p:spPr>
          <a:xfrm>
            <a:off x="3240156" y="2133600"/>
            <a:ext cx="5337578" cy="496956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 err="1"/>
              <a:t>vue</a:t>
            </a:r>
            <a:r>
              <a:rPr lang="zh-CN" altLang="en-US" dirty="0"/>
              <a:t>， </a:t>
            </a:r>
            <a:r>
              <a:rPr lang="en-US" altLang="zh-CN" dirty="0" err="1"/>
              <a:t>webRTC</a:t>
            </a:r>
            <a:r>
              <a:rPr lang="en-US" altLang="zh-CN" dirty="0"/>
              <a:t>, </a:t>
            </a:r>
            <a:r>
              <a:rPr lang="en-US" altLang="zh-CN" dirty="0" err="1"/>
              <a:t>echarts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70032AA-C8B8-C341-9D11-6685F3E9C055}"/>
              </a:ext>
            </a:extLst>
          </p:cNvPr>
          <p:cNvSpPr txBox="1"/>
          <p:nvPr/>
        </p:nvSpPr>
        <p:spPr>
          <a:xfrm>
            <a:off x="8845825" y="2180847"/>
            <a:ext cx="1152939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/>
              <a:t>前端浏览器</a:t>
            </a:r>
            <a:endParaRPr lang="en-US" sz="1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D904F830-9475-0245-AD3A-B77468DB03E4}"/>
              </a:ext>
            </a:extLst>
          </p:cNvPr>
          <p:cNvSpPr txBox="1"/>
          <p:nvPr/>
        </p:nvSpPr>
        <p:spPr>
          <a:xfrm>
            <a:off x="8845821" y="2915478"/>
            <a:ext cx="1152939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/>
              <a:t>应用服务器</a:t>
            </a:r>
            <a:endParaRPr lang="en-US" sz="1400" dirty="0"/>
          </a:p>
          <a:p>
            <a:pPr algn="ctr"/>
            <a:r>
              <a:rPr lang="en-US" sz="1400" dirty="0" err="1"/>
              <a:t>业务逻辑</a:t>
            </a:r>
            <a:endParaRPr lang="en-US" sz="1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F4DFCE16-E7D8-284F-9DB0-9F277B2F9E9C}"/>
              </a:ext>
            </a:extLst>
          </p:cNvPr>
          <p:cNvSpPr txBox="1"/>
          <p:nvPr/>
        </p:nvSpPr>
        <p:spPr>
          <a:xfrm>
            <a:off x="8845823" y="3583130"/>
            <a:ext cx="1341786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/>
              <a:t>web服务器</a:t>
            </a:r>
            <a:endParaRPr lang="en-US" sz="1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52709B0D-F295-5B43-A2A6-A0D5ED064166}"/>
              </a:ext>
            </a:extLst>
          </p:cNvPr>
          <p:cNvSpPr txBox="1"/>
          <p:nvPr/>
        </p:nvSpPr>
        <p:spPr>
          <a:xfrm>
            <a:off x="8845822" y="4150740"/>
            <a:ext cx="1152939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/>
              <a:t>Web服务器</a:t>
            </a:r>
            <a:endParaRPr lang="en-US" sz="1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3D2C54A7-5040-3045-AC52-2FD6B55E0FEE}"/>
              </a:ext>
            </a:extLst>
          </p:cNvPr>
          <p:cNvSpPr txBox="1"/>
          <p:nvPr/>
        </p:nvSpPr>
        <p:spPr>
          <a:xfrm>
            <a:off x="8845821" y="4852024"/>
            <a:ext cx="1152939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/>
              <a:t>持久层</a:t>
            </a:r>
            <a:endParaRPr lang="en-US" sz="1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8F301A3C-4119-CC49-969A-0D27C8B7BDC8}"/>
              </a:ext>
            </a:extLst>
          </p:cNvPr>
          <p:cNvSpPr txBox="1"/>
          <p:nvPr/>
        </p:nvSpPr>
        <p:spPr>
          <a:xfrm>
            <a:off x="8845821" y="5391186"/>
            <a:ext cx="1152939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/>
              <a:t>操作系统</a:t>
            </a:r>
            <a:endParaRPr lang="en-US" sz="14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0D43A94C-EF04-0C43-B47A-004D625D75E0}"/>
              </a:ext>
            </a:extLst>
          </p:cNvPr>
          <p:cNvSpPr txBox="1"/>
          <p:nvPr/>
        </p:nvSpPr>
        <p:spPr>
          <a:xfrm>
            <a:off x="4383157" y="606287"/>
            <a:ext cx="3627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/>
              <a:t>Kboss软件设计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877388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ounded Rectangle 34">
            <a:extLst>
              <a:ext uri="{FF2B5EF4-FFF2-40B4-BE49-F238E27FC236}">
                <a16:creationId xmlns:a16="http://schemas.microsoft.com/office/drawing/2014/main" xmlns="" id="{3D304DBF-89CE-6A4F-AAD4-7C919A1C5426}"/>
              </a:ext>
            </a:extLst>
          </p:cNvPr>
          <p:cNvSpPr/>
          <p:nvPr/>
        </p:nvSpPr>
        <p:spPr>
          <a:xfrm>
            <a:off x="7288695" y="4078356"/>
            <a:ext cx="4740965" cy="239533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xmlns="" id="{D3A54E23-02AE-0F4D-8C9E-2FD288D93117}"/>
              </a:ext>
            </a:extLst>
          </p:cNvPr>
          <p:cNvSpPr/>
          <p:nvPr/>
        </p:nvSpPr>
        <p:spPr>
          <a:xfrm>
            <a:off x="265042" y="2295939"/>
            <a:ext cx="1901688" cy="4363278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ounded Rectangle 32">
            <a:extLst>
              <a:ext uri="{FF2B5EF4-FFF2-40B4-BE49-F238E27FC236}">
                <a16:creationId xmlns:a16="http://schemas.microsoft.com/office/drawing/2014/main" xmlns="" id="{23CC844C-A8CB-624D-935D-3A51E391C9BA}"/>
              </a:ext>
            </a:extLst>
          </p:cNvPr>
          <p:cNvSpPr/>
          <p:nvPr/>
        </p:nvSpPr>
        <p:spPr>
          <a:xfrm>
            <a:off x="2236306" y="228600"/>
            <a:ext cx="9799980" cy="364766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xmlns="" id="{D8D3F8C1-D62D-CC4B-AE36-77B611B7EDC0}"/>
              </a:ext>
            </a:extLst>
          </p:cNvPr>
          <p:cNvSpPr/>
          <p:nvPr/>
        </p:nvSpPr>
        <p:spPr>
          <a:xfrm>
            <a:off x="4383156" y="576469"/>
            <a:ext cx="1570382" cy="8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产品</a:t>
            </a:r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xmlns="" id="{37490F7B-E3FA-AC47-B961-F10272844AAC}"/>
              </a:ext>
            </a:extLst>
          </p:cNvPr>
          <p:cNvSpPr/>
          <p:nvPr/>
        </p:nvSpPr>
        <p:spPr>
          <a:xfrm>
            <a:off x="4383156" y="1722783"/>
            <a:ext cx="1570382" cy="8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购物车</a:t>
            </a:r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xmlns="" id="{6DB0C830-9A28-4948-B4AB-E024527D2525}"/>
              </a:ext>
            </a:extLst>
          </p:cNvPr>
          <p:cNvSpPr/>
          <p:nvPr/>
        </p:nvSpPr>
        <p:spPr>
          <a:xfrm>
            <a:off x="6374296" y="1722782"/>
            <a:ext cx="1570382" cy="8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订单</a:t>
            </a:r>
            <a:endParaRPr lang="en-US" dirty="0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xmlns="" id="{5981F524-2C28-7849-863D-67238B81CAFF}"/>
              </a:ext>
            </a:extLst>
          </p:cNvPr>
          <p:cNvSpPr/>
          <p:nvPr/>
        </p:nvSpPr>
        <p:spPr>
          <a:xfrm>
            <a:off x="8365436" y="1722781"/>
            <a:ext cx="1570382" cy="8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账单</a:t>
            </a:r>
            <a:endParaRPr lang="en-US" dirty="0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xmlns="" id="{3C30454E-F9A0-154C-AEFD-F83115DE33EB}"/>
              </a:ext>
            </a:extLst>
          </p:cNvPr>
          <p:cNvSpPr/>
          <p:nvPr/>
        </p:nvSpPr>
        <p:spPr>
          <a:xfrm>
            <a:off x="8365436" y="2879035"/>
            <a:ext cx="1570382" cy="8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工单</a:t>
            </a:r>
            <a:endParaRPr lang="en-US" dirty="0"/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xmlns="" id="{D6348969-42BC-5B49-8902-EC203C4C2DD3}"/>
              </a:ext>
            </a:extLst>
          </p:cNvPr>
          <p:cNvSpPr/>
          <p:nvPr/>
        </p:nvSpPr>
        <p:spPr>
          <a:xfrm>
            <a:off x="6351105" y="566528"/>
            <a:ext cx="1570382" cy="8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优惠</a:t>
            </a:r>
            <a:endParaRPr lang="en-US" dirty="0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xmlns="" id="{076BED7A-69E2-3A40-B94B-A437BF33AE12}"/>
              </a:ext>
            </a:extLst>
          </p:cNvPr>
          <p:cNvSpPr/>
          <p:nvPr/>
        </p:nvSpPr>
        <p:spPr>
          <a:xfrm>
            <a:off x="425727" y="3604590"/>
            <a:ext cx="1570382" cy="8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用户</a:t>
            </a:r>
            <a:endParaRPr lang="en-US" dirty="0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xmlns="" id="{EEEE8B07-6AED-6E41-B18F-313AC87A52FF}"/>
              </a:ext>
            </a:extLst>
          </p:cNvPr>
          <p:cNvSpPr/>
          <p:nvPr/>
        </p:nvSpPr>
        <p:spPr>
          <a:xfrm>
            <a:off x="465483" y="2597424"/>
            <a:ext cx="1570382" cy="8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机构</a:t>
            </a:r>
            <a:endParaRPr lang="en-US" dirty="0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xmlns="" id="{B21AF383-EC19-824B-B76F-EC0CFE2CDFC0}"/>
              </a:ext>
            </a:extLst>
          </p:cNvPr>
          <p:cNvSpPr/>
          <p:nvPr/>
        </p:nvSpPr>
        <p:spPr>
          <a:xfrm>
            <a:off x="465483" y="4611756"/>
            <a:ext cx="1570382" cy="8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角色</a:t>
            </a:r>
            <a:endParaRPr lang="en-US" dirty="0"/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xmlns="" id="{9BD1D71F-1F97-4E4C-B51F-9319A0FC62B9}"/>
              </a:ext>
            </a:extLst>
          </p:cNvPr>
          <p:cNvSpPr/>
          <p:nvPr/>
        </p:nvSpPr>
        <p:spPr>
          <a:xfrm>
            <a:off x="465483" y="5618922"/>
            <a:ext cx="1570382" cy="8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权限</a:t>
            </a:r>
            <a:endParaRPr lang="en-US" dirty="0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xmlns="" id="{E5DC57D9-EB41-7F41-AD92-930453BD3615}"/>
              </a:ext>
            </a:extLst>
          </p:cNvPr>
          <p:cNvSpPr/>
          <p:nvPr/>
        </p:nvSpPr>
        <p:spPr>
          <a:xfrm>
            <a:off x="10356576" y="1722780"/>
            <a:ext cx="1570382" cy="8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账务</a:t>
            </a:r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xmlns="" id="{8956543F-B8E9-004E-B254-4503A3914DBF}"/>
              </a:ext>
            </a:extLst>
          </p:cNvPr>
          <p:cNvSpPr/>
          <p:nvPr/>
        </p:nvSpPr>
        <p:spPr>
          <a:xfrm>
            <a:off x="7896640" y="4838700"/>
            <a:ext cx="1570382" cy="8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系统配置</a:t>
            </a:r>
            <a:endParaRPr lang="en-US" dirty="0"/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xmlns="" id="{A422148A-103B-814A-8048-D4281E66CA9C}"/>
              </a:ext>
            </a:extLst>
          </p:cNvPr>
          <p:cNvSpPr/>
          <p:nvPr/>
        </p:nvSpPr>
        <p:spPr>
          <a:xfrm>
            <a:off x="9790044" y="4838700"/>
            <a:ext cx="1570382" cy="8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代码编码</a:t>
            </a:r>
            <a:endParaRPr lang="en-US" dirty="0"/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xmlns="" id="{FD31B9DB-232C-8441-A7BA-297954D0E953}"/>
              </a:ext>
            </a:extLst>
          </p:cNvPr>
          <p:cNvSpPr/>
          <p:nvPr/>
        </p:nvSpPr>
        <p:spPr>
          <a:xfrm>
            <a:off x="2392016" y="583092"/>
            <a:ext cx="1570382" cy="8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供应商</a:t>
            </a:r>
            <a:endParaRPr lang="en-US" dirty="0"/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xmlns="" id="{3DBAF0F6-EBC6-6145-81C0-DF600D12903D}"/>
              </a:ext>
            </a:extLst>
          </p:cNvPr>
          <p:cNvCxnSpPr>
            <a:stCxn id="17" idx="3"/>
            <a:endCxn id="4" idx="1"/>
          </p:cNvCxnSpPr>
          <p:nvPr/>
        </p:nvCxnSpPr>
        <p:spPr>
          <a:xfrm flipV="1">
            <a:off x="3962398" y="1013791"/>
            <a:ext cx="420758" cy="66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xmlns="" id="{50769580-1171-DD47-B721-F42F3F52669C}"/>
              </a:ext>
            </a:extLst>
          </p:cNvPr>
          <p:cNvCxnSpPr>
            <a:stCxn id="4" idx="2"/>
            <a:endCxn id="5" idx="0"/>
          </p:cNvCxnSpPr>
          <p:nvPr/>
        </p:nvCxnSpPr>
        <p:spPr>
          <a:xfrm>
            <a:off x="5168347" y="1451112"/>
            <a:ext cx="0" cy="2716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xmlns="" id="{1A8BB2E7-378B-D84F-B042-2F1D076953E6}"/>
              </a:ext>
            </a:extLst>
          </p:cNvPr>
          <p:cNvCxnSpPr>
            <a:stCxn id="5" idx="3"/>
            <a:endCxn id="6" idx="1"/>
          </p:cNvCxnSpPr>
          <p:nvPr/>
        </p:nvCxnSpPr>
        <p:spPr>
          <a:xfrm flipV="1">
            <a:off x="5953538" y="2160104"/>
            <a:ext cx="420758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xmlns="" id="{0B1CD245-58C4-D643-BBD3-4D06C2F7F912}"/>
              </a:ext>
            </a:extLst>
          </p:cNvPr>
          <p:cNvCxnSpPr>
            <a:stCxn id="6" idx="3"/>
            <a:endCxn id="7" idx="1"/>
          </p:cNvCxnSpPr>
          <p:nvPr/>
        </p:nvCxnSpPr>
        <p:spPr>
          <a:xfrm flipV="1">
            <a:off x="7944678" y="2160103"/>
            <a:ext cx="420758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xmlns="" id="{20A9913F-1B2D-034B-888E-E22E5710C187}"/>
              </a:ext>
            </a:extLst>
          </p:cNvPr>
          <p:cNvCxnSpPr>
            <a:stCxn id="7" idx="3"/>
            <a:endCxn id="14" idx="1"/>
          </p:cNvCxnSpPr>
          <p:nvPr/>
        </p:nvCxnSpPr>
        <p:spPr>
          <a:xfrm flipV="1">
            <a:off x="9935818" y="2160102"/>
            <a:ext cx="420758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xmlns="" id="{DB593DC7-2992-E34D-8E99-5EF5D8DDC4A3}"/>
              </a:ext>
            </a:extLst>
          </p:cNvPr>
          <p:cNvCxnSpPr>
            <a:cxnSpLocks/>
            <a:stCxn id="9" idx="2"/>
            <a:endCxn id="6" idx="0"/>
          </p:cNvCxnSpPr>
          <p:nvPr/>
        </p:nvCxnSpPr>
        <p:spPr>
          <a:xfrm>
            <a:off x="7136296" y="1441171"/>
            <a:ext cx="23191" cy="2816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xmlns="" id="{DDBA8560-3E0A-6648-B965-2B129579933D}"/>
              </a:ext>
            </a:extLst>
          </p:cNvPr>
          <p:cNvCxnSpPr>
            <a:cxnSpLocks/>
          </p:cNvCxnSpPr>
          <p:nvPr/>
        </p:nvCxnSpPr>
        <p:spPr>
          <a:xfrm flipH="1">
            <a:off x="9150626" y="2608310"/>
            <a:ext cx="1" cy="2816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1C6D9750-638B-8745-BCCD-710641EB752B}"/>
              </a:ext>
            </a:extLst>
          </p:cNvPr>
          <p:cNvSpPr txBox="1"/>
          <p:nvPr/>
        </p:nvSpPr>
        <p:spPr>
          <a:xfrm>
            <a:off x="3392558" y="5700089"/>
            <a:ext cx="25344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Kboss数据设计</a:t>
            </a:r>
            <a:endParaRPr lang="en-US" sz="2800" b="1" dirty="0"/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xmlns="" id="{0F14D4B2-1AF9-6542-B022-D3E75F258BE0}"/>
              </a:ext>
            </a:extLst>
          </p:cNvPr>
          <p:cNvSpPr/>
          <p:nvPr/>
        </p:nvSpPr>
        <p:spPr>
          <a:xfrm>
            <a:off x="4383156" y="2869096"/>
            <a:ext cx="1570382" cy="8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客户</a:t>
            </a:r>
            <a:endParaRPr lang="en-US" dirty="0"/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xmlns="" id="{AD79024A-D3CB-2840-BA2A-31AA50DFF20D}"/>
              </a:ext>
            </a:extLst>
          </p:cNvPr>
          <p:cNvCxnSpPr/>
          <p:nvPr/>
        </p:nvCxnSpPr>
        <p:spPr>
          <a:xfrm flipV="1">
            <a:off x="5168347" y="2608310"/>
            <a:ext cx="0" cy="2607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ounded Rectangle 1">
            <a:extLst>
              <a:ext uri="{FF2B5EF4-FFF2-40B4-BE49-F238E27FC236}">
                <a16:creationId xmlns:a16="http://schemas.microsoft.com/office/drawing/2014/main" xmlns="" id="{A6C64BB5-0385-6FD1-FB0E-D6CA12F3608D}"/>
              </a:ext>
            </a:extLst>
          </p:cNvPr>
          <p:cNvSpPr/>
          <p:nvPr/>
        </p:nvSpPr>
        <p:spPr>
          <a:xfrm>
            <a:off x="2401197" y="2829803"/>
            <a:ext cx="1570382" cy="8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分销商</a:t>
            </a:r>
            <a:endParaRPr lang="en-US" dirty="0"/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xmlns="" id="{06F8F8CC-286D-E462-2460-D0476A66D3A4}"/>
              </a:ext>
            </a:extLst>
          </p:cNvPr>
          <p:cNvCxnSpPr/>
          <p:nvPr/>
        </p:nvCxnSpPr>
        <p:spPr>
          <a:xfrm flipV="1">
            <a:off x="3962398" y="3316356"/>
            <a:ext cx="420758" cy="66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5483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xmlns="" id="{ED5A1E76-D082-E142-B56B-67630AED241B}"/>
              </a:ext>
            </a:extLst>
          </p:cNvPr>
          <p:cNvSpPr/>
          <p:nvPr/>
        </p:nvSpPr>
        <p:spPr>
          <a:xfrm>
            <a:off x="3687629" y="4252936"/>
            <a:ext cx="5276193" cy="35735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ln>
                  <a:solidFill>
                    <a:sysClr val="windowText" lastClr="000000"/>
                  </a:solidFill>
                </a:ln>
              </a:rPr>
              <a:t>用户权鉴管理</a:t>
            </a:r>
            <a:endParaRPr lang="en-US" sz="1400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xmlns="" id="{51FD6D93-D8DB-E347-8603-3EA703E49C93}"/>
              </a:ext>
            </a:extLst>
          </p:cNvPr>
          <p:cNvSpPr/>
          <p:nvPr/>
        </p:nvSpPr>
        <p:spPr>
          <a:xfrm>
            <a:off x="3687629" y="4689116"/>
            <a:ext cx="2627588" cy="125598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ln>
                  <a:solidFill>
                    <a:sysClr val="windowText" lastClr="000000"/>
                  </a:solidFill>
                </a:ln>
              </a:rPr>
              <a:t>机构</a:t>
            </a:r>
            <a:r>
              <a:rPr lang="zh-CN" altLang="en-US" sz="1400" dirty="0">
                <a:ln>
                  <a:solidFill>
                    <a:sysClr val="windowText" lastClr="000000"/>
                  </a:solidFill>
                </a:ln>
              </a:rPr>
              <a:t>、用户，权限管理</a:t>
            </a:r>
            <a:endParaRPr lang="en-US" sz="1400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xmlns="" id="{623787B6-DD94-834E-988A-3A062EA495FA}"/>
              </a:ext>
            </a:extLst>
          </p:cNvPr>
          <p:cNvSpPr/>
          <p:nvPr/>
        </p:nvSpPr>
        <p:spPr>
          <a:xfrm>
            <a:off x="3687628" y="2918122"/>
            <a:ext cx="3257457" cy="125598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1400" dirty="0" err="1">
                <a:ln>
                  <a:solidFill>
                    <a:sysClr val="windowText" lastClr="000000"/>
                  </a:solidFill>
                </a:ln>
              </a:rPr>
              <a:t>业务处理</a:t>
            </a:r>
            <a:endParaRPr lang="en-US" sz="1400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xmlns="" id="{C883C77B-72D4-5348-8E2A-A2DCD9C51B6F}"/>
              </a:ext>
            </a:extLst>
          </p:cNvPr>
          <p:cNvSpPr/>
          <p:nvPr/>
        </p:nvSpPr>
        <p:spPr>
          <a:xfrm>
            <a:off x="6336234" y="4689116"/>
            <a:ext cx="2627588" cy="125598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1400" dirty="0" err="1">
                <a:ln>
                  <a:solidFill>
                    <a:sysClr val="windowText" lastClr="000000"/>
                  </a:solidFill>
                </a:ln>
              </a:rPr>
              <a:t>系统配置</a:t>
            </a:r>
            <a:endParaRPr lang="en-US" sz="1400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xmlns="" id="{54C9F2A6-B0D6-7248-A521-E7C1284293F8}"/>
              </a:ext>
            </a:extLst>
          </p:cNvPr>
          <p:cNvSpPr/>
          <p:nvPr/>
        </p:nvSpPr>
        <p:spPr>
          <a:xfrm>
            <a:off x="7021286" y="2918122"/>
            <a:ext cx="1942536" cy="125598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1400" dirty="0" err="1">
                <a:ln>
                  <a:solidFill>
                    <a:sysClr val="windowText" lastClr="000000"/>
                  </a:solidFill>
                </a:ln>
              </a:rPr>
              <a:t>业务统计</a:t>
            </a:r>
            <a:endParaRPr lang="en-US" sz="1400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xmlns="" id="{C958942C-36B5-0242-B88A-15C14C3418B1}"/>
              </a:ext>
            </a:extLst>
          </p:cNvPr>
          <p:cNvSpPr/>
          <p:nvPr/>
        </p:nvSpPr>
        <p:spPr>
          <a:xfrm>
            <a:off x="3687629" y="1121229"/>
            <a:ext cx="546914" cy="170530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1400" dirty="0" err="1">
                <a:ln>
                  <a:solidFill>
                    <a:sysClr val="windowText" lastClr="000000"/>
                  </a:solidFill>
                </a:ln>
              </a:rPr>
              <a:t>客户功能</a:t>
            </a:r>
            <a:endParaRPr lang="en-US" sz="1400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xmlns="" id="{15CDBF47-0637-8A4F-BE15-A97FBC816DEB}"/>
              </a:ext>
            </a:extLst>
          </p:cNvPr>
          <p:cNvSpPr/>
          <p:nvPr/>
        </p:nvSpPr>
        <p:spPr>
          <a:xfrm>
            <a:off x="4319000" y="1121229"/>
            <a:ext cx="546914" cy="170530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1400" dirty="0" err="1">
                <a:ln>
                  <a:solidFill>
                    <a:sysClr val="windowText" lastClr="000000"/>
                  </a:solidFill>
                </a:ln>
              </a:rPr>
              <a:t>营运业务</a:t>
            </a:r>
            <a:endParaRPr lang="en-US" sz="1400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xmlns="" id="{60563CDC-40F8-C249-8128-F5B090B95315}"/>
              </a:ext>
            </a:extLst>
          </p:cNvPr>
          <p:cNvSpPr/>
          <p:nvPr/>
        </p:nvSpPr>
        <p:spPr>
          <a:xfrm>
            <a:off x="4949617" y="1121229"/>
            <a:ext cx="546914" cy="170530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1400" dirty="0" err="1">
                <a:ln>
                  <a:solidFill>
                    <a:sysClr val="windowText" lastClr="000000"/>
                  </a:solidFill>
                </a:ln>
              </a:rPr>
              <a:t>财务业务</a:t>
            </a:r>
            <a:endParaRPr lang="en-US" sz="1400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xmlns="" id="{2E2FE47A-0FA8-984F-A9B9-F23ECCEDBEC0}"/>
              </a:ext>
            </a:extLst>
          </p:cNvPr>
          <p:cNvSpPr/>
          <p:nvPr/>
        </p:nvSpPr>
        <p:spPr>
          <a:xfrm>
            <a:off x="5580234" y="1133992"/>
            <a:ext cx="546914" cy="170530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ln>
                  <a:solidFill>
                    <a:sysClr val="windowText" lastClr="000000"/>
                  </a:solidFill>
                </a:ln>
              </a:rPr>
              <a:t>销售业务</a:t>
            </a:r>
            <a:endParaRPr lang="en-US" sz="1400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xmlns="" id="{78D4D0E0-06C3-C844-9FA6-4ADD3AE3A68D}"/>
              </a:ext>
            </a:extLst>
          </p:cNvPr>
          <p:cNvSpPr/>
          <p:nvPr/>
        </p:nvSpPr>
        <p:spPr>
          <a:xfrm>
            <a:off x="6210851" y="1121229"/>
            <a:ext cx="546914" cy="170530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1400" dirty="0" err="1">
                <a:ln>
                  <a:solidFill>
                    <a:sysClr val="windowText" lastClr="000000"/>
                  </a:solidFill>
                </a:ln>
              </a:rPr>
              <a:t>运维业务</a:t>
            </a:r>
            <a:endParaRPr lang="en-US" sz="1400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xmlns="" id="{6CEE34C7-55C1-644D-8D94-10941FB0FB44}"/>
              </a:ext>
            </a:extLst>
          </p:cNvPr>
          <p:cNvSpPr/>
          <p:nvPr/>
        </p:nvSpPr>
        <p:spPr>
          <a:xfrm>
            <a:off x="6841468" y="1121229"/>
            <a:ext cx="546914" cy="170530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1400" dirty="0" err="1">
                <a:ln>
                  <a:solidFill>
                    <a:sysClr val="windowText" lastClr="000000"/>
                  </a:solidFill>
                </a:ln>
              </a:rPr>
              <a:t>业务日报</a:t>
            </a:r>
            <a:endParaRPr lang="en-US" sz="1400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xmlns="" id="{6EDD8A25-C94E-9448-8840-3A3B404EFB9E}"/>
              </a:ext>
            </a:extLst>
          </p:cNvPr>
          <p:cNvSpPr/>
          <p:nvPr/>
        </p:nvSpPr>
        <p:spPr>
          <a:xfrm>
            <a:off x="7472085" y="1121229"/>
            <a:ext cx="546914" cy="170530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1400" dirty="0" err="1">
                <a:ln>
                  <a:solidFill>
                    <a:sysClr val="windowText" lastClr="000000"/>
                  </a:solidFill>
                </a:ln>
              </a:rPr>
              <a:t>业务月报</a:t>
            </a:r>
            <a:endParaRPr lang="en-US" sz="1400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xmlns="" id="{993D2410-6EFF-E34F-8B28-ED36A5D36648}"/>
              </a:ext>
            </a:extLst>
          </p:cNvPr>
          <p:cNvSpPr/>
          <p:nvPr/>
        </p:nvSpPr>
        <p:spPr>
          <a:xfrm>
            <a:off x="8131588" y="1121229"/>
            <a:ext cx="546914" cy="170530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1400" dirty="0" err="1">
                <a:ln>
                  <a:solidFill>
                    <a:sysClr val="windowText" lastClr="000000"/>
                  </a:solidFill>
                </a:ln>
              </a:rPr>
              <a:t>业务年报</a:t>
            </a:r>
            <a:endParaRPr lang="en-US" sz="1400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EB1D894E-B92F-2442-9135-92D833B44413}"/>
              </a:ext>
            </a:extLst>
          </p:cNvPr>
          <p:cNvSpPr txBox="1"/>
          <p:nvPr/>
        </p:nvSpPr>
        <p:spPr>
          <a:xfrm>
            <a:off x="4893477" y="389678"/>
            <a:ext cx="24673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/>
              <a:t>Kboss功能架构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6781948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xmlns="" id="{11089AFD-BFAE-3369-127A-028AF7EB9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AD4575DB-4839-44A2-A940-911E8A60C955}" type="slidenum">
              <a:rPr lang="zh-CN" altLang="en-US" smtClean="0"/>
              <a:t>7</a:t>
            </a:fld>
            <a:endParaRPr lang="zh-CN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70588BD-03D5-B9BF-FE68-CA4BCE40067B}"/>
              </a:ext>
            </a:extLst>
          </p:cNvPr>
          <p:cNvSpPr/>
          <p:nvPr/>
        </p:nvSpPr>
        <p:spPr>
          <a:xfrm>
            <a:off x="1058238" y="5641871"/>
            <a:ext cx="10767317" cy="104230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dirty="0"/>
              <a:t>Open-computing</a:t>
            </a:r>
            <a:r>
              <a:rPr lang="zh-CN" altLang="en-US" dirty="0"/>
              <a:t> </a:t>
            </a:r>
            <a:r>
              <a:rPr lang="en-US" altLang="zh-CN" dirty="0"/>
              <a:t>API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E56F1608-1DC5-B743-6E85-48DDD6591E23}"/>
              </a:ext>
            </a:extLst>
          </p:cNvPr>
          <p:cNvSpPr/>
          <p:nvPr/>
        </p:nvSpPr>
        <p:spPr>
          <a:xfrm>
            <a:off x="184935" y="5641871"/>
            <a:ext cx="595901" cy="1077428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资源纳管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2B87B44B-7D09-CB2E-1A33-5CA39EFDC337}"/>
              </a:ext>
            </a:extLst>
          </p:cNvPr>
          <p:cNvSpPr/>
          <p:nvPr/>
        </p:nvSpPr>
        <p:spPr>
          <a:xfrm>
            <a:off x="184934" y="3616142"/>
            <a:ext cx="595901" cy="1934968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算力管理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FE3B9C6-E691-E083-5FDD-2A1BF33536EB}"/>
              </a:ext>
            </a:extLst>
          </p:cNvPr>
          <p:cNvSpPr/>
          <p:nvPr/>
        </p:nvSpPr>
        <p:spPr>
          <a:xfrm>
            <a:off x="184933" y="2016792"/>
            <a:ext cx="595901" cy="150859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算力交易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641B27FF-D220-F53E-E658-03150F3E037A}"/>
              </a:ext>
            </a:extLst>
          </p:cNvPr>
          <p:cNvSpPr/>
          <p:nvPr/>
        </p:nvSpPr>
        <p:spPr>
          <a:xfrm>
            <a:off x="184932" y="653760"/>
            <a:ext cx="595901" cy="1268853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算力使用</a:t>
            </a:r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A0A8A1-3EFA-DB3F-9B96-6E37AEDAC2FA}"/>
              </a:ext>
            </a:extLst>
          </p:cNvPr>
          <p:cNvGrpSpPr/>
          <p:nvPr/>
        </p:nvGrpSpPr>
        <p:grpSpPr>
          <a:xfrm>
            <a:off x="1058239" y="653760"/>
            <a:ext cx="10767316" cy="748296"/>
            <a:chOff x="1058239" y="746583"/>
            <a:chExt cx="6369978" cy="137845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F90A3DEC-7397-F1C9-C02D-C5715A494431}"/>
                </a:ext>
              </a:extLst>
            </p:cNvPr>
            <p:cNvSpPr/>
            <p:nvPr/>
          </p:nvSpPr>
          <p:spPr>
            <a:xfrm>
              <a:off x="1058239" y="746584"/>
              <a:ext cx="1376730" cy="1378449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数据交互</a:t>
              </a:r>
              <a:r>
                <a:rPr lang="zh-CN" altLang="en-US" dirty="0"/>
                <a:t>（</a:t>
              </a:r>
              <a:r>
                <a:rPr lang="en-US" altLang="zh-CN" dirty="0"/>
                <a:t>sftp</a:t>
              </a:r>
              <a:r>
                <a:rPr lang="zh-CN" altLang="en-US" dirty="0"/>
                <a:t>）</a:t>
              </a:r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74E9695B-18B8-6380-541F-A39659B3FB78}"/>
                </a:ext>
              </a:extLst>
            </p:cNvPr>
            <p:cNvSpPr/>
            <p:nvPr/>
          </p:nvSpPr>
          <p:spPr>
            <a:xfrm>
              <a:off x="2722655" y="746584"/>
              <a:ext cx="1376730" cy="1378449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SG" dirty="0" err="1"/>
                <a:t>预置应用作业提交</a:t>
              </a:r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50502514-676B-6737-F671-FDD739A4BC7A}"/>
                </a:ext>
              </a:extLst>
            </p:cNvPr>
            <p:cNvSpPr/>
            <p:nvPr/>
          </p:nvSpPr>
          <p:spPr>
            <a:xfrm>
              <a:off x="4387071" y="746583"/>
              <a:ext cx="1376730" cy="1378449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终端</a:t>
              </a:r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D1E0591C-2C92-FD18-E41E-E8E8E0F139FC}"/>
                </a:ext>
              </a:extLst>
            </p:cNvPr>
            <p:cNvSpPr/>
            <p:nvPr/>
          </p:nvSpPr>
          <p:spPr>
            <a:xfrm>
              <a:off x="6051487" y="746583"/>
              <a:ext cx="1376730" cy="1378449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SG" dirty="0" err="1"/>
                <a:t>图形界面</a:t>
              </a:r>
              <a:endParaRPr lang="en-US" dirty="0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5E3B2CDE-89AC-9C4A-DAF0-C015A3833F6B}"/>
              </a:ext>
            </a:extLst>
          </p:cNvPr>
          <p:cNvSpPr txBox="1"/>
          <p:nvPr/>
        </p:nvSpPr>
        <p:spPr>
          <a:xfrm>
            <a:off x="4037080" y="23871"/>
            <a:ext cx="432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/>
              <a:t>KBoss软件架构</a:t>
            </a:r>
            <a:endParaRPr lang="en-US" sz="2000" b="1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B033668D-A657-AA9F-1F4A-BB93296C396C}"/>
              </a:ext>
            </a:extLst>
          </p:cNvPr>
          <p:cNvSpPr/>
          <p:nvPr/>
        </p:nvSpPr>
        <p:spPr>
          <a:xfrm>
            <a:off x="1051728" y="1516783"/>
            <a:ext cx="10767317" cy="3904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85DA0BDA-7099-2DB8-AC48-C7958F2A8236}"/>
              </a:ext>
            </a:extLst>
          </p:cNvPr>
          <p:cNvSpPr/>
          <p:nvPr/>
        </p:nvSpPr>
        <p:spPr>
          <a:xfrm>
            <a:off x="1051727" y="3054034"/>
            <a:ext cx="10767317" cy="45765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BFCA3455-A962-6E4A-E9A2-E27774D59213}"/>
              </a:ext>
            </a:extLst>
          </p:cNvPr>
          <p:cNvSpPr/>
          <p:nvPr/>
        </p:nvSpPr>
        <p:spPr>
          <a:xfrm>
            <a:off x="1058238" y="2017659"/>
            <a:ext cx="3452117" cy="98887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E229F684-54F5-BD6A-280C-4F3539721AE2}"/>
              </a:ext>
            </a:extLst>
          </p:cNvPr>
          <p:cNvSpPr/>
          <p:nvPr/>
        </p:nvSpPr>
        <p:spPr>
          <a:xfrm>
            <a:off x="4715837" y="2010375"/>
            <a:ext cx="3452117" cy="98887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C43652A6-AD05-DA55-E1A2-5BDD36624CF7}"/>
              </a:ext>
            </a:extLst>
          </p:cNvPr>
          <p:cNvSpPr/>
          <p:nvPr/>
        </p:nvSpPr>
        <p:spPr>
          <a:xfrm>
            <a:off x="8373438" y="2017658"/>
            <a:ext cx="3452117" cy="98887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3385A170-FDC1-E9A8-D7BA-5657B91ADE7A}"/>
              </a:ext>
            </a:extLst>
          </p:cNvPr>
          <p:cNvSpPr/>
          <p:nvPr/>
        </p:nvSpPr>
        <p:spPr>
          <a:xfrm>
            <a:off x="1058238" y="2014221"/>
            <a:ext cx="421241" cy="98887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US" dirty="0" err="1"/>
              <a:t>供应商</a:t>
            </a:r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58AA03DF-2F6C-B3E1-A2F2-628128F5EF3C}"/>
              </a:ext>
            </a:extLst>
          </p:cNvPr>
          <p:cNvSpPr/>
          <p:nvPr/>
        </p:nvSpPr>
        <p:spPr>
          <a:xfrm>
            <a:off x="4715837" y="1999668"/>
            <a:ext cx="421241" cy="98887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US" dirty="0" err="1"/>
              <a:t>分销商</a:t>
            </a:r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99AF7D6A-1F36-B225-BBD5-C0F47D16D534}"/>
              </a:ext>
            </a:extLst>
          </p:cNvPr>
          <p:cNvSpPr/>
          <p:nvPr/>
        </p:nvSpPr>
        <p:spPr>
          <a:xfrm>
            <a:off x="8373436" y="2020216"/>
            <a:ext cx="421241" cy="98887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US" dirty="0" err="1"/>
              <a:t>客户</a:t>
            </a:r>
            <a:endParaRPr lang="en-US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xmlns="" id="{D0F9BCE9-39BE-874D-E8AC-8BC72D5DA0AC}"/>
              </a:ext>
            </a:extLst>
          </p:cNvPr>
          <p:cNvSpPr/>
          <p:nvPr/>
        </p:nvSpPr>
        <p:spPr>
          <a:xfrm>
            <a:off x="1593759" y="2113116"/>
            <a:ext cx="829524" cy="40111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</a:rPr>
              <a:t>产品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xmlns="" id="{32D28767-E383-B20E-7487-F41B9C06E557}"/>
              </a:ext>
            </a:extLst>
          </p:cNvPr>
          <p:cNvSpPr/>
          <p:nvPr/>
        </p:nvSpPr>
        <p:spPr>
          <a:xfrm>
            <a:off x="2555832" y="2060900"/>
            <a:ext cx="829524" cy="40111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</a:rPr>
              <a:t>成本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xmlns="" id="{2212F156-D2BE-20AA-CCE8-B3829F8A67A6}"/>
              </a:ext>
            </a:extLst>
          </p:cNvPr>
          <p:cNvSpPr/>
          <p:nvPr/>
        </p:nvSpPr>
        <p:spPr>
          <a:xfrm>
            <a:off x="2222533" y="2490682"/>
            <a:ext cx="829524" cy="40111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</a:rPr>
              <a:t>结算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xmlns="" id="{672BB7FE-C8AC-9508-BC8C-35536C857D35}"/>
              </a:ext>
            </a:extLst>
          </p:cNvPr>
          <p:cNvSpPr/>
          <p:nvPr/>
        </p:nvSpPr>
        <p:spPr>
          <a:xfrm>
            <a:off x="3310659" y="2436110"/>
            <a:ext cx="829524" cy="40111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</a:rPr>
              <a:t>工单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xmlns="" id="{114C5115-81CF-8513-4B53-3C097884AD6D}"/>
              </a:ext>
            </a:extLst>
          </p:cNvPr>
          <p:cNvSpPr/>
          <p:nvPr/>
        </p:nvSpPr>
        <p:spPr>
          <a:xfrm>
            <a:off x="5266476" y="2089564"/>
            <a:ext cx="829524" cy="40111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</a:rPr>
              <a:t>营销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xmlns="" id="{359D79D7-B209-68F8-53EE-6D342837716D}"/>
              </a:ext>
            </a:extLst>
          </p:cNvPr>
          <p:cNvSpPr/>
          <p:nvPr/>
        </p:nvSpPr>
        <p:spPr>
          <a:xfrm>
            <a:off x="6288386" y="2084023"/>
            <a:ext cx="829524" cy="40111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</a:rPr>
              <a:t>获客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xmlns="" id="{CA236736-9178-B92A-E7D6-71A63C46272E}"/>
              </a:ext>
            </a:extLst>
          </p:cNvPr>
          <p:cNvSpPr/>
          <p:nvPr/>
        </p:nvSpPr>
        <p:spPr>
          <a:xfrm>
            <a:off x="5605861" y="2519157"/>
            <a:ext cx="829524" cy="40111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</a:rPr>
              <a:t>优惠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xmlns="" id="{8AF23AB0-C567-593A-4055-9BF51FD799FF}"/>
              </a:ext>
            </a:extLst>
          </p:cNvPr>
          <p:cNvSpPr/>
          <p:nvPr/>
        </p:nvSpPr>
        <p:spPr>
          <a:xfrm>
            <a:off x="6703148" y="2529443"/>
            <a:ext cx="829524" cy="40111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</a:rPr>
              <a:t>结算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xmlns="" id="{EBD98424-5888-C0F3-C065-63BC462013BF}"/>
              </a:ext>
            </a:extLst>
          </p:cNvPr>
          <p:cNvSpPr/>
          <p:nvPr/>
        </p:nvSpPr>
        <p:spPr>
          <a:xfrm>
            <a:off x="8902478" y="2085939"/>
            <a:ext cx="829524" cy="40111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</a:rPr>
              <a:t>充值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xmlns="" id="{E1D2E60F-D4FF-0D97-5B05-9D00DDDA7D90}"/>
              </a:ext>
            </a:extLst>
          </p:cNvPr>
          <p:cNvSpPr/>
          <p:nvPr/>
        </p:nvSpPr>
        <p:spPr>
          <a:xfrm>
            <a:off x="9933842" y="2092989"/>
            <a:ext cx="829524" cy="40111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</a:rPr>
              <a:t>比价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xmlns="" id="{A467F853-77E3-2B0E-0103-B709F8778F7C}"/>
              </a:ext>
            </a:extLst>
          </p:cNvPr>
          <p:cNvSpPr/>
          <p:nvPr/>
        </p:nvSpPr>
        <p:spPr>
          <a:xfrm>
            <a:off x="10931471" y="2095131"/>
            <a:ext cx="829524" cy="40111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</a:rPr>
              <a:t>选购</a:t>
            </a:r>
            <a:endParaRPr lang="en-US" sz="1400" dirty="0">
              <a:solidFill>
                <a:schemeClr val="tx1"/>
              </a:solidFill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xmlns="" id="{CC21C858-2C10-F83F-F51E-E98862C57A91}"/>
              </a:ext>
            </a:extLst>
          </p:cNvPr>
          <p:cNvGrpSpPr/>
          <p:nvPr/>
        </p:nvGrpSpPr>
        <p:grpSpPr>
          <a:xfrm>
            <a:off x="1058238" y="3607204"/>
            <a:ext cx="2075696" cy="1442652"/>
            <a:chOff x="1171727" y="439822"/>
            <a:chExt cx="1386647" cy="1442652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xmlns="" id="{76802C10-FAF1-4F25-1309-C1D554FC8068}"/>
                </a:ext>
              </a:extLst>
            </p:cNvPr>
            <p:cNvSpPr/>
            <p:nvPr/>
          </p:nvSpPr>
          <p:spPr>
            <a:xfrm>
              <a:off x="1171727" y="439822"/>
              <a:ext cx="1386647" cy="328663"/>
            </a:xfrm>
            <a:prstGeom prst="rect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b="1" dirty="0" err="1">
                  <a:ln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</a:rPr>
                <a:t>算力类型管理</a:t>
              </a:r>
              <a:endParaRPr lang="en-US" sz="16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xmlns="" id="{406B96AC-7024-7548-2E24-4EE97228C166}"/>
                </a:ext>
              </a:extLst>
            </p:cNvPr>
            <p:cNvSpPr/>
            <p:nvPr/>
          </p:nvSpPr>
          <p:spPr>
            <a:xfrm>
              <a:off x="1171727" y="768485"/>
              <a:ext cx="1386647" cy="1113989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100" dirty="0" err="1"/>
                <a:t>裸金属</a:t>
              </a:r>
              <a:endParaRPr lang="en-US" sz="1100" dirty="0"/>
            </a:p>
            <a:p>
              <a:r>
                <a:rPr lang="en-US" sz="1100" dirty="0" err="1"/>
                <a:t>Slurm集群</a:t>
              </a:r>
              <a:endParaRPr lang="en-US" sz="1100" dirty="0"/>
            </a:p>
            <a:p>
              <a:r>
                <a:rPr lang="en-US" sz="1100" dirty="0"/>
                <a:t>K8S集群</a:t>
              </a:r>
            </a:p>
            <a:p>
              <a:r>
                <a:rPr lang="en-US" sz="1100" dirty="0" err="1"/>
                <a:t>云资源</a:t>
              </a:r>
              <a:endParaRPr lang="en-US" sz="1100" dirty="0"/>
            </a:p>
            <a:p>
              <a:r>
                <a:rPr lang="en-US" sz="1100" dirty="0" err="1"/>
                <a:t>存储</a:t>
              </a:r>
              <a:endParaRPr lang="en-US" sz="1100" dirty="0"/>
            </a:p>
            <a:p>
              <a:r>
                <a:rPr lang="en-US" sz="1100" dirty="0" err="1"/>
                <a:t>网络</a:t>
              </a:r>
              <a:endParaRPr lang="en-US" sz="1100" dirty="0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xmlns="" id="{F079EF80-BA90-E3D2-6A16-197C420D39FB}"/>
              </a:ext>
            </a:extLst>
          </p:cNvPr>
          <p:cNvGrpSpPr/>
          <p:nvPr/>
        </p:nvGrpSpPr>
        <p:grpSpPr>
          <a:xfrm>
            <a:off x="5183433" y="3611137"/>
            <a:ext cx="2075696" cy="1442652"/>
            <a:chOff x="-275545" y="439822"/>
            <a:chExt cx="1386674" cy="1442652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xmlns="" id="{34C94B57-341A-2077-CDD2-696F7B4A0A30}"/>
                </a:ext>
              </a:extLst>
            </p:cNvPr>
            <p:cNvSpPr/>
            <p:nvPr/>
          </p:nvSpPr>
          <p:spPr>
            <a:xfrm>
              <a:off x="-275545" y="439822"/>
              <a:ext cx="1386646" cy="328663"/>
            </a:xfrm>
            <a:prstGeom prst="rect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b="1" dirty="0" err="1">
                  <a:ln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</a:rPr>
                <a:t>集群调度管理</a:t>
              </a:r>
              <a:endParaRPr lang="en-US" sz="16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xmlns="" id="{60E923CE-09F3-DB97-D4B4-7BF98792331C}"/>
                </a:ext>
              </a:extLst>
            </p:cNvPr>
            <p:cNvSpPr/>
            <p:nvPr/>
          </p:nvSpPr>
          <p:spPr>
            <a:xfrm>
              <a:off x="-275522" y="768485"/>
              <a:ext cx="1386651" cy="1113989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100" dirty="0" err="1"/>
                <a:t>作业提交</a:t>
              </a:r>
              <a:endParaRPr lang="en-US" sz="1100" dirty="0"/>
            </a:p>
            <a:p>
              <a:r>
                <a:rPr lang="en-US" sz="1100" dirty="0" err="1"/>
                <a:t>资源分配策略</a:t>
              </a:r>
              <a:endParaRPr lang="en-US" sz="1100" dirty="0"/>
            </a:p>
            <a:p>
              <a:r>
                <a:rPr lang="en-US" sz="1100" dirty="0" err="1"/>
                <a:t>任务调度策略</a:t>
              </a:r>
              <a:endParaRPr lang="en-US" sz="1100" dirty="0"/>
            </a:p>
            <a:p>
              <a:r>
                <a:rPr lang="en-US" sz="1100" dirty="0" err="1"/>
                <a:t>任务队列管理</a:t>
              </a:r>
              <a:endParaRPr lang="en-US" sz="1100" dirty="0"/>
            </a:p>
            <a:p>
              <a:r>
                <a:rPr lang="en-US" sz="1100" dirty="0" err="1"/>
                <a:t>作业执行监控</a:t>
              </a:r>
              <a:endParaRPr lang="en-US" sz="1100" dirty="0"/>
            </a:p>
            <a:p>
              <a:r>
                <a:rPr lang="en-US" sz="1100" dirty="0" err="1"/>
                <a:t>资源回收</a:t>
              </a:r>
              <a:endParaRPr lang="en-US" sz="1100" dirty="0"/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xmlns="" id="{1831597F-898D-9EA3-BD0B-259753559085}"/>
              </a:ext>
            </a:extLst>
          </p:cNvPr>
          <p:cNvGrpSpPr/>
          <p:nvPr/>
        </p:nvGrpSpPr>
        <p:grpSpPr>
          <a:xfrm>
            <a:off x="7305441" y="3607204"/>
            <a:ext cx="2192997" cy="1442652"/>
            <a:chOff x="-275545" y="439822"/>
            <a:chExt cx="1386668" cy="1442652"/>
          </a:xfrm>
        </p:grpSpPr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xmlns="" id="{1B323E7A-F362-7316-FED1-385715EB4680}"/>
                </a:ext>
              </a:extLst>
            </p:cNvPr>
            <p:cNvSpPr/>
            <p:nvPr/>
          </p:nvSpPr>
          <p:spPr>
            <a:xfrm>
              <a:off x="-275545" y="439822"/>
              <a:ext cx="1386647" cy="328663"/>
            </a:xfrm>
            <a:prstGeom prst="rect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b="1" dirty="0" err="1">
                  <a:ln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</a:rPr>
                <a:t>租户管理</a:t>
              </a:r>
              <a:endParaRPr lang="en-US" sz="16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</a:endParaRP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xmlns="" id="{59C060C6-5C15-5DFB-CD69-9DF13CF9A1D8}"/>
                </a:ext>
              </a:extLst>
            </p:cNvPr>
            <p:cNvSpPr/>
            <p:nvPr/>
          </p:nvSpPr>
          <p:spPr>
            <a:xfrm>
              <a:off x="-275525" y="768485"/>
              <a:ext cx="1386648" cy="1113989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100" dirty="0" err="1"/>
                <a:t>租户信息管理</a:t>
              </a:r>
              <a:endParaRPr lang="en-US" sz="1100" dirty="0"/>
            </a:p>
            <a:p>
              <a:r>
                <a:rPr lang="en-US" sz="1100" dirty="0" err="1"/>
                <a:t>租户资源管理</a:t>
              </a:r>
              <a:endParaRPr lang="en-US" sz="1100" dirty="0"/>
            </a:p>
            <a:p>
              <a:r>
                <a:rPr lang="en-US" sz="1100" dirty="0" err="1"/>
                <a:t>租户用户管理</a:t>
              </a:r>
              <a:endParaRPr lang="en-US" sz="1100" dirty="0"/>
            </a:p>
            <a:p>
              <a:r>
                <a:rPr lang="en-US" sz="1100" dirty="0" err="1"/>
                <a:t>租户折扣管理</a:t>
              </a:r>
              <a:endParaRPr lang="en-US" sz="1100" dirty="0"/>
            </a:p>
            <a:p>
              <a:r>
                <a:rPr lang="en-US" sz="1100" dirty="0" err="1"/>
                <a:t>租户配置管理</a:t>
              </a:r>
              <a:endParaRPr lang="en-US" sz="1100" dirty="0"/>
            </a:p>
            <a:p>
              <a:r>
                <a:rPr lang="en-US" sz="1100" dirty="0" err="1"/>
                <a:t>租户鉴权</a:t>
              </a:r>
              <a:endParaRPr lang="en-US" sz="1100" dirty="0"/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xmlns="" id="{5FF10345-0D04-3135-0F85-E3E3FC96356E}"/>
              </a:ext>
            </a:extLst>
          </p:cNvPr>
          <p:cNvGrpSpPr/>
          <p:nvPr/>
        </p:nvGrpSpPr>
        <p:grpSpPr>
          <a:xfrm>
            <a:off x="9544717" y="3606173"/>
            <a:ext cx="2272983" cy="1442652"/>
            <a:chOff x="10046013" y="3607204"/>
            <a:chExt cx="2252421" cy="1442652"/>
          </a:xfrm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xmlns="" id="{D80B58AA-EA43-2C70-B8BE-961F01CAA52E}"/>
                </a:ext>
              </a:extLst>
            </p:cNvPr>
            <p:cNvSpPr/>
            <p:nvPr/>
          </p:nvSpPr>
          <p:spPr>
            <a:xfrm>
              <a:off x="10046013" y="3607204"/>
              <a:ext cx="2252421" cy="328663"/>
            </a:xfrm>
            <a:prstGeom prst="rect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b="1" dirty="0" err="1">
                  <a:ln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</a:rPr>
                <a:t>定价与计费</a:t>
              </a:r>
              <a:endParaRPr lang="en-US" sz="16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</a:endParaRP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xmlns="" id="{544CC76F-08FE-6AF9-E88B-72A4FB6684A4}"/>
                </a:ext>
              </a:extLst>
            </p:cNvPr>
            <p:cNvSpPr/>
            <p:nvPr/>
          </p:nvSpPr>
          <p:spPr>
            <a:xfrm>
              <a:off x="10046013" y="3935867"/>
              <a:ext cx="2252421" cy="1113989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100" dirty="0" err="1"/>
                <a:t>定价策略管理</a:t>
              </a:r>
              <a:endParaRPr lang="en-US" sz="1100" dirty="0"/>
            </a:p>
            <a:p>
              <a:r>
                <a:rPr lang="en-US" sz="1100" dirty="0" err="1"/>
                <a:t>优惠券管理</a:t>
              </a:r>
              <a:endParaRPr lang="en-US" sz="1100" dirty="0"/>
            </a:p>
            <a:p>
              <a:r>
                <a:rPr lang="en-US" sz="1100" dirty="0" err="1"/>
                <a:t>资源按配置定价</a:t>
              </a:r>
              <a:endParaRPr lang="en-US" sz="1100" dirty="0"/>
            </a:p>
            <a:p>
              <a:r>
                <a:rPr lang="en-US" sz="1100" dirty="0" err="1"/>
                <a:t>包年包月计费</a:t>
              </a:r>
              <a:endParaRPr lang="en-US" sz="1100" dirty="0"/>
            </a:p>
            <a:p>
              <a:r>
                <a:rPr lang="en-US" sz="1100" dirty="0" err="1"/>
                <a:t>按量付费计费</a:t>
              </a:r>
              <a:endParaRPr lang="en-US" sz="1100" dirty="0"/>
            </a:p>
          </p:txBody>
        </p:sp>
      </p:grpSp>
      <p:sp>
        <p:nvSpPr>
          <p:cNvPr id="47" name="Rectangle 46">
            <a:extLst>
              <a:ext uri="{FF2B5EF4-FFF2-40B4-BE49-F238E27FC236}">
                <a16:creationId xmlns:a16="http://schemas.microsoft.com/office/drawing/2014/main" xmlns="" id="{1B45C1EE-F8DB-5F3B-8292-C8AEDBA03E06}"/>
              </a:ext>
            </a:extLst>
          </p:cNvPr>
          <p:cNvSpPr/>
          <p:nvPr/>
        </p:nvSpPr>
        <p:spPr>
          <a:xfrm>
            <a:off x="1749272" y="5826311"/>
            <a:ext cx="1365045" cy="39041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Slurm集群</a:t>
            </a:r>
            <a:endParaRPr lang="en-US" dirty="0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xmlns="" id="{1B5B4015-D580-5711-8349-15E2FB7F77EC}"/>
              </a:ext>
            </a:extLst>
          </p:cNvPr>
          <p:cNvSpPr/>
          <p:nvPr/>
        </p:nvSpPr>
        <p:spPr>
          <a:xfrm>
            <a:off x="3245195" y="5826311"/>
            <a:ext cx="1482919" cy="39041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K8S集群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xmlns="" id="{5E08C20B-92CC-FF96-15D5-5FB7CAF5D80C}"/>
              </a:ext>
            </a:extLst>
          </p:cNvPr>
          <p:cNvSpPr/>
          <p:nvPr/>
        </p:nvSpPr>
        <p:spPr>
          <a:xfrm>
            <a:off x="4858992" y="5826310"/>
            <a:ext cx="1482919" cy="39041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裸金属</a:t>
            </a:r>
            <a:endParaRPr lang="en-US" dirty="0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xmlns="" id="{78EC6980-C63A-286C-046C-84E752EFE4B1}"/>
              </a:ext>
            </a:extLst>
          </p:cNvPr>
          <p:cNvSpPr/>
          <p:nvPr/>
        </p:nvSpPr>
        <p:spPr>
          <a:xfrm>
            <a:off x="6490699" y="5826310"/>
            <a:ext cx="1482919" cy="39041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云资源</a:t>
            </a:r>
            <a:endParaRPr lang="en-US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xmlns="" id="{708EE7C5-6DA3-2AD7-1247-74B6D5F7A771}"/>
              </a:ext>
            </a:extLst>
          </p:cNvPr>
          <p:cNvSpPr/>
          <p:nvPr/>
        </p:nvSpPr>
        <p:spPr>
          <a:xfrm>
            <a:off x="8086586" y="5826310"/>
            <a:ext cx="1482919" cy="39041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存储</a:t>
            </a:r>
            <a:endParaRPr lang="en-US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xmlns="" id="{4EC65613-8CB0-1F94-A939-A6673E084FD8}"/>
              </a:ext>
            </a:extLst>
          </p:cNvPr>
          <p:cNvSpPr/>
          <p:nvPr/>
        </p:nvSpPr>
        <p:spPr>
          <a:xfrm>
            <a:off x="9681576" y="5826310"/>
            <a:ext cx="1482919" cy="39041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容器</a:t>
            </a:r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xmlns="" id="{7D5E6647-FCDD-880F-53E6-A3690844E565}"/>
              </a:ext>
            </a:extLst>
          </p:cNvPr>
          <p:cNvSpPr/>
          <p:nvPr/>
        </p:nvSpPr>
        <p:spPr>
          <a:xfrm>
            <a:off x="1050383" y="5146008"/>
            <a:ext cx="10767317" cy="390418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 err="1"/>
              <a:t>算力资源池管理</a:t>
            </a:r>
            <a:endParaRPr lang="en-US" dirty="0"/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xmlns="" id="{C5009F11-47DE-A1B7-73B2-813C80A7D93A}"/>
              </a:ext>
            </a:extLst>
          </p:cNvPr>
          <p:cNvGrpSpPr/>
          <p:nvPr/>
        </p:nvGrpSpPr>
        <p:grpSpPr>
          <a:xfrm>
            <a:off x="3180317" y="3616142"/>
            <a:ext cx="1956762" cy="1442652"/>
            <a:chOff x="1393731" y="1986348"/>
            <a:chExt cx="1472910" cy="1442652"/>
          </a:xfrm>
        </p:grpSpPr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xmlns="" id="{DE8EE3C4-F3F1-308F-B47A-8D07AB016263}"/>
                </a:ext>
              </a:extLst>
            </p:cNvPr>
            <p:cNvSpPr/>
            <p:nvPr/>
          </p:nvSpPr>
          <p:spPr>
            <a:xfrm>
              <a:off x="1393731" y="1986348"/>
              <a:ext cx="1472888" cy="328663"/>
            </a:xfrm>
            <a:prstGeom prst="rect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b="1" dirty="0" err="1">
                  <a:ln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</a:rPr>
                <a:t>算力产品管理</a:t>
              </a:r>
              <a:endParaRPr lang="en-US" sz="16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</a:endParaRP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xmlns="" id="{ED00C319-ED00-EE26-0303-751F771B034B}"/>
                </a:ext>
              </a:extLst>
            </p:cNvPr>
            <p:cNvSpPr/>
            <p:nvPr/>
          </p:nvSpPr>
          <p:spPr>
            <a:xfrm>
              <a:off x="1393752" y="2315011"/>
              <a:ext cx="1472889" cy="1113989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100" dirty="0" err="1"/>
                <a:t>资源产品化</a:t>
              </a:r>
              <a:endParaRPr lang="en-US" sz="1100" dirty="0"/>
            </a:p>
            <a:p>
              <a:r>
                <a:rPr lang="en-US" sz="1100" dirty="0" err="1"/>
                <a:t>产品存量管理</a:t>
              </a:r>
              <a:endParaRPr lang="en-US" sz="1100" dirty="0"/>
            </a:p>
            <a:p>
              <a:r>
                <a:rPr lang="zh-CN" altLang="en-US" sz="1100" dirty="0"/>
                <a:t>工单处理（开通，变配，退订）</a:t>
              </a:r>
              <a:endParaRPr lang="en-US" sz="1100" dirty="0"/>
            </a:p>
          </p:txBody>
        </p:sp>
      </p:grpSp>
      <p:sp>
        <p:nvSpPr>
          <p:cNvPr id="57" name="Rounded Rectangle 56">
            <a:extLst>
              <a:ext uri="{FF2B5EF4-FFF2-40B4-BE49-F238E27FC236}">
                <a16:creationId xmlns:a16="http://schemas.microsoft.com/office/drawing/2014/main" xmlns="" id="{545D8F03-B9E2-62D6-F3E0-A448CA3F3AC0}"/>
              </a:ext>
            </a:extLst>
          </p:cNvPr>
          <p:cNvSpPr/>
          <p:nvPr/>
        </p:nvSpPr>
        <p:spPr>
          <a:xfrm>
            <a:off x="1303907" y="3143412"/>
            <a:ext cx="1835780" cy="28439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订单管理</a:t>
            </a:r>
            <a:endParaRPr lang="en-US" dirty="0"/>
          </a:p>
        </p:txBody>
      </p:sp>
      <p:sp>
        <p:nvSpPr>
          <p:cNvPr id="58" name="Rounded Rectangle 57">
            <a:extLst>
              <a:ext uri="{FF2B5EF4-FFF2-40B4-BE49-F238E27FC236}">
                <a16:creationId xmlns:a16="http://schemas.microsoft.com/office/drawing/2014/main" xmlns="" id="{AD00301D-7EC5-4C1D-80E6-368BD62028A0}"/>
              </a:ext>
            </a:extLst>
          </p:cNvPr>
          <p:cNvSpPr/>
          <p:nvPr/>
        </p:nvSpPr>
        <p:spPr>
          <a:xfrm>
            <a:off x="3944488" y="3149749"/>
            <a:ext cx="1835780" cy="28439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账单管理</a:t>
            </a:r>
            <a:endParaRPr lang="en-US" dirty="0"/>
          </a:p>
        </p:txBody>
      </p:sp>
      <p:sp>
        <p:nvSpPr>
          <p:cNvPr id="59" name="Rounded Rectangle 58">
            <a:extLst>
              <a:ext uri="{FF2B5EF4-FFF2-40B4-BE49-F238E27FC236}">
                <a16:creationId xmlns:a16="http://schemas.microsoft.com/office/drawing/2014/main" xmlns="" id="{D77DDADB-FBF1-BD94-82CF-FF71DAF88620}"/>
              </a:ext>
            </a:extLst>
          </p:cNvPr>
          <p:cNvSpPr/>
          <p:nvPr/>
        </p:nvSpPr>
        <p:spPr>
          <a:xfrm>
            <a:off x="6805654" y="3153511"/>
            <a:ext cx="1835780" cy="28439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工单管理</a:t>
            </a:r>
            <a:endParaRPr lang="en-US" dirty="0"/>
          </a:p>
        </p:txBody>
      </p:sp>
      <p:sp>
        <p:nvSpPr>
          <p:cNvPr id="60" name="Rounded Rectangle 59">
            <a:extLst>
              <a:ext uri="{FF2B5EF4-FFF2-40B4-BE49-F238E27FC236}">
                <a16:creationId xmlns:a16="http://schemas.microsoft.com/office/drawing/2014/main" xmlns="" id="{CB87197C-BF18-A756-57F2-4C9E79F7D181}"/>
              </a:ext>
            </a:extLst>
          </p:cNvPr>
          <p:cNvSpPr/>
          <p:nvPr/>
        </p:nvSpPr>
        <p:spPr>
          <a:xfrm>
            <a:off x="9666821" y="3122992"/>
            <a:ext cx="1835780" cy="28439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资源管理</a:t>
            </a:r>
            <a:endParaRPr lang="en-US" dirty="0"/>
          </a:p>
        </p:txBody>
      </p:sp>
      <p:sp>
        <p:nvSpPr>
          <p:cNvPr id="61" name="Rounded Rectangle 60">
            <a:extLst>
              <a:ext uri="{FF2B5EF4-FFF2-40B4-BE49-F238E27FC236}">
                <a16:creationId xmlns:a16="http://schemas.microsoft.com/office/drawing/2014/main" xmlns="" id="{7FC84263-24B4-013B-A400-C3E64995BF71}"/>
              </a:ext>
            </a:extLst>
          </p:cNvPr>
          <p:cNvSpPr/>
          <p:nvPr/>
        </p:nvSpPr>
        <p:spPr>
          <a:xfrm>
            <a:off x="1303907" y="1576733"/>
            <a:ext cx="1620777" cy="28439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/>
              <a:t>裸金属</a:t>
            </a:r>
            <a:endParaRPr lang="en-US" sz="1400" dirty="0"/>
          </a:p>
        </p:txBody>
      </p:sp>
      <p:sp>
        <p:nvSpPr>
          <p:cNvPr id="62" name="Rounded Rectangle 61">
            <a:extLst>
              <a:ext uri="{FF2B5EF4-FFF2-40B4-BE49-F238E27FC236}">
                <a16:creationId xmlns:a16="http://schemas.microsoft.com/office/drawing/2014/main" xmlns="" id="{E88A2962-9D1B-D85A-A18B-8E0C729FDE69}"/>
              </a:ext>
            </a:extLst>
          </p:cNvPr>
          <p:cNvSpPr/>
          <p:nvPr/>
        </p:nvSpPr>
        <p:spPr>
          <a:xfrm>
            <a:off x="3241601" y="1576733"/>
            <a:ext cx="1620777" cy="28439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/>
              <a:t>集群</a:t>
            </a:r>
            <a:endParaRPr lang="en-US" sz="1400" dirty="0"/>
          </a:p>
        </p:txBody>
      </p:sp>
      <p:sp>
        <p:nvSpPr>
          <p:cNvPr id="63" name="Rounded Rectangle 62">
            <a:extLst>
              <a:ext uri="{FF2B5EF4-FFF2-40B4-BE49-F238E27FC236}">
                <a16:creationId xmlns:a16="http://schemas.microsoft.com/office/drawing/2014/main" xmlns="" id="{90682BDF-BDFC-7285-B070-9A53795C2AAF}"/>
              </a:ext>
            </a:extLst>
          </p:cNvPr>
          <p:cNvSpPr/>
          <p:nvPr/>
        </p:nvSpPr>
        <p:spPr>
          <a:xfrm>
            <a:off x="5179295" y="1567423"/>
            <a:ext cx="1620777" cy="28439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/>
              <a:t>云资源</a:t>
            </a:r>
            <a:endParaRPr lang="en-US" sz="1400" dirty="0"/>
          </a:p>
        </p:txBody>
      </p:sp>
      <p:sp>
        <p:nvSpPr>
          <p:cNvPr id="64" name="Rounded Rectangle 63">
            <a:extLst>
              <a:ext uri="{FF2B5EF4-FFF2-40B4-BE49-F238E27FC236}">
                <a16:creationId xmlns:a16="http://schemas.microsoft.com/office/drawing/2014/main" xmlns="" id="{D6FFCD09-4BE4-CB9E-D619-9C39A5725052}"/>
              </a:ext>
            </a:extLst>
          </p:cNvPr>
          <p:cNvSpPr/>
          <p:nvPr/>
        </p:nvSpPr>
        <p:spPr>
          <a:xfrm>
            <a:off x="7116989" y="1575145"/>
            <a:ext cx="1620777" cy="28439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/>
              <a:t>存储</a:t>
            </a:r>
            <a:endParaRPr lang="en-US" sz="1400" dirty="0"/>
          </a:p>
        </p:txBody>
      </p:sp>
      <p:sp>
        <p:nvSpPr>
          <p:cNvPr id="65" name="Rounded Rectangle 64">
            <a:extLst>
              <a:ext uri="{FF2B5EF4-FFF2-40B4-BE49-F238E27FC236}">
                <a16:creationId xmlns:a16="http://schemas.microsoft.com/office/drawing/2014/main" xmlns="" id="{5C6EE7AE-CA5D-CF1D-4774-D55CDE274C73}"/>
              </a:ext>
            </a:extLst>
          </p:cNvPr>
          <p:cNvSpPr/>
          <p:nvPr/>
        </p:nvSpPr>
        <p:spPr>
          <a:xfrm>
            <a:off x="9054683" y="1563674"/>
            <a:ext cx="1620777" cy="28439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/>
              <a:t>网络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293100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平台业务功能亮点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支持多供应商及差异化的结算体系</a:t>
            </a:r>
            <a:endParaRPr lang="en-US" altLang="zh-CN" dirty="0"/>
          </a:p>
          <a:p>
            <a:r>
              <a:rPr lang="zh-CN" altLang="en-US" dirty="0"/>
              <a:t>支持产品的折扣和返佣销售模式</a:t>
            </a:r>
            <a:endParaRPr lang="en-US" altLang="zh-CN" dirty="0"/>
          </a:p>
          <a:p>
            <a:r>
              <a:rPr lang="zh-CN" altLang="en-US" dirty="0"/>
              <a:t>支持多级分销机制，各分销机构独立记账</a:t>
            </a:r>
            <a:endParaRPr lang="en-US" altLang="zh-CN" dirty="0"/>
          </a:p>
          <a:p>
            <a:r>
              <a:rPr lang="zh-CN" altLang="en-US" dirty="0"/>
              <a:t>支持分销机构独立的营销活动</a:t>
            </a:r>
            <a:endParaRPr lang="en-SG" altLang="zh-CN" dirty="0"/>
          </a:p>
          <a:p>
            <a:r>
              <a:rPr lang="zh-CN" altLang="en-US" dirty="0"/>
              <a:t>支持客户线上和线下充值，在线购买，在线资源开通</a:t>
            </a:r>
            <a:endParaRPr lang="en-US" altLang="zh-CN" dirty="0"/>
          </a:p>
          <a:p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023908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7E1A91-1A36-1DBA-C0A2-D3A1E012B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 err="1">
                <a:latin typeface="Calibri" panose="020F0502020204030204" pitchFamily="34" charset="0"/>
              </a:rPr>
              <a:t>Kboss</a:t>
            </a:r>
            <a:r>
              <a:rPr lang="ja-JP" altLang="en-US">
                <a:latin typeface="MicrosoftYaHeiLight"/>
              </a:rPr>
              <a:t>功能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53213C1-3063-0A50-979A-6C3D5491E6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>
                <a:effectLst/>
                <a:latin typeface="MicrosoftYaHei"/>
              </a:rPr>
              <a:t>供应商管理 </a:t>
            </a:r>
            <a:endParaRPr lang="en-US" altLang="ja-JP" dirty="0">
              <a:latin typeface="ArialMT"/>
            </a:endParaRPr>
          </a:p>
          <a:p>
            <a:r>
              <a:rPr lang="ja-JP" altLang="en-US">
                <a:effectLst/>
                <a:latin typeface="MicrosoftYaHei"/>
              </a:rPr>
              <a:t>分销商管理 </a:t>
            </a:r>
            <a:endParaRPr lang="en-US" altLang="ja-JP" dirty="0">
              <a:latin typeface="ArialMT"/>
            </a:endParaRPr>
          </a:p>
          <a:p>
            <a:r>
              <a:rPr lang="ja-JP" altLang="en-US">
                <a:effectLst/>
                <a:latin typeface="MicrosoftYaHei"/>
              </a:rPr>
              <a:t>财务管理</a:t>
            </a:r>
            <a:endParaRPr lang="en-US" altLang="ja-JP" dirty="0">
              <a:effectLst/>
              <a:latin typeface="MicrosoftYaHei"/>
            </a:endParaRPr>
          </a:p>
          <a:p>
            <a:r>
              <a:rPr lang="ja-JP" altLang="en-US">
                <a:effectLst/>
                <a:latin typeface="MicrosoftYaHei"/>
              </a:rPr>
              <a:t>客户管理 </a:t>
            </a:r>
            <a:endParaRPr lang="ja-JP" altLang="en-US" sz="4000">
              <a:effectLst/>
            </a:endParaRPr>
          </a:p>
          <a:p>
            <a:r>
              <a:rPr lang="ja-JP" altLang="en-US">
                <a:effectLst/>
                <a:latin typeface="MicrosoftYaHei"/>
              </a:rPr>
              <a:t>营销管理</a:t>
            </a:r>
            <a:endParaRPr lang="en-US" altLang="ja-JP" dirty="0">
              <a:effectLst/>
              <a:latin typeface="MicrosoftYaHei"/>
            </a:endParaRPr>
          </a:p>
          <a:p>
            <a:r>
              <a:rPr lang="ja-JP" altLang="en-US">
                <a:effectLst/>
                <a:latin typeface="MicrosoftYaHei"/>
              </a:rPr>
              <a:t>审批管理</a:t>
            </a:r>
            <a:endParaRPr lang="en-US" altLang="ja-JP" dirty="0">
              <a:effectLst/>
              <a:latin typeface="MicrosoftYaHei"/>
            </a:endParaRPr>
          </a:p>
          <a:p>
            <a:r>
              <a:rPr lang="ja-JP" altLang="en-SG">
                <a:effectLst/>
                <a:latin typeface="MicrosoftYaHei"/>
              </a:rPr>
              <a:t>辅助</a:t>
            </a:r>
            <a:r>
              <a:rPr lang="ja-JP" altLang="en-US">
                <a:effectLst/>
                <a:latin typeface="MicrosoftYaHei"/>
              </a:rPr>
              <a:t>功能</a:t>
            </a:r>
            <a:endParaRPr lang="en-SG" altLang="ja-JP" dirty="0">
              <a:effectLst/>
              <a:latin typeface="MicrosoftYaHei"/>
            </a:endParaRPr>
          </a:p>
          <a:p>
            <a:r>
              <a:rPr lang="ja-JP" altLang="en-US">
                <a:effectLst/>
                <a:latin typeface="MicrosoftYaHei"/>
              </a:rPr>
              <a:t>功能划分</a:t>
            </a:r>
            <a:r>
              <a:rPr lang="ja-JP" altLang="en-US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、</a:t>
            </a:r>
            <a:r>
              <a:rPr lang="ja-JP" altLang="en-US">
                <a:effectLst/>
                <a:latin typeface="MicrosoftYaHei"/>
              </a:rPr>
              <a:t>数据隔离</a:t>
            </a:r>
            <a:r>
              <a:rPr lang="ja-JP" altLang="en-US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及</a:t>
            </a:r>
            <a:r>
              <a:rPr lang="ja-JP" altLang="en-US">
                <a:effectLst/>
                <a:latin typeface="MicrosoftYaHei"/>
              </a:rPr>
              <a:t>权限管理 </a:t>
            </a:r>
            <a:endParaRPr lang="ja-JP" altLang="en-US" sz="4000">
              <a:effectLst/>
            </a:endParaRP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2276971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4594</TotalTime>
  <Words>1194</Words>
  <Application>Microsoft Office PowerPoint</Application>
  <PresentationFormat>宽屏</PresentationFormat>
  <Paragraphs>232</Paragraphs>
  <Slides>21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33" baseType="lpstr">
      <vt:lpstr>ArialMT</vt:lpstr>
      <vt:lpstr>DengXian</vt:lpstr>
      <vt:lpstr>DengXian</vt:lpstr>
      <vt:lpstr>等线 Light</vt:lpstr>
      <vt:lpstr>MicrosoftYaHei</vt:lpstr>
      <vt:lpstr>MicrosoftYaHeiLight</vt:lpstr>
      <vt:lpstr>游ゴシック</vt:lpstr>
      <vt:lpstr>游ゴシック Light</vt:lpstr>
      <vt:lpstr>Arial</vt:lpstr>
      <vt:lpstr>Calibri</vt:lpstr>
      <vt:lpstr>Calibri Light</vt:lpstr>
      <vt:lpstr>Office Theme</vt:lpstr>
      <vt:lpstr>开元云业务支撑系统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平台业务功能亮点</vt:lpstr>
      <vt:lpstr>Kboss功能 </vt:lpstr>
      <vt:lpstr>Kboss功能:供应商管理 </vt:lpstr>
      <vt:lpstr>供应商类型</vt:lpstr>
      <vt:lpstr>Kboss功能:分销商管理 </vt:lpstr>
      <vt:lpstr>Kboss功能:财务管理</vt:lpstr>
      <vt:lpstr>Kboss功能:客户管理 </vt:lpstr>
      <vt:lpstr>Kboss功能:审批管理 </vt:lpstr>
      <vt:lpstr>Kboss功能:商品售卖 </vt:lpstr>
      <vt:lpstr>Kboss功能：设备产品化</vt:lpstr>
      <vt:lpstr>Kboss功能：商品售卖与使用</vt:lpstr>
      <vt:lpstr>辅助功能</vt:lpstr>
      <vt:lpstr>系统功能划分、数据隔离以及权限</vt:lpstr>
      <vt:lpstr>Kboss 网址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开元云业务支撑系统</dc:title>
  <dc:creator>Microsoft Office User</dc:creator>
  <cp:lastModifiedBy>Microsoft 帐户</cp:lastModifiedBy>
  <cp:revision>28</cp:revision>
  <dcterms:created xsi:type="dcterms:W3CDTF">2023-03-27T09:52:59Z</dcterms:created>
  <dcterms:modified xsi:type="dcterms:W3CDTF">2024-05-30T12:22:47Z</dcterms:modified>
</cp:coreProperties>
</file>