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2" r:id="rId5"/>
    <p:sldId id="268" r:id="rId6"/>
    <p:sldId id="269" r:id="rId7"/>
    <p:sldId id="270" r:id="rId8"/>
    <p:sldId id="271" r:id="rId9"/>
    <p:sldId id="273" r:id="rId10"/>
    <p:sldId id="274" r:id="rId11"/>
    <p:sldId id="276" r:id="rId12"/>
    <p:sldId id="275" r:id="rId13"/>
    <p:sldId id="277" r:id="rId14"/>
    <p:sldId id="278" r:id="rId15"/>
    <p:sldId id="259" r:id="rId16"/>
    <p:sldId id="260" r:id="rId17"/>
    <p:sldId id="262" r:id="rId18"/>
    <p:sldId id="264" r:id="rId19"/>
    <p:sldId id="263" r:id="rId20"/>
    <p:sldId id="265" r:id="rId21"/>
    <p:sldId id="267" r:id="rId22"/>
    <p:sldId id="279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7"/>
    <p:restoredTop sz="94671"/>
  </p:normalViewPr>
  <p:slideViewPr>
    <p:cSldViewPr snapToGrid="0">
      <p:cViewPr varScale="1">
        <p:scale>
          <a:sx n="104" d="100"/>
          <a:sy n="104" d="100"/>
        </p:scale>
        <p:origin x="10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0871-F351-EB66-3C15-5B668C9B8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9FC9F-8CFA-AA3A-E463-56232F5EF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B115-D802-FF99-695A-A9FD3594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1F6DA-5A06-4923-998A-F4E7536E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B5374-F0D7-8CB2-1DE8-0C9E3325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86E5-0158-89D8-92FF-AE607230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A8734-D3C4-3DBA-3672-DB7803F13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E17E-2893-CAA5-5661-BF41E387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7B9F8-E524-A8CC-3BF8-B3600D2F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34A99-DFF1-0165-A7E4-510FA746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6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1D566-44FF-C712-549D-D7EA07E92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D7370-48EB-F684-D393-128D825F8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6B708-E4B8-CBD9-C2ED-3502B06E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72993-D6C0-B502-628B-C4712541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284E-4235-B287-AC16-09EB1852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5C2E-72A0-61BD-BC81-EA82666C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EC5C-17DB-63A0-0221-81CB0350E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6AD3-6623-D791-2E89-FF9EBDDC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1698-6DC7-EC41-99DF-69F7B529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D3E7D-A189-6ECA-05E0-5DCB88BA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1843-7525-4488-554E-8892CC1A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71BEC-A5DE-4B67-E62B-4744F8AF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11402-DBFB-F52F-DC41-15418B0C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BB6DB-F6C0-F058-D716-39881F7EB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58F72-5B19-7E65-3CEB-340548E9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B453-9158-C9CA-477C-5324C2B1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21702-2F21-F545-A6AC-9419615A2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8D061-F026-17F8-EC5D-CC6A1BE79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82A52-3EAB-F881-E038-99AE7C13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83F5C-70F6-BADF-08E7-3BB0B067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A7B1E-2746-FA67-3297-45409710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73CD-7091-6978-7463-80A3F0BC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97994-EC34-7DE4-9062-54297B04C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E043A-50E9-F672-A237-8059C4FBE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5D3BC-4FC8-3610-C349-CB5B972A6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EDF1C-B795-C308-CBAB-0F8947098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9CB5F-B98F-35F0-F98B-AD8EED4C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A1835-EA25-1956-8EAA-5B4AEF6C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509FD-C257-5503-CD4C-E426BAAC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DC0D-9BF3-5C8F-9D50-19C374DB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BD96E-A26C-8A39-4A3D-178A7F75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020B5-BD71-B627-4480-20F2310E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662E1-D380-DCC4-BFBC-B382C93E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7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3A5ADD-E424-E6CE-ECFC-6B39C2B6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8C215-5C74-6EE7-F77B-74A0D404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CD058-D43A-2C43-BCEA-C10EE856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C374-1D81-EA93-112B-03627675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569F6-CD93-B3BF-E722-4769E287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07DA6-6EFB-B8CE-EB8C-C8BBEA006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DA7BE-6F30-CAD8-2407-11A50E45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44B71-8622-7CA0-611F-D7FDB317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A790F-B8C6-9349-0766-39A60BA9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33B3-5AD3-149B-A14D-5B809686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88229-CC64-FB43-63C9-B05292466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FC21E-D946-2569-0B37-D8AF1CC4A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DDF4F-7869-B759-7CE5-376538E3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694F9-9B31-BF5C-6825-D5BFC553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D0452-2F7A-4949-A76A-8C861CAE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B951C-467F-1D3A-8703-D68FC792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0F9F7-E986-5472-04CC-E0BE95355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64A8-8331-3993-04D3-AA96A4CCE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A648-7EC6-C347-BA8F-17F64833081E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B266A-6914-A9DF-8FE5-7E80623D4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E3163-D179-EA66-1105-4E1897111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EB35C-2F5A-3848-9BA3-6A0602000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B28C-3469-07A1-186A-92EEB3829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Kboss</a:t>
            </a:r>
            <a:r>
              <a:rPr lang="zh-CN" altLang="en-US" dirty="0"/>
              <a:t> </a:t>
            </a:r>
            <a:r>
              <a:rPr lang="en-US" altLang="zh-CN" dirty="0"/>
              <a:t>2.0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1849E-9864-1822-3AB0-81BD81940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开元云</a:t>
            </a:r>
            <a:r>
              <a:rPr lang="zh-CN" altLang="en-US" dirty="0"/>
              <a:t>（北京）科技有限公司</a:t>
            </a:r>
            <a:endParaRPr lang="en-SG" altLang="zh-CN" dirty="0"/>
          </a:p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7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479C-0ED5-9958-98A8-C21BC859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模型微调</a:t>
            </a:r>
            <a:r>
              <a:rPr lang="zh-CN" altLang="en-US" dirty="0"/>
              <a:t>（</a:t>
            </a:r>
            <a:r>
              <a:rPr lang="en-US" altLang="zh-CN" dirty="0"/>
              <a:t>fine</a:t>
            </a:r>
            <a:r>
              <a:rPr lang="zh-CN" altLang="en-US" dirty="0"/>
              <a:t> </a:t>
            </a:r>
            <a:r>
              <a:rPr lang="en-US" altLang="zh-CN" dirty="0"/>
              <a:t>tuning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831F3-E8D9-1F00-26F7-510A14E66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专业知识文本准备</a:t>
            </a:r>
            <a:r>
              <a:rPr lang="zh-CN" altLang="en-US" dirty="0"/>
              <a:t>（</a:t>
            </a:r>
            <a:r>
              <a:rPr lang="en-US" altLang="zh-CN" dirty="0"/>
              <a:t>Q/A</a:t>
            </a:r>
            <a:r>
              <a:rPr lang="zh-CN" altLang="en-US" dirty="0"/>
              <a:t>格式文本）</a:t>
            </a:r>
            <a:endParaRPr lang="en-SG" altLang="zh-CN" dirty="0"/>
          </a:p>
          <a:p>
            <a:r>
              <a:rPr lang="zh-CN" altLang="en-US" dirty="0"/>
              <a:t>选择模型微调工具</a:t>
            </a:r>
            <a:endParaRPr lang="en-SG" altLang="zh-CN" dirty="0"/>
          </a:p>
          <a:p>
            <a:r>
              <a:rPr lang="en-US" dirty="0" err="1"/>
              <a:t>选择基座模型</a:t>
            </a:r>
            <a:r>
              <a:rPr lang="zh-CN" altLang="en-US" dirty="0"/>
              <a:t>（参数越多需要的算力越大，微调时间越长）</a:t>
            </a:r>
            <a:endParaRPr lang="en-SG" altLang="zh-CN" dirty="0"/>
          </a:p>
          <a:p>
            <a:r>
              <a:rPr lang="en-US" dirty="0" err="1"/>
              <a:t>执行微调</a:t>
            </a:r>
            <a:endParaRPr lang="en-US" dirty="0"/>
          </a:p>
          <a:p>
            <a:r>
              <a:rPr lang="en-US" dirty="0" err="1"/>
              <a:t>验证与回归测试</a:t>
            </a:r>
            <a:endParaRPr lang="en-US" dirty="0"/>
          </a:p>
          <a:p>
            <a:r>
              <a:rPr lang="en-US" dirty="0" err="1"/>
              <a:t>定版与发布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4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54EC3-24F6-F01D-080A-2FE0BA8BB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函数调用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7B4F-F2C9-2CE5-E5AC-9AC37F748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 err="1"/>
              <a:t>作用</a:t>
            </a:r>
            <a:r>
              <a:rPr lang="zh-CN" altLang="en-US" dirty="0"/>
              <a:t>：将用户的一句话翻译成一个预先定义的函数集中的一个函数，</a:t>
            </a:r>
            <a:r>
              <a:rPr lang="en-US" altLang="zh-CN" dirty="0" err="1"/>
              <a:t>json</a:t>
            </a:r>
            <a:r>
              <a:rPr lang="zh-CN" altLang="en-US" dirty="0"/>
              <a:t>格式以函数名，所需参数名称和值的形式返回。</a:t>
            </a:r>
            <a:endParaRPr lang="en-SG" altLang="zh-CN" dirty="0"/>
          </a:p>
          <a:p>
            <a:r>
              <a:rPr lang="zh-CN" altLang="en-US" dirty="0"/>
              <a:t>大模型不执行 所定义的函数</a:t>
            </a:r>
            <a:endParaRPr lang="en-SG" altLang="zh-CN" dirty="0"/>
          </a:p>
          <a:p>
            <a:r>
              <a:rPr lang="zh-CN" altLang="en-US" dirty="0"/>
              <a:t>用户需实现将函数按照大模型约定格式要求预先定义函数，可以定义多个函数</a:t>
            </a:r>
            <a:endParaRPr lang="en-SG" altLang="zh-CN" dirty="0"/>
          </a:p>
          <a:p>
            <a:r>
              <a:rPr lang="zh-CN" altLang="en-US" dirty="0"/>
              <a:t>需要体外设置函数识别规则，并有能力执行函数</a:t>
            </a:r>
            <a:endParaRPr lang="en-SG" altLang="zh-CN" dirty="0"/>
          </a:p>
          <a:p>
            <a:pPr marL="0" indent="0">
              <a:buNone/>
            </a:pPr>
            <a:endParaRPr lang="en-SG" altLang="zh-CN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51249C9-C1D9-F5AF-009D-635D44D42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2220" y="2491005"/>
            <a:ext cx="3048000" cy="1873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CB00CF-4A62-0D94-F1CC-B1746C1488A2}"/>
              </a:ext>
            </a:extLst>
          </p:cNvPr>
          <p:cNvSpPr/>
          <p:nvPr/>
        </p:nvSpPr>
        <p:spPr>
          <a:xfrm>
            <a:off x="6967138" y="2491006"/>
            <a:ext cx="1230015" cy="1873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用户应用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787D5E-AA50-205E-8380-1FD22591C0A3}"/>
              </a:ext>
            </a:extLst>
          </p:cNvPr>
          <p:cNvSpPr/>
          <p:nvPr/>
        </p:nvSpPr>
        <p:spPr>
          <a:xfrm>
            <a:off x="9822426" y="507347"/>
            <a:ext cx="336263" cy="3421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5882490-BDFD-7F41-0654-D76F46448510}"/>
              </a:ext>
            </a:extLst>
          </p:cNvPr>
          <p:cNvSpPr/>
          <p:nvPr/>
        </p:nvSpPr>
        <p:spPr>
          <a:xfrm>
            <a:off x="9624797" y="744739"/>
            <a:ext cx="731520" cy="94337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860530-97CD-DE74-C45E-9A3DFEA15F49}"/>
              </a:ext>
            </a:extLst>
          </p:cNvPr>
          <p:cNvCxnSpPr>
            <a:endCxn id="5" idx="0"/>
          </p:cNvCxnSpPr>
          <p:nvPr/>
        </p:nvCxnSpPr>
        <p:spPr>
          <a:xfrm>
            <a:off x="10186220" y="1688113"/>
            <a:ext cx="0" cy="802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55DF4212-804B-3988-A1A8-443056E64B7B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7602801" y="1216425"/>
            <a:ext cx="2204877" cy="1255553"/>
          </a:xfrm>
          <a:prstGeom prst="bentConnector3">
            <a:avLst>
              <a:gd name="adj1" fmla="val 1000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C4809DD5-23E1-A356-4E18-BB5D9BB7BC84}"/>
              </a:ext>
            </a:extLst>
          </p:cNvPr>
          <p:cNvCxnSpPr>
            <a:cxnSpLocks/>
          </p:cNvCxnSpPr>
          <p:nvPr/>
        </p:nvCxnSpPr>
        <p:spPr>
          <a:xfrm flipV="1">
            <a:off x="7905135" y="1426549"/>
            <a:ext cx="1794630" cy="1064456"/>
          </a:xfrm>
          <a:prstGeom prst="bentConnector3">
            <a:avLst>
              <a:gd name="adj1" fmla="val -39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21241B-B87B-D5A0-6690-87AD2AD47C89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9990557" y="1688113"/>
            <a:ext cx="15731" cy="802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FD9857-8AD3-203C-7DFB-1BC8E192BE8E}"/>
              </a:ext>
            </a:extLst>
          </p:cNvPr>
          <p:cNvCxnSpPr>
            <a:stCxn id="8" idx="2"/>
          </p:cNvCxnSpPr>
          <p:nvPr/>
        </p:nvCxnSpPr>
        <p:spPr>
          <a:xfrm>
            <a:off x="9624797" y="1688113"/>
            <a:ext cx="0" cy="802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036A35-4269-AA5D-13D1-29FEAB02665C}"/>
              </a:ext>
            </a:extLst>
          </p:cNvPr>
          <p:cNvCxnSpPr>
            <a:cxnSpLocks/>
          </p:cNvCxnSpPr>
          <p:nvPr/>
        </p:nvCxnSpPr>
        <p:spPr>
          <a:xfrm flipH="1" flipV="1">
            <a:off x="9804730" y="1707140"/>
            <a:ext cx="17696" cy="783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8-point Star 34">
            <a:extLst>
              <a:ext uri="{FF2B5EF4-FFF2-40B4-BE49-F238E27FC236}">
                <a16:creationId xmlns:a16="http://schemas.microsoft.com/office/drawing/2014/main" id="{322FD0CA-4F8A-B384-6DED-41B5D5E7AC95}"/>
              </a:ext>
            </a:extLst>
          </p:cNvPr>
          <p:cNvSpPr/>
          <p:nvPr/>
        </p:nvSpPr>
        <p:spPr>
          <a:xfrm>
            <a:off x="10158689" y="1958777"/>
            <a:ext cx="257605" cy="271181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</a:t>
            </a:r>
            <a:endParaRPr lang="en-US" sz="1200" dirty="0"/>
          </a:p>
        </p:txBody>
      </p:sp>
      <p:sp>
        <p:nvSpPr>
          <p:cNvPr id="37" name="8-point Star 36">
            <a:extLst>
              <a:ext uri="{FF2B5EF4-FFF2-40B4-BE49-F238E27FC236}">
                <a16:creationId xmlns:a16="http://schemas.microsoft.com/office/drawing/2014/main" id="{2CA7CC57-81D0-29E2-24D4-B070271B6A85}"/>
              </a:ext>
            </a:extLst>
          </p:cNvPr>
          <p:cNvSpPr/>
          <p:nvPr/>
        </p:nvSpPr>
        <p:spPr>
          <a:xfrm>
            <a:off x="9888304" y="1991653"/>
            <a:ext cx="257605" cy="271181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2</a:t>
            </a:r>
            <a:endParaRPr lang="en-US" sz="1200" dirty="0"/>
          </a:p>
        </p:txBody>
      </p:sp>
      <p:sp>
        <p:nvSpPr>
          <p:cNvPr id="38" name="8-point Star 37">
            <a:extLst>
              <a:ext uri="{FF2B5EF4-FFF2-40B4-BE49-F238E27FC236}">
                <a16:creationId xmlns:a16="http://schemas.microsoft.com/office/drawing/2014/main" id="{2EF35A3D-231B-D06A-04AA-17A205E04456}"/>
              </a:ext>
            </a:extLst>
          </p:cNvPr>
          <p:cNvSpPr/>
          <p:nvPr/>
        </p:nvSpPr>
        <p:spPr>
          <a:xfrm>
            <a:off x="8744068" y="1071597"/>
            <a:ext cx="257605" cy="271181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3</a:t>
            </a:r>
            <a:endParaRPr lang="en-US" sz="1200" dirty="0"/>
          </a:p>
        </p:txBody>
      </p:sp>
      <p:sp>
        <p:nvSpPr>
          <p:cNvPr id="39" name="8-point Star 38">
            <a:extLst>
              <a:ext uri="{FF2B5EF4-FFF2-40B4-BE49-F238E27FC236}">
                <a16:creationId xmlns:a16="http://schemas.microsoft.com/office/drawing/2014/main" id="{8B372110-AF4B-6B94-F396-A7C9CEEDAEC7}"/>
              </a:ext>
            </a:extLst>
          </p:cNvPr>
          <p:cNvSpPr/>
          <p:nvPr/>
        </p:nvSpPr>
        <p:spPr>
          <a:xfrm>
            <a:off x="8170848" y="1294469"/>
            <a:ext cx="257605" cy="271181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4</a:t>
            </a:r>
            <a:endParaRPr lang="en-US" sz="1200" dirty="0"/>
          </a:p>
        </p:txBody>
      </p:sp>
      <p:sp>
        <p:nvSpPr>
          <p:cNvPr id="40" name="8-point Star 39">
            <a:extLst>
              <a:ext uri="{FF2B5EF4-FFF2-40B4-BE49-F238E27FC236}">
                <a16:creationId xmlns:a16="http://schemas.microsoft.com/office/drawing/2014/main" id="{413B807C-AFF3-8469-89CD-DFF346814F54}"/>
              </a:ext>
            </a:extLst>
          </p:cNvPr>
          <p:cNvSpPr/>
          <p:nvPr/>
        </p:nvSpPr>
        <p:spPr>
          <a:xfrm>
            <a:off x="9496978" y="1845033"/>
            <a:ext cx="257605" cy="271181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5</a:t>
            </a:r>
            <a:endParaRPr lang="en-US" sz="1200" dirty="0"/>
          </a:p>
        </p:txBody>
      </p:sp>
      <p:sp>
        <p:nvSpPr>
          <p:cNvPr id="41" name="8-point Star 40">
            <a:extLst>
              <a:ext uri="{FF2B5EF4-FFF2-40B4-BE49-F238E27FC236}">
                <a16:creationId xmlns:a16="http://schemas.microsoft.com/office/drawing/2014/main" id="{42B2B1F8-CAA8-77E0-31AC-E62D7C850752}"/>
              </a:ext>
            </a:extLst>
          </p:cNvPr>
          <p:cNvSpPr/>
          <p:nvPr/>
        </p:nvSpPr>
        <p:spPr>
          <a:xfrm>
            <a:off x="9691655" y="2217966"/>
            <a:ext cx="257605" cy="271181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6</a:t>
            </a:r>
            <a:endParaRPr lang="en-US" sz="12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E203EEA-A940-4082-C583-6330C57B2001}"/>
              </a:ext>
            </a:extLst>
          </p:cNvPr>
          <p:cNvGrpSpPr/>
          <p:nvPr/>
        </p:nvGrpSpPr>
        <p:grpSpPr>
          <a:xfrm>
            <a:off x="6984841" y="5508381"/>
            <a:ext cx="3178768" cy="369332"/>
            <a:chOff x="6671185" y="6366245"/>
            <a:chExt cx="3178768" cy="44991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E2EC159-1F6B-EF58-5E6C-F202918C4692}"/>
                </a:ext>
              </a:extLst>
            </p:cNvPr>
            <p:cNvSpPr txBox="1"/>
            <p:nvPr/>
          </p:nvSpPr>
          <p:spPr>
            <a:xfrm>
              <a:off x="6857011" y="6366245"/>
              <a:ext cx="2992942" cy="44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 err="1"/>
                <a:t>返回调用结果</a:t>
              </a:r>
              <a:endParaRPr lang="en-US" dirty="0"/>
            </a:p>
          </p:txBody>
        </p:sp>
        <p:sp>
          <p:nvSpPr>
            <p:cNvPr id="52" name="8-point Star 51">
              <a:extLst>
                <a:ext uri="{FF2B5EF4-FFF2-40B4-BE49-F238E27FC236}">
                  <a16:creationId xmlns:a16="http://schemas.microsoft.com/office/drawing/2014/main" id="{10856220-FCB7-3C27-613C-BEB3CA458392}"/>
                </a:ext>
              </a:extLst>
            </p:cNvPr>
            <p:cNvSpPr/>
            <p:nvPr/>
          </p:nvSpPr>
          <p:spPr>
            <a:xfrm>
              <a:off x="6671185" y="6464397"/>
              <a:ext cx="257605" cy="271181"/>
            </a:xfrm>
            <a:prstGeom prst="star8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4</a:t>
              </a:r>
              <a:endParaRPr lang="en-US" sz="12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468F95C-FFDA-3740-B2F9-B4F5D1C97A17}"/>
              </a:ext>
            </a:extLst>
          </p:cNvPr>
          <p:cNvGrpSpPr/>
          <p:nvPr/>
        </p:nvGrpSpPr>
        <p:grpSpPr>
          <a:xfrm>
            <a:off x="6990738" y="4966923"/>
            <a:ext cx="3178768" cy="369332"/>
            <a:chOff x="6671185" y="6366245"/>
            <a:chExt cx="3178768" cy="44991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7E5C540-42E2-1659-E09C-CD740057222B}"/>
                </a:ext>
              </a:extLst>
            </p:cNvPr>
            <p:cNvSpPr txBox="1"/>
            <p:nvPr/>
          </p:nvSpPr>
          <p:spPr>
            <a:xfrm>
              <a:off x="6857011" y="6366245"/>
              <a:ext cx="2992942" cy="44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 err="1"/>
                <a:t>函数名</a:t>
              </a:r>
              <a:r>
                <a:rPr lang="zh-CN" altLang="en-US" dirty="0"/>
                <a:t>，函数参数</a:t>
              </a:r>
              <a:endParaRPr lang="en-US" dirty="0"/>
            </a:p>
          </p:txBody>
        </p:sp>
        <p:sp>
          <p:nvSpPr>
            <p:cNvPr id="56" name="8-point Star 55">
              <a:extLst>
                <a:ext uri="{FF2B5EF4-FFF2-40B4-BE49-F238E27FC236}">
                  <a16:creationId xmlns:a16="http://schemas.microsoft.com/office/drawing/2014/main" id="{2920582C-F7AC-E1A6-CBEA-054B0D3AE807}"/>
                </a:ext>
              </a:extLst>
            </p:cNvPr>
            <p:cNvSpPr/>
            <p:nvPr/>
          </p:nvSpPr>
          <p:spPr>
            <a:xfrm>
              <a:off x="6671185" y="6464397"/>
              <a:ext cx="257605" cy="271181"/>
            </a:xfrm>
            <a:prstGeom prst="star8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2</a:t>
              </a:r>
              <a:endParaRPr lang="en-US" sz="12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202FFF4-5B37-1983-9A0F-872D09317478}"/>
              </a:ext>
            </a:extLst>
          </p:cNvPr>
          <p:cNvGrpSpPr/>
          <p:nvPr/>
        </p:nvGrpSpPr>
        <p:grpSpPr>
          <a:xfrm>
            <a:off x="6990738" y="5247335"/>
            <a:ext cx="3178768" cy="369332"/>
            <a:chOff x="6671185" y="6366245"/>
            <a:chExt cx="3178768" cy="44991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A010C7-DFBF-1913-5082-7F077D89668C}"/>
                </a:ext>
              </a:extLst>
            </p:cNvPr>
            <p:cNvSpPr txBox="1"/>
            <p:nvPr/>
          </p:nvSpPr>
          <p:spPr>
            <a:xfrm>
              <a:off x="6857011" y="6366245"/>
              <a:ext cx="2992942" cy="44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 err="1"/>
                <a:t>API调用</a:t>
              </a:r>
              <a:endParaRPr lang="en-US" dirty="0"/>
            </a:p>
          </p:txBody>
        </p:sp>
        <p:sp>
          <p:nvSpPr>
            <p:cNvPr id="59" name="8-point Star 58">
              <a:extLst>
                <a:ext uri="{FF2B5EF4-FFF2-40B4-BE49-F238E27FC236}">
                  <a16:creationId xmlns:a16="http://schemas.microsoft.com/office/drawing/2014/main" id="{C0E8E47A-9AEC-3BF5-0C5F-107A03CE916A}"/>
                </a:ext>
              </a:extLst>
            </p:cNvPr>
            <p:cNvSpPr/>
            <p:nvPr/>
          </p:nvSpPr>
          <p:spPr>
            <a:xfrm>
              <a:off x="6671185" y="6464397"/>
              <a:ext cx="257605" cy="271181"/>
            </a:xfrm>
            <a:prstGeom prst="star8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3</a:t>
              </a:r>
              <a:endParaRPr lang="en-US" sz="12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5A74BA-DCA5-C27B-68AE-0848E76008C3}"/>
              </a:ext>
            </a:extLst>
          </p:cNvPr>
          <p:cNvGrpSpPr/>
          <p:nvPr/>
        </p:nvGrpSpPr>
        <p:grpSpPr>
          <a:xfrm>
            <a:off x="6990738" y="4705873"/>
            <a:ext cx="3178768" cy="303184"/>
            <a:chOff x="6671185" y="6366245"/>
            <a:chExt cx="3178768" cy="36933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234524C-70A1-FAFA-6938-A92BF88B5434}"/>
                </a:ext>
              </a:extLst>
            </p:cNvPr>
            <p:cNvSpPr txBox="1"/>
            <p:nvPr/>
          </p:nvSpPr>
          <p:spPr>
            <a:xfrm>
              <a:off x="6857011" y="6366245"/>
              <a:ext cx="299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函数定义</a:t>
              </a:r>
              <a:r>
                <a:rPr lang="zh-CN" altLang="en-US" dirty="0"/>
                <a:t> </a:t>
              </a:r>
              <a:r>
                <a:rPr lang="en-US" altLang="zh-CN" dirty="0"/>
                <a:t>+</a:t>
              </a:r>
              <a:r>
                <a:rPr lang="zh-CN" altLang="en-US" dirty="0"/>
                <a:t> 用户输入</a:t>
              </a:r>
              <a:endParaRPr lang="en-US" dirty="0"/>
            </a:p>
          </p:txBody>
        </p:sp>
        <p:sp>
          <p:nvSpPr>
            <p:cNvPr id="62" name="8-point Star 61">
              <a:extLst>
                <a:ext uri="{FF2B5EF4-FFF2-40B4-BE49-F238E27FC236}">
                  <a16:creationId xmlns:a16="http://schemas.microsoft.com/office/drawing/2014/main" id="{92877162-FE14-8040-5967-C9ED85989E10}"/>
                </a:ext>
              </a:extLst>
            </p:cNvPr>
            <p:cNvSpPr/>
            <p:nvPr/>
          </p:nvSpPr>
          <p:spPr>
            <a:xfrm>
              <a:off x="6671185" y="6464397"/>
              <a:ext cx="257605" cy="271181"/>
            </a:xfrm>
            <a:prstGeom prst="star8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1</a:t>
              </a:r>
              <a:endParaRPr lang="en-US" sz="12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BD272C8-4C24-B54C-3026-C21247551EE1}"/>
              </a:ext>
            </a:extLst>
          </p:cNvPr>
          <p:cNvGrpSpPr/>
          <p:nvPr/>
        </p:nvGrpSpPr>
        <p:grpSpPr>
          <a:xfrm>
            <a:off x="6984841" y="5782233"/>
            <a:ext cx="3178768" cy="369332"/>
            <a:chOff x="6671185" y="6366245"/>
            <a:chExt cx="3178768" cy="4499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9DF7EC8-EA82-EAB3-FD9B-2C4D939B2393}"/>
                </a:ext>
              </a:extLst>
            </p:cNvPr>
            <p:cNvSpPr txBox="1"/>
            <p:nvPr/>
          </p:nvSpPr>
          <p:spPr>
            <a:xfrm>
              <a:off x="6857011" y="6366245"/>
              <a:ext cx="2992942" cy="44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 err="1"/>
                <a:t>函数定义</a:t>
              </a:r>
              <a:r>
                <a:rPr lang="en-US" altLang="zh-CN" dirty="0"/>
                <a:t>+</a:t>
              </a:r>
              <a:r>
                <a:rPr lang="zh-CN" altLang="en-US" dirty="0"/>
                <a:t>调用结果</a:t>
              </a:r>
              <a:endParaRPr lang="en-US" dirty="0"/>
            </a:p>
          </p:txBody>
        </p:sp>
        <p:sp>
          <p:nvSpPr>
            <p:cNvPr id="65" name="8-point Star 64">
              <a:extLst>
                <a:ext uri="{FF2B5EF4-FFF2-40B4-BE49-F238E27FC236}">
                  <a16:creationId xmlns:a16="http://schemas.microsoft.com/office/drawing/2014/main" id="{8782B60E-46CB-A1CD-593B-A5DA0BFDD6DA}"/>
                </a:ext>
              </a:extLst>
            </p:cNvPr>
            <p:cNvSpPr/>
            <p:nvPr/>
          </p:nvSpPr>
          <p:spPr>
            <a:xfrm>
              <a:off x="6671185" y="6464397"/>
              <a:ext cx="257605" cy="271181"/>
            </a:xfrm>
            <a:prstGeom prst="star8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5</a:t>
              </a:r>
              <a:endParaRPr lang="en-US" sz="12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F71AF4F-60B3-4B67-BAF9-E69C2E3785BF}"/>
              </a:ext>
            </a:extLst>
          </p:cNvPr>
          <p:cNvGrpSpPr/>
          <p:nvPr/>
        </p:nvGrpSpPr>
        <p:grpSpPr>
          <a:xfrm>
            <a:off x="6991726" y="6079127"/>
            <a:ext cx="3178768" cy="369332"/>
            <a:chOff x="6671185" y="6366245"/>
            <a:chExt cx="3178768" cy="44991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CA683E7-1F6F-540F-5B0D-69956D359FE7}"/>
                </a:ext>
              </a:extLst>
            </p:cNvPr>
            <p:cNvSpPr txBox="1"/>
            <p:nvPr/>
          </p:nvSpPr>
          <p:spPr>
            <a:xfrm>
              <a:off x="6857011" y="6366245"/>
              <a:ext cx="2992942" cy="44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 err="1"/>
                <a:t>返回应答</a:t>
              </a:r>
              <a:endParaRPr lang="en-US" dirty="0"/>
            </a:p>
          </p:txBody>
        </p:sp>
        <p:sp>
          <p:nvSpPr>
            <p:cNvPr id="68" name="8-point Star 67">
              <a:extLst>
                <a:ext uri="{FF2B5EF4-FFF2-40B4-BE49-F238E27FC236}">
                  <a16:creationId xmlns:a16="http://schemas.microsoft.com/office/drawing/2014/main" id="{AA8A4FAF-3E90-BB71-C3BE-CEAB27F5BA65}"/>
                </a:ext>
              </a:extLst>
            </p:cNvPr>
            <p:cNvSpPr/>
            <p:nvPr/>
          </p:nvSpPr>
          <p:spPr>
            <a:xfrm>
              <a:off x="6671185" y="6464397"/>
              <a:ext cx="257605" cy="271181"/>
            </a:xfrm>
            <a:prstGeom prst="star8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6</a:t>
              </a:r>
              <a:endParaRPr lang="en-US" sz="12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CB0A43F-67E1-253D-1205-1D215FD931BA}"/>
              </a:ext>
            </a:extLst>
          </p:cNvPr>
          <p:cNvSpPr txBox="1"/>
          <p:nvPr/>
        </p:nvSpPr>
        <p:spPr>
          <a:xfrm>
            <a:off x="9437985" y="3958704"/>
            <a:ext cx="159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大模型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1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F0D0-13A6-4D84-A25C-44C1C656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LLM总结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31BB0-7632-B9A7-BC94-5375B8A53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大语言模型</a:t>
            </a:r>
            <a:r>
              <a:rPr lang="zh-CN" altLang="en-US" dirty="0"/>
              <a:t>（稠密模型，主要性能指标：参数规模）</a:t>
            </a:r>
            <a:endParaRPr lang="en-SG" altLang="zh-CN" dirty="0"/>
          </a:p>
          <a:p>
            <a:r>
              <a:rPr lang="en-US" altLang="zh-CN" dirty="0"/>
              <a:t>MOE</a:t>
            </a:r>
            <a:r>
              <a:rPr lang="zh-CN" altLang="en-US" dirty="0"/>
              <a:t>模型（稀疏模型，主要性能指标：参数规模）</a:t>
            </a:r>
            <a:endParaRPr lang="en-SG" altLang="zh-CN" dirty="0"/>
          </a:p>
          <a:p>
            <a:r>
              <a:rPr lang="zh-CN" altLang="en-US" dirty="0"/>
              <a:t>量化模型（小体量模型，主要性能指标：参数规模，位数）</a:t>
            </a:r>
            <a:endParaRPr lang="en-SG" altLang="zh-CN" dirty="0"/>
          </a:p>
          <a:p>
            <a:r>
              <a:rPr lang="zh-CN" altLang="en-US" dirty="0"/>
              <a:t>微调模型（在基座模型上用特定知识文本训练后的模型，主要性能指标与基座模型相同）</a:t>
            </a:r>
            <a:endParaRPr lang="en-SG" altLang="zh-CN" dirty="0"/>
          </a:p>
          <a:p>
            <a:r>
              <a:rPr lang="en-US" altLang="zh-CN" dirty="0"/>
              <a:t>RAG</a:t>
            </a:r>
            <a:r>
              <a:rPr lang="zh-CN" altLang="en-US" dirty="0"/>
              <a:t>（模型体外知识库）</a:t>
            </a:r>
            <a:endParaRPr lang="en-SG" altLang="zh-CN" dirty="0"/>
          </a:p>
          <a:p>
            <a:r>
              <a:rPr lang="zh-CN" altLang="en-US" dirty="0"/>
              <a:t>函数调用（大模型需理解函数，需外部系统执行函数）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2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F656-5101-31C6-CCE4-042D3867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从业分类与专注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47C5-0663-B819-0617-264242319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大模型公司</a:t>
            </a:r>
            <a:endParaRPr lang="en-US" dirty="0"/>
          </a:p>
          <a:p>
            <a:pPr lvl="1"/>
            <a:r>
              <a:rPr lang="en-US" dirty="0" err="1"/>
              <a:t>生产大模型</a:t>
            </a:r>
            <a:endParaRPr lang="en-US" dirty="0"/>
          </a:p>
          <a:p>
            <a:r>
              <a:rPr lang="en-US" dirty="0" err="1"/>
              <a:t>平台公司</a:t>
            </a:r>
            <a:endParaRPr lang="en-US" dirty="0"/>
          </a:p>
          <a:p>
            <a:pPr lvl="1"/>
            <a:r>
              <a:rPr lang="en-US" dirty="0" err="1"/>
              <a:t>融合大模型平台</a:t>
            </a:r>
            <a:r>
              <a:rPr lang="zh-CN" altLang="en-US" dirty="0"/>
              <a:t>，</a:t>
            </a:r>
            <a:endParaRPr lang="en-SG" altLang="zh-CN" dirty="0"/>
          </a:p>
          <a:p>
            <a:pPr lvl="1"/>
            <a:r>
              <a:rPr lang="zh-CN" altLang="en-US" dirty="0"/>
              <a:t>提供</a:t>
            </a:r>
            <a:r>
              <a:rPr lang="en-US" altLang="zh-CN" dirty="0"/>
              <a:t>agent</a:t>
            </a:r>
            <a:r>
              <a:rPr lang="zh-CN" altLang="en-US" dirty="0"/>
              <a:t>，角色扮演</a:t>
            </a:r>
            <a:endParaRPr lang="en-SG" dirty="0"/>
          </a:p>
          <a:p>
            <a:r>
              <a:rPr lang="zh-CN" altLang="en-US" dirty="0"/>
              <a:t>应用商店</a:t>
            </a:r>
            <a:endParaRPr lang="en-SG" altLang="zh-CN" dirty="0"/>
          </a:p>
          <a:p>
            <a:pPr lvl="1"/>
            <a:r>
              <a:rPr lang="en-US" dirty="0" err="1"/>
              <a:t>应用上架展示</a:t>
            </a:r>
            <a:endParaRPr lang="en-US" dirty="0"/>
          </a:p>
          <a:p>
            <a:pPr lvl="1"/>
            <a:r>
              <a:rPr lang="en-US" dirty="0" err="1"/>
              <a:t>在线购买</a:t>
            </a:r>
            <a:endParaRPr lang="en-US" dirty="0"/>
          </a:p>
          <a:p>
            <a:pPr lvl="1"/>
            <a:r>
              <a:rPr lang="en-US" dirty="0" err="1"/>
              <a:t>下载</a:t>
            </a:r>
            <a:r>
              <a:rPr lang="zh-CN" altLang="en-US" dirty="0"/>
              <a:t> </a:t>
            </a:r>
            <a:endParaRPr lang="en-SG" altLang="zh-CN" dirty="0"/>
          </a:p>
          <a:p>
            <a:r>
              <a:rPr lang="zh-CN" altLang="en-US" dirty="0"/>
              <a:t>应用开发</a:t>
            </a:r>
            <a:endParaRPr lang="en-SG" altLang="zh-CN" dirty="0"/>
          </a:p>
          <a:p>
            <a:pPr lvl="1"/>
            <a:r>
              <a:rPr lang="zh-CN" altLang="en-US" dirty="0"/>
              <a:t>行业大模型微调，知识库以及应用集成</a:t>
            </a:r>
            <a:endParaRPr lang="en-SG" altLang="zh-CN" dirty="0"/>
          </a:p>
          <a:p>
            <a:pPr lvl="1"/>
            <a:r>
              <a:rPr lang="zh-CN" altLang="en-US" dirty="0"/>
              <a:t>功能性应用开发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7E1C-71BF-FCDF-7209-CEA59D84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为客户提供以下大模型服务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B2BA-1656-A33D-A17E-428D88779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大模型平台</a:t>
            </a:r>
            <a:r>
              <a:rPr lang="zh-CN" altLang="en-US" dirty="0"/>
              <a:t>（</a:t>
            </a:r>
            <a:r>
              <a:rPr lang="en-US" altLang="zh-CN" dirty="0" err="1"/>
              <a:t>MaaS</a:t>
            </a:r>
            <a:r>
              <a:rPr lang="zh-CN" altLang="en-US" dirty="0"/>
              <a:t>）上的模型体验</a:t>
            </a:r>
            <a:endParaRPr lang="en-SG" altLang="zh-CN" dirty="0"/>
          </a:p>
          <a:p>
            <a:r>
              <a:rPr lang="zh-CN" altLang="en-US"/>
              <a:t>客户私有</a:t>
            </a:r>
            <a:r>
              <a:rPr lang="zh-CN" altLang="en-SG" dirty="0"/>
              <a:t>知识库</a:t>
            </a:r>
            <a:r>
              <a:rPr lang="zh-CN" altLang="en-US" dirty="0"/>
              <a:t>，模型微调，模型量化，应用对接</a:t>
            </a:r>
            <a:endParaRPr lang="en-SG" altLang="zh-CN" dirty="0"/>
          </a:p>
          <a:p>
            <a:r>
              <a:rPr lang="zh-CN" altLang="en-US" dirty="0"/>
              <a:t>大模型功能性应用</a:t>
            </a:r>
            <a:endParaRPr lang="en-SG" altLang="zh-CN" dirty="0"/>
          </a:p>
          <a:p>
            <a:r>
              <a:rPr lang="zh-CN" altLang="en-US" dirty="0"/>
              <a:t>大模型行业应用</a:t>
            </a:r>
            <a:endParaRPr lang="en-SG" altLang="zh-CN" dirty="0"/>
          </a:p>
          <a:p>
            <a:r>
              <a:rPr lang="zh-CN" altLang="en-US" dirty="0"/>
              <a:t>一键式部署服务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6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4BF4-59D9-2834-BF3A-956A1B1B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Kboss</a:t>
            </a:r>
            <a:r>
              <a:rPr lang="zh-CN" altLang="en-US" dirty="0"/>
              <a:t> </a:t>
            </a:r>
            <a:r>
              <a:rPr lang="en-US" altLang="zh-CN" dirty="0"/>
              <a:t>2.0</a:t>
            </a:r>
            <a:r>
              <a:rPr lang="zh-CN" altLang="en-US" dirty="0"/>
              <a:t>部署架构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B87EF8-54F1-C868-2F0E-325B67D3BFF1}"/>
              </a:ext>
            </a:extLst>
          </p:cNvPr>
          <p:cNvSpPr/>
          <p:nvPr/>
        </p:nvSpPr>
        <p:spPr>
          <a:xfrm>
            <a:off x="10005943" y="3628026"/>
            <a:ext cx="1613452" cy="5565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2B9061-3194-9BC0-7227-B1F228B9C6C6}"/>
              </a:ext>
            </a:extLst>
          </p:cNvPr>
          <p:cNvSpPr/>
          <p:nvPr/>
        </p:nvSpPr>
        <p:spPr>
          <a:xfrm>
            <a:off x="674191" y="3683966"/>
            <a:ext cx="9363726" cy="5565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44DB8-838A-1230-FABC-D2FD36C00DA3}"/>
              </a:ext>
            </a:extLst>
          </p:cNvPr>
          <p:cNvSpPr txBox="1"/>
          <p:nvPr/>
        </p:nvSpPr>
        <p:spPr>
          <a:xfrm>
            <a:off x="689951" y="37613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内网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2FB4F7-DDE1-6AB0-9922-6B8C68486814}"/>
              </a:ext>
            </a:extLst>
          </p:cNvPr>
          <p:cNvSpPr txBox="1"/>
          <p:nvPr/>
        </p:nvSpPr>
        <p:spPr>
          <a:xfrm>
            <a:off x="10812669" y="37216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外网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9A004A-4743-7263-073D-70E68387CE02}"/>
              </a:ext>
            </a:extLst>
          </p:cNvPr>
          <p:cNvGrpSpPr/>
          <p:nvPr/>
        </p:nvGrpSpPr>
        <p:grpSpPr>
          <a:xfrm>
            <a:off x="3017272" y="1690688"/>
            <a:ext cx="1341053" cy="4800600"/>
            <a:chOff x="3169367" y="1692275"/>
            <a:chExt cx="1341053" cy="480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C15B3-A4E2-3FD1-8B49-FA4D99AD2980}"/>
                </a:ext>
              </a:extLst>
            </p:cNvPr>
            <p:cNvSpPr/>
            <p:nvPr/>
          </p:nvSpPr>
          <p:spPr>
            <a:xfrm>
              <a:off x="3169367" y="1692275"/>
              <a:ext cx="1339352" cy="4800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A15A4C-862A-DFA8-1157-B13A78F8B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275" y="2328375"/>
              <a:ext cx="1144421" cy="159578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6A5918-2A65-3587-0181-80B47C9F9372}"/>
                </a:ext>
              </a:extLst>
            </p:cNvPr>
            <p:cNvSpPr txBox="1"/>
            <p:nvPr/>
          </p:nvSpPr>
          <p:spPr>
            <a:xfrm>
              <a:off x="3171592" y="169227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服务服务器</a:t>
              </a:r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EAAD416-FA6D-548B-A8AC-DFE0C3F5B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0054" y="4190925"/>
              <a:ext cx="1144421" cy="159578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69BC68-AF90-3685-9E38-06E5CA26F870}"/>
              </a:ext>
            </a:extLst>
          </p:cNvPr>
          <p:cNvGrpSpPr/>
          <p:nvPr/>
        </p:nvGrpSpPr>
        <p:grpSpPr>
          <a:xfrm>
            <a:off x="1473857" y="1690688"/>
            <a:ext cx="1475705" cy="4800600"/>
            <a:chOff x="3169367" y="1692275"/>
            <a:chExt cx="1475705" cy="48006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DFE7F8B-647A-5ED9-B072-C1162B3E6D1B}"/>
                </a:ext>
              </a:extLst>
            </p:cNvPr>
            <p:cNvSpPr/>
            <p:nvPr/>
          </p:nvSpPr>
          <p:spPr>
            <a:xfrm>
              <a:off x="3169367" y="1692275"/>
              <a:ext cx="1339352" cy="4800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1152032-BA11-1E4C-C1A7-8146F9C13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275" y="2328375"/>
              <a:ext cx="1144421" cy="159578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F5B4E2-2C44-D2D0-913D-FD69D8D82402}"/>
                </a:ext>
              </a:extLst>
            </p:cNvPr>
            <p:cNvSpPr txBox="1"/>
            <p:nvPr/>
          </p:nvSpPr>
          <p:spPr>
            <a:xfrm>
              <a:off x="3171592" y="1692275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Kboss服务器</a:t>
              </a:r>
              <a:endParaRPr lang="en-US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D7CA5C3-ADBB-9F07-7CF5-CBE8B1682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0054" y="4190925"/>
              <a:ext cx="1144421" cy="159578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178A43B-2D8B-5AAA-536F-EBD4D7DEC8F2}"/>
              </a:ext>
            </a:extLst>
          </p:cNvPr>
          <p:cNvGrpSpPr/>
          <p:nvPr/>
        </p:nvGrpSpPr>
        <p:grpSpPr>
          <a:xfrm>
            <a:off x="4550263" y="1690688"/>
            <a:ext cx="1403571" cy="4800600"/>
            <a:chOff x="3169367" y="1692275"/>
            <a:chExt cx="1403571" cy="48006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2D9C0B1-2932-8175-F5B7-52C82417380A}"/>
                </a:ext>
              </a:extLst>
            </p:cNvPr>
            <p:cNvSpPr/>
            <p:nvPr/>
          </p:nvSpPr>
          <p:spPr>
            <a:xfrm>
              <a:off x="3169367" y="1692275"/>
              <a:ext cx="1339352" cy="4800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B323074-C75E-E102-6344-0B2F08947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275" y="2328375"/>
              <a:ext cx="1144421" cy="159578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E0636B-719F-22FE-15CA-C8724186D709}"/>
                </a:ext>
              </a:extLst>
            </p:cNvPr>
            <p:cNvSpPr txBox="1"/>
            <p:nvPr/>
          </p:nvSpPr>
          <p:spPr>
            <a:xfrm>
              <a:off x="3171592" y="1692275"/>
              <a:ext cx="1401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MaaS服务器</a:t>
              </a:r>
              <a:endParaRPr lang="en-US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0535853-192F-9D4B-CBE9-FEB9983C4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0054" y="4190925"/>
              <a:ext cx="1144421" cy="159578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8BB3EB-3808-80D0-C426-26FB072644AB}"/>
              </a:ext>
            </a:extLst>
          </p:cNvPr>
          <p:cNvGrpSpPr/>
          <p:nvPr/>
        </p:nvGrpSpPr>
        <p:grpSpPr>
          <a:xfrm>
            <a:off x="6094842" y="1690688"/>
            <a:ext cx="1339352" cy="4800600"/>
            <a:chOff x="3169367" y="1692275"/>
            <a:chExt cx="1339352" cy="48006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A603F4-6C51-CD47-F4C1-9FF9279F63C1}"/>
                </a:ext>
              </a:extLst>
            </p:cNvPr>
            <p:cNvSpPr/>
            <p:nvPr/>
          </p:nvSpPr>
          <p:spPr>
            <a:xfrm>
              <a:off x="3169367" y="1692275"/>
              <a:ext cx="1339352" cy="4800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3234882-722D-3EC9-5D07-0E0C3528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275" y="2328375"/>
              <a:ext cx="1144421" cy="159578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20769A8-B5FD-20A6-4544-F5703CF3A3C4}"/>
                </a:ext>
              </a:extLst>
            </p:cNvPr>
            <p:cNvSpPr txBox="1"/>
            <p:nvPr/>
          </p:nvSpPr>
          <p:spPr>
            <a:xfrm>
              <a:off x="3171592" y="1692275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DB服务器</a:t>
              </a:r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4695001-C83E-B948-013E-928A8C7E1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0054" y="4190925"/>
              <a:ext cx="1144421" cy="1595782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F3CAB4-317C-59B9-80E1-D894F415EF10}"/>
              </a:ext>
            </a:extLst>
          </p:cNvPr>
          <p:cNvGrpSpPr/>
          <p:nvPr/>
        </p:nvGrpSpPr>
        <p:grpSpPr>
          <a:xfrm>
            <a:off x="7639421" y="1690688"/>
            <a:ext cx="1376319" cy="4800600"/>
            <a:chOff x="3169367" y="1692275"/>
            <a:chExt cx="1376319" cy="4800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31D32A7-99AA-C975-D06D-6BCE0B69967B}"/>
                </a:ext>
              </a:extLst>
            </p:cNvPr>
            <p:cNvSpPr/>
            <p:nvPr/>
          </p:nvSpPr>
          <p:spPr>
            <a:xfrm>
              <a:off x="3169367" y="1692275"/>
              <a:ext cx="1339352" cy="4800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18493BD-D00B-0BAB-C577-16EFE5E13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275" y="2328375"/>
              <a:ext cx="1144421" cy="159578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CD1B68-A7D5-AD5E-A062-D77ECA95B8B2}"/>
                </a:ext>
              </a:extLst>
            </p:cNvPr>
            <p:cNvSpPr txBox="1"/>
            <p:nvPr/>
          </p:nvSpPr>
          <p:spPr>
            <a:xfrm>
              <a:off x="3171592" y="1692275"/>
              <a:ext cx="13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监控服务器</a:t>
              </a:r>
              <a:endParaRPr lang="en-US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FFD5675-DCA7-2235-465F-A64247B72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0054" y="4190925"/>
              <a:ext cx="1144421" cy="159578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BB03A90-D710-1D48-E7E9-BF27FBB0C124}"/>
              </a:ext>
            </a:extLst>
          </p:cNvPr>
          <p:cNvGrpSpPr/>
          <p:nvPr/>
        </p:nvGrpSpPr>
        <p:grpSpPr>
          <a:xfrm>
            <a:off x="9181623" y="1690688"/>
            <a:ext cx="1339352" cy="4800600"/>
            <a:chOff x="3169367" y="1692275"/>
            <a:chExt cx="1339352" cy="48006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6EEF5C-E90B-E202-D2DF-A5AE53455F7C}"/>
                </a:ext>
              </a:extLst>
            </p:cNvPr>
            <p:cNvSpPr/>
            <p:nvPr/>
          </p:nvSpPr>
          <p:spPr>
            <a:xfrm>
              <a:off x="3169367" y="1692275"/>
              <a:ext cx="1339352" cy="4800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55D9FA3-6B3F-A602-CF80-7A348E051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275" y="2328375"/>
              <a:ext cx="1144421" cy="159578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503D41-D8AC-1846-0F08-D49BE469DDA3}"/>
                </a:ext>
              </a:extLst>
            </p:cNvPr>
            <p:cNvSpPr txBox="1"/>
            <p:nvPr/>
          </p:nvSpPr>
          <p:spPr>
            <a:xfrm>
              <a:off x="3171592" y="169227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堡垒机</a:t>
              </a:r>
              <a:endParaRPr lang="en-US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475EDBE-4B0E-13E4-6327-01291470A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0054" y="4190925"/>
              <a:ext cx="1144421" cy="1595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056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036A59D-9593-176B-6563-FB2B7716D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9556" y="1750564"/>
            <a:ext cx="8392887" cy="44835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6363A5-B31F-E4D1-FD47-254B5A422F2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Kboss平台架构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1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A0A9BEF-2B68-35EE-548B-06F3E8E8A4B7}"/>
              </a:ext>
            </a:extLst>
          </p:cNvPr>
          <p:cNvSpPr/>
          <p:nvPr/>
        </p:nvSpPr>
        <p:spPr>
          <a:xfrm>
            <a:off x="1779439" y="2501660"/>
            <a:ext cx="9982200" cy="16562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F8E24D-B371-5F03-3A15-016478377167}"/>
              </a:ext>
            </a:extLst>
          </p:cNvPr>
          <p:cNvSpPr/>
          <p:nvPr/>
        </p:nvSpPr>
        <p:spPr>
          <a:xfrm>
            <a:off x="1779441" y="6028267"/>
            <a:ext cx="4575355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本地部署模型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7DB54-E36B-A4B4-D45C-AD2F740E851B}"/>
              </a:ext>
            </a:extLst>
          </p:cNvPr>
          <p:cNvSpPr/>
          <p:nvPr/>
        </p:nvSpPr>
        <p:spPr>
          <a:xfrm>
            <a:off x="4513482" y="5163624"/>
            <a:ext cx="3382567" cy="628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客户RAG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45BD9-2B26-FBFB-0456-7624A84EFCB5}"/>
              </a:ext>
            </a:extLst>
          </p:cNvPr>
          <p:cNvSpPr/>
          <p:nvPr/>
        </p:nvSpPr>
        <p:spPr>
          <a:xfrm>
            <a:off x="6584835" y="6028267"/>
            <a:ext cx="519624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</a:t>
            </a:r>
            <a:r>
              <a:rPr lang="zh-CN" altLang="en-US" dirty="0"/>
              <a:t> </a:t>
            </a:r>
            <a:r>
              <a:rPr lang="en-US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LLM/TTS/SST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EDA8A-532A-D1CD-58D5-1032585C8DB3}"/>
              </a:ext>
            </a:extLst>
          </p:cNvPr>
          <p:cNvSpPr/>
          <p:nvPr/>
        </p:nvSpPr>
        <p:spPr>
          <a:xfrm>
            <a:off x="1779439" y="5163624"/>
            <a:ext cx="2453259" cy="628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UserApp</a:t>
            </a:r>
            <a:r>
              <a:rPr lang="en-US" dirty="0"/>
              <a:t> API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5A161-BB9B-CF33-B143-B4E68454301F}"/>
              </a:ext>
            </a:extLst>
          </p:cNvPr>
          <p:cNvSpPr/>
          <p:nvPr/>
        </p:nvSpPr>
        <p:spPr>
          <a:xfrm>
            <a:off x="2070340" y="4419595"/>
            <a:ext cx="2496881" cy="50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模型参数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EA6318-7CF6-FD86-3138-4DDA06F92A02}"/>
              </a:ext>
            </a:extLst>
          </p:cNvPr>
          <p:cNvSpPr/>
          <p:nvPr/>
        </p:nvSpPr>
        <p:spPr>
          <a:xfrm>
            <a:off x="4795822" y="4419595"/>
            <a:ext cx="3274354" cy="50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用户模型APIKEY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6CF589-9663-C0B7-19B2-44E073D4C0BF}"/>
              </a:ext>
            </a:extLst>
          </p:cNvPr>
          <p:cNvSpPr/>
          <p:nvPr/>
        </p:nvSpPr>
        <p:spPr>
          <a:xfrm>
            <a:off x="2286042" y="3512265"/>
            <a:ext cx="1665786" cy="4610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角色扮演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DFDA13-34D5-F475-10D9-9E8357C06E0C}"/>
              </a:ext>
            </a:extLst>
          </p:cNvPr>
          <p:cNvSpPr/>
          <p:nvPr/>
        </p:nvSpPr>
        <p:spPr>
          <a:xfrm>
            <a:off x="7648754" y="3512265"/>
            <a:ext cx="1627514" cy="4683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B9EE76-C185-B45B-6F7E-87E02E227982}"/>
              </a:ext>
            </a:extLst>
          </p:cNvPr>
          <p:cNvSpPr/>
          <p:nvPr/>
        </p:nvSpPr>
        <p:spPr>
          <a:xfrm>
            <a:off x="9500558" y="3512265"/>
            <a:ext cx="1875764" cy="4536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模型Pipeline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B5E32B-223B-EF68-43A9-659B93737912}"/>
              </a:ext>
            </a:extLst>
          </p:cNvPr>
          <p:cNvSpPr/>
          <p:nvPr/>
        </p:nvSpPr>
        <p:spPr>
          <a:xfrm>
            <a:off x="2271231" y="2752771"/>
            <a:ext cx="2047729" cy="468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功能性应用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7F1CA4-906E-1D0C-75ED-F52B1D277988}"/>
              </a:ext>
            </a:extLst>
          </p:cNvPr>
          <p:cNvSpPr/>
          <p:nvPr/>
        </p:nvSpPr>
        <p:spPr>
          <a:xfrm>
            <a:off x="8176833" y="5163624"/>
            <a:ext cx="3584806" cy="628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微调模型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5F3DD1-E708-D760-0147-4DBABBC952E4}"/>
              </a:ext>
            </a:extLst>
          </p:cNvPr>
          <p:cNvSpPr/>
          <p:nvPr/>
        </p:nvSpPr>
        <p:spPr>
          <a:xfrm>
            <a:off x="8298777" y="4419595"/>
            <a:ext cx="3482298" cy="50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用户函数定义</a:t>
            </a: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F8D2169-6FEB-09C0-C9B4-19D68B6D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MaaS平台架构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3445C-B7A8-247B-62B0-F0A57F239C49}"/>
              </a:ext>
            </a:extLst>
          </p:cNvPr>
          <p:cNvSpPr/>
          <p:nvPr/>
        </p:nvSpPr>
        <p:spPr>
          <a:xfrm>
            <a:off x="626853" y="2501660"/>
            <a:ext cx="1144441" cy="40346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4BFF61-5277-D9B9-46C9-CB61A6E12064}"/>
              </a:ext>
            </a:extLst>
          </p:cNvPr>
          <p:cNvSpPr/>
          <p:nvPr/>
        </p:nvSpPr>
        <p:spPr>
          <a:xfrm>
            <a:off x="626853" y="6028258"/>
            <a:ext cx="1144441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融合层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5B104-3A01-BE44-1E32-D7DC6B486C51}"/>
              </a:ext>
            </a:extLst>
          </p:cNvPr>
          <p:cNvSpPr/>
          <p:nvPr/>
        </p:nvSpPr>
        <p:spPr>
          <a:xfrm>
            <a:off x="626853" y="5163624"/>
            <a:ext cx="1144441" cy="628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增强层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316C8-6CAE-704E-6DC2-385EBDB396B2}"/>
              </a:ext>
            </a:extLst>
          </p:cNvPr>
          <p:cNvSpPr/>
          <p:nvPr/>
        </p:nvSpPr>
        <p:spPr>
          <a:xfrm>
            <a:off x="618706" y="4419595"/>
            <a:ext cx="1144440" cy="50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参数层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61AC04-6E9F-BBB1-5575-51552D1DE3CB}"/>
              </a:ext>
            </a:extLst>
          </p:cNvPr>
          <p:cNvSpPr/>
          <p:nvPr/>
        </p:nvSpPr>
        <p:spPr>
          <a:xfrm>
            <a:off x="5912436" y="3519619"/>
            <a:ext cx="1512028" cy="461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模型对比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A9377A-868C-68E2-A07C-B5C5C0E1B484}"/>
              </a:ext>
            </a:extLst>
          </p:cNvPr>
          <p:cNvSpPr/>
          <p:nvPr/>
        </p:nvSpPr>
        <p:spPr>
          <a:xfrm>
            <a:off x="4544637" y="2752771"/>
            <a:ext cx="2344995" cy="468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专属模型建设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7FF487-85D8-F73D-0F48-0FFA9CAFFB96}"/>
              </a:ext>
            </a:extLst>
          </p:cNvPr>
          <p:cNvSpPr/>
          <p:nvPr/>
        </p:nvSpPr>
        <p:spPr>
          <a:xfrm>
            <a:off x="7115309" y="2751362"/>
            <a:ext cx="2913330" cy="468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行业应用开发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491277-91D8-D6D0-E21A-A9CAF20BCDAB}"/>
              </a:ext>
            </a:extLst>
          </p:cNvPr>
          <p:cNvSpPr/>
          <p:nvPr/>
        </p:nvSpPr>
        <p:spPr>
          <a:xfrm>
            <a:off x="629819" y="2501660"/>
            <a:ext cx="1149620" cy="16562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应用层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F9123F-FD40-09E3-9E60-D4C143F2B4C9}"/>
              </a:ext>
            </a:extLst>
          </p:cNvPr>
          <p:cNvSpPr/>
          <p:nvPr/>
        </p:nvSpPr>
        <p:spPr>
          <a:xfrm>
            <a:off x="4176118" y="3519619"/>
            <a:ext cx="1512028" cy="461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模型对比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3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A9F8-389B-2191-1263-2433E7C3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服务平台架构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95E57-31A5-86AE-7A84-10AE0D1A6AAF}"/>
              </a:ext>
            </a:extLst>
          </p:cNvPr>
          <p:cNvSpPr/>
          <p:nvPr/>
        </p:nvSpPr>
        <p:spPr>
          <a:xfrm>
            <a:off x="1046074" y="1939404"/>
            <a:ext cx="10226649" cy="6826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统一服务入口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33688-16C0-42D0-EE98-773B0E249A0B}"/>
              </a:ext>
            </a:extLst>
          </p:cNvPr>
          <p:cNvSpPr/>
          <p:nvPr/>
        </p:nvSpPr>
        <p:spPr>
          <a:xfrm>
            <a:off x="1046071" y="4490300"/>
            <a:ext cx="10226649" cy="7516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设备管理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8FF23F-C35C-E9BE-F984-F05386BBA28C}"/>
              </a:ext>
            </a:extLst>
          </p:cNvPr>
          <p:cNvSpPr/>
          <p:nvPr/>
        </p:nvSpPr>
        <p:spPr>
          <a:xfrm>
            <a:off x="1046071" y="3617010"/>
            <a:ext cx="10226649" cy="7516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应用安装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68012-6C7E-C3D5-1C87-8738E8C4560C}"/>
              </a:ext>
            </a:extLst>
          </p:cNvPr>
          <p:cNvSpPr/>
          <p:nvPr/>
        </p:nvSpPr>
        <p:spPr>
          <a:xfrm>
            <a:off x="1046073" y="2743719"/>
            <a:ext cx="1938529" cy="7516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系统监控与运维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3C0978-2CD4-69D8-9310-7F3F344AD78E}"/>
              </a:ext>
            </a:extLst>
          </p:cNvPr>
          <p:cNvSpPr/>
          <p:nvPr/>
        </p:nvSpPr>
        <p:spPr>
          <a:xfrm>
            <a:off x="3302811" y="2743719"/>
            <a:ext cx="2589585" cy="7516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持续集成与部署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6744DC-0441-AE0C-69B7-A804E1CF085D}"/>
              </a:ext>
            </a:extLst>
          </p:cNvPr>
          <p:cNvSpPr/>
          <p:nvPr/>
        </p:nvSpPr>
        <p:spPr>
          <a:xfrm>
            <a:off x="6210605" y="2743719"/>
            <a:ext cx="2095807" cy="7516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安全合规服务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86C2AC-F61C-7375-2973-9797C4123F97}"/>
              </a:ext>
            </a:extLst>
          </p:cNvPr>
          <p:cNvSpPr/>
          <p:nvPr/>
        </p:nvSpPr>
        <p:spPr>
          <a:xfrm>
            <a:off x="8624621" y="2743719"/>
            <a:ext cx="2648101" cy="7516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公共服务部署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7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EEAB-2BB9-9890-C7C0-2A005D3E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Kboss平台持续改进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EA6F-6C99-03CE-7FE4-2FDF3A00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更多的资源方接入</a:t>
            </a:r>
            <a:endParaRPr lang="en-US" dirty="0"/>
          </a:p>
          <a:p>
            <a:pPr lvl="1"/>
            <a:r>
              <a:rPr lang="en-US" dirty="0" err="1"/>
              <a:t>阿里云</a:t>
            </a:r>
            <a:r>
              <a:rPr lang="zh-CN" altLang="en-US" dirty="0"/>
              <a:t>， </a:t>
            </a:r>
            <a:r>
              <a:rPr lang="en-US" altLang="zh-CN" dirty="0"/>
              <a:t>AWS</a:t>
            </a:r>
            <a:r>
              <a:rPr lang="zh-CN" altLang="en-US" dirty="0"/>
              <a:t>， 首都云， 火山云， </a:t>
            </a:r>
            <a:r>
              <a:rPr lang="en-US" altLang="zh-CN" dirty="0" err="1"/>
              <a:t>ucloud</a:t>
            </a:r>
            <a:r>
              <a:rPr lang="zh-CN" altLang="en-US" dirty="0"/>
              <a:t>， 算法互联，。。。</a:t>
            </a:r>
            <a:endParaRPr lang="en-US" dirty="0"/>
          </a:p>
          <a:p>
            <a:r>
              <a:rPr lang="en-US" dirty="0" err="1"/>
              <a:t>独立分销部署</a:t>
            </a:r>
            <a:endParaRPr lang="en-US" dirty="0"/>
          </a:p>
          <a:p>
            <a:pPr lvl="1"/>
            <a:r>
              <a:rPr lang="en-US" dirty="0" err="1"/>
              <a:t>独立的软件部署</a:t>
            </a:r>
            <a:endParaRPr lang="en-US" dirty="0"/>
          </a:p>
          <a:p>
            <a:pPr lvl="1"/>
            <a:r>
              <a:rPr lang="en-US" dirty="0" err="1"/>
              <a:t>与Kboss之间API链接</a:t>
            </a:r>
            <a:endParaRPr lang="en-US" dirty="0"/>
          </a:p>
          <a:p>
            <a:pPr lvl="1"/>
            <a:r>
              <a:rPr lang="en-US" dirty="0" err="1"/>
              <a:t>客户支付给分销商</a:t>
            </a:r>
            <a:endParaRPr lang="en-US" dirty="0"/>
          </a:p>
          <a:p>
            <a:pPr lvl="1"/>
            <a:r>
              <a:rPr lang="en-US" dirty="0" err="1"/>
              <a:t>与开元云定期结算</a:t>
            </a:r>
            <a:endParaRPr lang="en-US" dirty="0"/>
          </a:p>
          <a:p>
            <a:r>
              <a:rPr lang="en-US" dirty="0" err="1"/>
              <a:t>服务平台作为资源方接入</a:t>
            </a:r>
            <a:endParaRPr lang="en-US" dirty="0"/>
          </a:p>
          <a:p>
            <a:r>
              <a:rPr lang="en-US" dirty="0" err="1"/>
              <a:t>MaaS平台作为资源方接入</a:t>
            </a:r>
            <a:endParaRPr lang="en-US" dirty="0"/>
          </a:p>
          <a:p>
            <a:r>
              <a:rPr lang="en-US" dirty="0" err="1"/>
              <a:t>基于大模型的比价与推荐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5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EAFC-75DA-7C36-6F8F-FC56B8B7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Kboss</a:t>
            </a:r>
            <a:r>
              <a:rPr lang="zh-CN" altLang="en-US" dirty="0"/>
              <a:t> </a:t>
            </a:r>
            <a:r>
              <a:rPr lang="en-US" altLang="zh-CN" dirty="0"/>
              <a:t>1.0</a:t>
            </a:r>
            <a:r>
              <a:rPr lang="zh-CN" altLang="en-US" dirty="0"/>
              <a:t> 回顾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8C5ED-1F34-9398-4303-5122F1C33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开元云业务云上</a:t>
            </a:r>
            <a:endParaRPr lang="en-US" dirty="0"/>
          </a:p>
          <a:p>
            <a:pPr lvl="1"/>
            <a:r>
              <a:rPr lang="en-US" dirty="0" err="1"/>
              <a:t>供应商产品上云</a:t>
            </a:r>
            <a:endParaRPr lang="en-US" dirty="0"/>
          </a:p>
          <a:p>
            <a:pPr lvl="1"/>
            <a:r>
              <a:rPr lang="en-US" dirty="0" err="1"/>
              <a:t>分销商业务过程上云</a:t>
            </a:r>
            <a:endParaRPr lang="en-US" dirty="0"/>
          </a:p>
          <a:p>
            <a:pPr lvl="1"/>
            <a:r>
              <a:rPr lang="en-US" dirty="0" err="1"/>
              <a:t>客户购买体验上云</a:t>
            </a:r>
            <a:endParaRPr lang="en-US" dirty="0"/>
          </a:p>
          <a:p>
            <a:pPr lvl="1"/>
            <a:r>
              <a:rPr lang="zh-CN" altLang="en-US" dirty="0"/>
              <a:t>供应商分销商结算</a:t>
            </a:r>
            <a:endParaRPr lang="en-SG" altLang="zh-CN" dirty="0"/>
          </a:p>
          <a:p>
            <a:pPr lvl="1"/>
            <a:r>
              <a:rPr lang="zh-CN" altLang="en-US" dirty="0"/>
              <a:t>业务考核</a:t>
            </a:r>
            <a:r>
              <a:rPr lang="en-US" dirty="0" err="1"/>
              <a:t>上云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8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3E9A-2499-9E5E-461E-282B67DD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MaaS平台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AD792-56B4-0A40-1ECE-1035349C3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与Kboss平台对接</a:t>
            </a:r>
            <a:r>
              <a:rPr lang="zh-CN" altLang="en-US" dirty="0"/>
              <a:t>，作为资源方提供下列产品</a:t>
            </a:r>
            <a:endParaRPr lang="en-SG" altLang="zh-CN" dirty="0"/>
          </a:p>
          <a:p>
            <a:pPr lvl="1"/>
            <a:r>
              <a:rPr lang="zh-CN" altLang="en-US" dirty="0"/>
              <a:t>大模型对话式体验</a:t>
            </a:r>
            <a:endParaRPr lang="en-SG" altLang="zh-CN" dirty="0"/>
          </a:p>
          <a:p>
            <a:pPr lvl="1"/>
            <a:r>
              <a:rPr lang="en-US" dirty="0" err="1"/>
              <a:t>客制化模型独立部署</a:t>
            </a:r>
            <a:r>
              <a:rPr lang="zh-CN" altLang="en-US" dirty="0"/>
              <a:t>（含硬件客制化，模型客制化）</a:t>
            </a:r>
            <a:endParaRPr lang="en-SG" altLang="zh-CN" dirty="0"/>
          </a:p>
          <a:p>
            <a:pPr lvl="1"/>
            <a:r>
              <a:rPr lang="zh-CN" altLang="en-US" dirty="0"/>
              <a:t>智能体</a:t>
            </a:r>
            <a:endParaRPr lang="en-SG" altLang="zh-CN" dirty="0"/>
          </a:p>
          <a:p>
            <a:pPr lvl="1"/>
            <a:r>
              <a:rPr lang="zh-CN" altLang="en-US" dirty="0"/>
              <a:t>混合模型应用</a:t>
            </a:r>
            <a:endParaRPr lang="en-SG" altLang="zh-CN" dirty="0"/>
          </a:p>
          <a:p>
            <a:r>
              <a:rPr lang="zh-CN" altLang="en-US" dirty="0"/>
              <a:t>定位：模型应用开发平台</a:t>
            </a:r>
            <a:endParaRPr lang="en-SG" altLang="zh-CN" dirty="0"/>
          </a:p>
          <a:p>
            <a:pPr lvl="1"/>
            <a:r>
              <a:rPr lang="zh-CN" altLang="en-US" dirty="0"/>
              <a:t>联通主流在线模型</a:t>
            </a:r>
            <a:endParaRPr lang="en-SG" altLang="zh-CN" dirty="0"/>
          </a:p>
          <a:p>
            <a:pPr lvl="1"/>
            <a:r>
              <a:rPr lang="en-US" dirty="0" err="1"/>
              <a:t>部署主流离线模型</a:t>
            </a:r>
            <a:endParaRPr lang="en-US" dirty="0"/>
          </a:p>
          <a:p>
            <a:pPr lvl="1"/>
            <a:r>
              <a:rPr lang="en-US" dirty="0" err="1"/>
              <a:t>在线开发调试部署外部应用连接</a:t>
            </a:r>
            <a:endParaRPr lang="en-US" dirty="0"/>
          </a:p>
          <a:p>
            <a:pPr lvl="1"/>
            <a:r>
              <a:rPr lang="en-US" dirty="0" err="1"/>
              <a:t>提供知识库</a:t>
            </a:r>
            <a:r>
              <a:rPr lang="zh-CN" altLang="en-US" dirty="0"/>
              <a:t>，模型微调开发，测试，部署</a:t>
            </a:r>
            <a:endParaRPr lang="en-SG" altLang="zh-CN" dirty="0"/>
          </a:p>
          <a:p>
            <a:pPr lvl="1"/>
            <a:r>
              <a:rPr lang="zh-CN" altLang="en-US" dirty="0"/>
              <a:t>智能体开发，测试和部署</a:t>
            </a:r>
            <a:endParaRPr lang="en-SG" altLang="zh-CN" dirty="0"/>
          </a:p>
          <a:p>
            <a:pPr lvl="1"/>
            <a:r>
              <a:rPr lang="zh-CN" altLang="en-US" dirty="0"/>
              <a:t>混合模型应用开发，测试和部署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42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805E-942B-C5CE-5726-2B90D561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MaaS平台开发里程碑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023A5-5D38-81CF-F3CD-6A356706C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国内主要文生文在线模型联通</a:t>
            </a:r>
            <a:r>
              <a:rPr lang="en-SG" dirty="0"/>
              <a:t>			</a:t>
            </a:r>
            <a:r>
              <a:rPr lang="en-US" altLang="zh-CN" dirty="0"/>
              <a:t>-</a:t>
            </a:r>
            <a:r>
              <a:rPr lang="zh-CN" altLang="en-US" dirty="0"/>
              <a:t> 已完成</a:t>
            </a:r>
            <a:endParaRPr lang="en-US" dirty="0"/>
          </a:p>
          <a:p>
            <a:r>
              <a:rPr lang="en-US" dirty="0" err="1"/>
              <a:t>在线模型用户体验上线</a:t>
            </a:r>
            <a:r>
              <a:rPr lang="en-US" dirty="0"/>
              <a:t>				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10</a:t>
            </a:r>
            <a:r>
              <a:rPr lang="zh-CN" altLang="en-US" dirty="0"/>
              <a:t>日</a:t>
            </a:r>
            <a:endParaRPr lang="en-US" dirty="0"/>
          </a:p>
          <a:p>
            <a:r>
              <a:rPr lang="en-US" dirty="0" err="1"/>
              <a:t>Kboss大模型体验产品接口开通</a:t>
            </a:r>
            <a:r>
              <a:rPr lang="en-US" dirty="0"/>
              <a:t>			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10</a:t>
            </a:r>
            <a:r>
              <a:rPr lang="zh-CN" altLang="en-US" dirty="0"/>
              <a:t>日</a:t>
            </a:r>
            <a:endParaRPr lang="en-US" dirty="0"/>
          </a:p>
          <a:p>
            <a:r>
              <a:rPr lang="en-US" dirty="0" err="1"/>
              <a:t>国内主要文生图在线模型联通</a:t>
            </a:r>
            <a:r>
              <a:rPr lang="en-US" dirty="0"/>
              <a:t>			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10</a:t>
            </a:r>
            <a:r>
              <a:rPr lang="zh-CN" altLang="en-US" dirty="0"/>
              <a:t>日</a:t>
            </a:r>
            <a:endParaRPr lang="en-US" dirty="0"/>
          </a:p>
          <a:p>
            <a:r>
              <a:rPr lang="en-US" dirty="0" err="1"/>
              <a:t>国内主要文生视频在线模型</a:t>
            </a:r>
            <a:r>
              <a:rPr lang="en-US" dirty="0"/>
              <a:t>				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20</a:t>
            </a:r>
            <a:r>
              <a:rPr lang="zh-CN" altLang="en-US" dirty="0"/>
              <a:t>日</a:t>
            </a:r>
            <a:endParaRPr lang="en-US" dirty="0"/>
          </a:p>
          <a:p>
            <a:r>
              <a:rPr lang="en-US" dirty="0" err="1"/>
              <a:t>国内主流短视频厂商上传视频接口开通</a:t>
            </a:r>
            <a:r>
              <a:rPr lang="en-US" dirty="0"/>
              <a:t>		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20</a:t>
            </a:r>
            <a:r>
              <a:rPr lang="zh-CN" altLang="en-US" dirty="0"/>
              <a:t>日</a:t>
            </a:r>
            <a:endParaRPr lang="en-US" dirty="0"/>
          </a:p>
          <a:p>
            <a:r>
              <a:rPr lang="en-US" dirty="0" err="1"/>
              <a:t>短视频生成发布平台上线</a:t>
            </a:r>
            <a:r>
              <a:rPr lang="en-US" dirty="0"/>
              <a:t>				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11</a:t>
            </a:r>
            <a:r>
              <a:rPr lang="zh-CN" altLang="en-US" dirty="0"/>
              <a:t>月</a:t>
            </a:r>
            <a:r>
              <a:rPr lang="en-US" altLang="zh-CN" dirty="0"/>
              <a:t>30</a:t>
            </a:r>
            <a:r>
              <a:rPr lang="zh-CN" altLang="en-US" dirty="0"/>
              <a:t>日</a:t>
            </a:r>
            <a:endParaRPr lang="en-SG" altLang="zh-CN" dirty="0"/>
          </a:p>
          <a:p>
            <a:r>
              <a:rPr lang="en-US" dirty="0" err="1"/>
              <a:t>企业私有化</a:t>
            </a:r>
            <a:r>
              <a:rPr lang="zh-CN" altLang="en-US" dirty="0"/>
              <a:t>知识库服务搭建</a:t>
            </a:r>
            <a:r>
              <a:rPr lang="en-SG" altLang="zh-CN" dirty="0"/>
              <a:t>				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30</a:t>
            </a:r>
            <a:r>
              <a:rPr lang="zh-CN" altLang="en-US" dirty="0"/>
              <a:t>日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510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5E82-01F0-0931-A83A-678C5AC6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需销售市场部门协调办理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7E9F-0FA3-B68E-64BA-1EC0455E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9626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/>
              <a:t>代理协议</a:t>
            </a:r>
            <a:endParaRPr lang="en-US" dirty="0"/>
          </a:p>
          <a:p>
            <a:pPr lvl="1"/>
            <a:r>
              <a:rPr lang="en-US" dirty="0" err="1"/>
              <a:t>阿里千问</a:t>
            </a:r>
            <a:endParaRPr lang="en-US" dirty="0"/>
          </a:p>
          <a:p>
            <a:pPr lvl="1"/>
            <a:r>
              <a:rPr lang="en-US" dirty="0" err="1"/>
              <a:t>百度千帆</a:t>
            </a:r>
            <a:endParaRPr lang="en-US" dirty="0"/>
          </a:p>
          <a:p>
            <a:pPr lvl="1"/>
            <a:r>
              <a:rPr lang="en-US" dirty="0" err="1"/>
              <a:t>百川</a:t>
            </a:r>
            <a:endParaRPr lang="en-US" dirty="0"/>
          </a:p>
          <a:p>
            <a:pPr lvl="1"/>
            <a:r>
              <a:rPr lang="en-US" dirty="0" err="1"/>
              <a:t>智普</a:t>
            </a:r>
            <a:endParaRPr lang="en-US" dirty="0"/>
          </a:p>
          <a:p>
            <a:pPr lvl="1"/>
            <a:r>
              <a:rPr lang="en-US" dirty="0"/>
              <a:t>Minimax</a:t>
            </a:r>
            <a:r>
              <a:rPr lang="zh-CN" altLang="en-US" dirty="0"/>
              <a:t>（已确定）</a:t>
            </a:r>
            <a:endParaRPr lang="en-US" dirty="0"/>
          </a:p>
          <a:p>
            <a:pPr lvl="1"/>
            <a:r>
              <a:rPr lang="en-US" dirty="0" err="1"/>
              <a:t>月之暗面</a:t>
            </a:r>
            <a:endParaRPr lang="en-US" dirty="0"/>
          </a:p>
          <a:p>
            <a:pPr lvl="1"/>
            <a:r>
              <a:rPr lang="en-US" dirty="0" err="1"/>
              <a:t>火山豆包</a:t>
            </a:r>
            <a:endParaRPr lang="en-US" dirty="0"/>
          </a:p>
          <a:p>
            <a:pPr lvl="1"/>
            <a:r>
              <a:rPr lang="en-US" dirty="0" err="1"/>
              <a:t>deepseek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D83674-ECD3-4C74-9388-3D4A53D14CF9}"/>
              </a:ext>
            </a:extLst>
          </p:cNvPr>
          <p:cNvSpPr txBox="1">
            <a:spLocks/>
          </p:cNvSpPr>
          <p:nvPr/>
        </p:nvSpPr>
        <p:spPr>
          <a:xfrm>
            <a:off x="5648864" y="1825625"/>
            <a:ext cx="4199626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行业应用需求</a:t>
            </a:r>
            <a:endParaRPr lang="en-US" dirty="0"/>
          </a:p>
          <a:p>
            <a:pPr lvl="1"/>
            <a:r>
              <a:rPr lang="en-SG" dirty="0" err="1"/>
              <a:t>高校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81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F568-6F6F-0711-9237-25F7F103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服务平台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39407-9817-9A48-C126-C198EC93D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与Kboss集成</a:t>
            </a:r>
            <a:r>
              <a:rPr lang="zh-CN" altLang="en-US" dirty="0"/>
              <a:t>，作为资源方提供</a:t>
            </a:r>
            <a:endParaRPr lang="en-SG" altLang="zh-CN" dirty="0"/>
          </a:p>
          <a:p>
            <a:pPr lvl="1"/>
            <a:r>
              <a:rPr lang="zh-CN" altLang="en-US" dirty="0"/>
              <a:t>监控和运维服务</a:t>
            </a:r>
            <a:endParaRPr lang="en-SG" altLang="zh-CN" dirty="0"/>
          </a:p>
          <a:p>
            <a:pPr lvl="1"/>
            <a:r>
              <a:rPr lang="en-US" dirty="0" err="1"/>
              <a:t>持续集成与部署</a:t>
            </a:r>
            <a:endParaRPr lang="en-US" dirty="0"/>
          </a:p>
          <a:p>
            <a:pPr lvl="1"/>
            <a:r>
              <a:rPr lang="en-US" dirty="0" err="1"/>
              <a:t>安全合规</a:t>
            </a:r>
            <a:endParaRPr lang="en-US" dirty="0"/>
          </a:p>
          <a:p>
            <a:pPr lvl="1"/>
            <a:r>
              <a:rPr lang="en-US" dirty="0" err="1"/>
              <a:t>公共服务部署</a:t>
            </a:r>
            <a:endParaRPr lang="en-US" dirty="0"/>
          </a:p>
          <a:p>
            <a:r>
              <a:rPr lang="en-US" dirty="0" err="1"/>
              <a:t>定位</a:t>
            </a:r>
            <a:r>
              <a:rPr lang="zh-CN" altLang="en-US" dirty="0"/>
              <a:t>：在线应用服务</a:t>
            </a:r>
            <a:endParaRPr lang="en-SG" altLang="zh-CN" dirty="0"/>
          </a:p>
          <a:p>
            <a:pPr lvl="1"/>
            <a:r>
              <a:rPr lang="zh-CN" altLang="en-US" dirty="0"/>
              <a:t>定制化应用监控与运维</a:t>
            </a:r>
            <a:endParaRPr lang="en-SG" altLang="zh-CN" dirty="0"/>
          </a:p>
          <a:p>
            <a:pPr lvl="1"/>
            <a:r>
              <a:rPr lang="en-US" dirty="0" err="1"/>
              <a:t>支持git</a:t>
            </a:r>
            <a:r>
              <a:rPr lang="zh-CN" altLang="en-US" dirty="0"/>
              <a:t>的</a:t>
            </a:r>
            <a:r>
              <a:rPr lang="en-US" altLang="zh-CN" dirty="0"/>
              <a:t>CI/CD</a:t>
            </a:r>
          </a:p>
          <a:p>
            <a:pPr lvl="1"/>
            <a:r>
              <a:rPr lang="en-US" dirty="0" err="1"/>
              <a:t>常用服务的一键式部署</a:t>
            </a:r>
            <a:endParaRPr lang="en-US" dirty="0"/>
          </a:p>
          <a:p>
            <a:pPr lvl="1"/>
            <a:r>
              <a:rPr lang="en-US" dirty="0" err="1"/>
              <a:t>安全与合规服务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7A3E-B222-21AE-8792-DFC683FC3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Kboss</a:t>
            </a:r>
            <a:r>
              <a:rPr lang="zh-CN" altLang="en-US" dirty="0"/>
              <a:t> </a:t>
            </a:r>
            <a:r>
              <a:rPr lang="en-US" altLang="zh-CN" dirty="0"/>
              <a:t>2.0</a:t>
            </a:r>
            <a:r>
              <a:rPr lang="zh-CN" altLang="en-US" dirty="0"/>
              <a:t>概要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5D77-BE95-EBB0-1A1B-E5A74DA5B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Kboss平台持续改进</a:t>
            </a:r>
            <a:endParaRPr lang="en-US" dirty="0"/>
          </a:p>
          <a:p>
            <a:pPr lvl="1"/>
            <a:r>
              <a:rPr lang="en-US" dirty="0" err="1"/>
              <a:t>更多资源方接入</a:t>
            </a:r>
            <a:endParaRPr lang="en-US" dirty="0"/>
          </a:p>
          <a:p>
            <a:pPr lvl="1"/>
            <a:r>
              <a:rPr lang="en-US" dirty="0" err="1"/>
              <a:t>服务平台接入</a:t>
            </a:r>
            <a:endParaRPr lang="en-US" dirty="0"/>
          </a:p>
          <a:p>
            <a:pPr lvl="1"/>
            <a:r>
              <a:rPr lang="en-US" dirty="0" err="1"/>
              <a:t>MaaS平台接入</a:t>
            </a:r>
            <a:endParaRPr lang="en-US" dirty="0"/>
          </a:p>
          <a:p>
            <a:r>
              <a:rPr lang="en-US" dirty="0" err="1"/>
              <a:t>服务平台</a:t>
            </a:r>
            <a:endParaRPr lang="en-US" dirty="0"/>
          </a:p>
          <a:p>
            <a:pPr lvl="1"/>
            <a:r>
              <a:rPr lang="en-US" dirty="0" err="1"/>
              <a:t>监控与运维</a:t>
            </a:r>
            <a:endParaRPr lang="en-US" dirty="0"/>
          </a:p>
          <a:p>
            <a:pPr lvl="1"/>
            <a:r>
              <a:rPr lang="en-US" dirty="0" err="1"/>
              <a:t>持续集成与部署</a:t>
            </a:r>
            <a:endParaRPr lang="en-US" dirty="0"/>
          </a:p>
          <a:p>
            <a:pPr lvl="1"/>
            <a:r>
              <a:rPr lang="en-US" dirty="0" err="1"/>
              <a:t>安全合规</a:t>
            </a:r>
            <a:endParaRPr lang="en-US" dirty="0"/>
          </a:p>
          <a:p>
            <a:pPr lvl="1"/>
            <a:r>
              <a:rPr lang="en-US" dirty="0" err="1"/>
              <a:t>公共服务部署</a:t>
            </a:r>
            <a:endParaRPr lang="en-US" dirty="0"/>
          </a:p>
          <a:p>
            <a:r>
              <a:rPr lang="en-US" dirty="0" err="1"/>
              <a:t>MaaS平台</a:t>
            </a:r>
            <a:endParaRPr lang="en-US" dirty="0"/>
          </a:p>
          <a:p>
            <a:pPr lvl="1"/>
            <a:r>
              <a:rPr lang="en-SG" altLang="zh-CN" dirty="0"/>
              <a:t>API</a:t>
            </a:r>
            <a:r>
              <a:rPr lang="zh-CN" altLang="en-US" dirty="0"/>
              <a:t>连接主要</a:t>
            </a:r>
            <a:r>
              <a:rPr lang="en-US" altLang="zh-CN" dirty="0"/>
              <a:t>LLM</a:t>
            </a:r>
            <a:r>
              <a:rPr lang="zh-CN" altLang="en-US" dirty="0"/>
              <a:t>，提供客户大模型体验</a:t>
            </a:r>
            <a:endParaRPr lang="en-SG" altLang="zh-CN" dirty="0"/>
          </a:p>
          <a:p>
            <a:pPr lvl="1"/>
            <a:r>
              <a:rPr lang="en-SG" altLang="zh-CN" dirty="0"/>
              <a:t>RAG</a:t>
            </a:r>
            <a:r>
              <a:rPr lang="zh-CN" altLang="en-US" dirty="0"/>
              <a:t>，微调，客制化模型服务</a:t>
            </a:r>
            <a:endParaRPr lang="en-SG" altLang="zh-CN" dirty="0"/>
          </a:p>
          <a:p>
            <a:pPr lvl="1"/>
            <a:r>
              <a:rPr lang="en-US" dirty="0" err="1"/>
              <a:t>离线或微调模型客制化部署</a:t>
            </a:r>
            <a:endParaRPr lang="en-US" dirty="0"/>
          </a:p>
          <a:p>
            <a:pPr lvl="1"/>
            <a:r>
              <a:rPr lang="en-US" dirty="0" err="1"/>
              <a:t>在线智能体开发</a:t>
            </a:r>
            <a:r>
              <a:rPr lang="zh-CN" altLang="en-US" dirty="0"/>
              <a:t>，调试，发布</a:t>
            </a:r>
            <a:endParaRPr lang="en-SG" altLang="zh-CN" dirty="0"/>
          </a:p>
          <a:p>
            <a:pPr lvl="1"/>
            <a:r>
              <a:rPr lang="zh-CN" altLang="en-US" dirty="0"/>
              <a:t>模型</a:t>
            </a:r>
            <a:r>
              <a:rPr lang="en-US" altLang="zh-CN" dirty="0"/>
              <a:t>Pipeline</a:t>
            </a:r>
            <a:r>
              <a:rPr lang="zh-CN" altLang="en-US" dirty="0"/>
              <a:t>定义，混合模型应用开发和发布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6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B788-F0EF-8D76-76A9-C69308D3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关于大模型和大模型应用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F81A4-CCE6-B3F8-61DD-EC17CADB0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什么是大模型</a:t>
            </a:r>
            <a:endParaRPr lang="en-US" dirty="0"/>
          </a:p>
          <a:p>
            <a:r>
              <a:rPr lang="en-US" dirty="0" err="1"/>
              <a:t>从业公司如何分类</a:t>
            </a:r>
            <a:r>
              <a:rPr lang="zh-CN" altLang="en-US" dirty="0"/>
              <a:t>，都在做什么</a:t>
            </a:r>
            <a:endParaRPr lang="en-SG" altLang="zh-CN" dirty="0"/>
          </a:p>
          <a:p>
            <a:r>
              <a:rPr lang="zh-CN" altLang="en-US" dirty="0"/>
              <a:t>我们做什么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0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025C46-06A5-1BAA-7D74-E0F889807D34}"/>
              </a:ext>
            </a:extLst>
          </p:cNvPr>
          <p:cNvSpPr/>
          <p:nvPr/>
        </p:nvSpPr>
        <p:spPr>
          <a:xfrm>
            <a:off x="1970385" y="1339154"/>
            <a:ext cx="8111612" cy="4984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88100-958B-A779-2BA2-FB4BC6EC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12" y="212340"/>
            <a:ext cx="10515600" cy="1325563"/>
          </a:xfrm>
        </p:spPr>
        <p:txBody>
          <a:bodyPr/>
          <a:lstStyle/>
          <a:p>
            <a:r>
              <a:rPr lang="en-US" dirty="0" err="1"/>
              <a:t>大语言模型</a:t>
            </a:r>
            <a:r>
              <a:rPr lang="zh-CN" altLang="en-US" dirty="0"/>
              <a:t>（</a:t>
            </a:r>
            <a:r>
              <a:rPr lang="en-US" altLang="zh-CN" dirty="0"/>
              <a:t>Large Language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DD81FD-3BA1-C302-57C7-5EC5816E55A9}"/>
              </a:ext>
            </a:extLst>
          </p:cNvPr>
          <p:cNvSpPr/>
          <p:nvPr/>
        </p:nvSpPr>
        <p:spPr>
          <a:xfrm>
            <a:off x="3842485" y="2189408"/>
            <a:ext cx="4468969" cy="2807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40C856-F4CD-44AA-059C-C900467F99BB}"/>
              </a:ext>
            </a:extLst>
          </p:cNvPr>
          <p:cNvCxnSpPr>
            <a:cxnSpLocks/>
          </p:cNvCxnSpPr>
          <p:nvPr/>
        </p:nvCxnSpPr>
        <p:spPr>
          <a:xfrm>
            <a:off x="4576580" y="2550017"/>
            <a:ext cx="0" cy="2086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984F5E-4AA6-1A33-D5CC-BC2AA0C8E447}"/>
              </a:ext>
            </a:extLst>
          </p:cNvPr>
          <p:cNvCxnSpPr>
            <a:cxnSpLocks/>
          </p:cNvCxnSpPr>
          <p:nvPr/>
        </p:nvCxnSpPr>
        <p:spPr>
          <a:xfrm>
            <a:off x="4876464" y="2550017"/>
            <a:ext cx="0" cy="2086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FD387F-C6F7-4804-66A7-BB75E48E6C66}"/>
              </a:ext>
            </a:extLst>
          </p:cNvPr>
          <p:cNvCxnSpPr>
            <a:cxnSpLocks/>
          </p:cNvCxnSpPr>
          <p:nvPr/>
        </p:nvCxnSpPr>
        <p:spPr>
          <a:xfrm>
            <a:off x="5153734" y="2550017"/>
            <a:ext cx="0" cy="2086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4EC01-AA9C-D0FB-156E-1E0D1EEB49E5}"/>
              </a:ext>
            </a:extLst>
          </p:cNvPr>
          <p:cNvCxnSpPr>
            <a:cxnSpLocks/>
          </p:cNvCxnSpPr>
          <p:nvPr/>
        </p:nvCxnSpPr>
        <p:spPr>
          <a:xfrm>
            <a:off x="7896933" y="2550017"/>
            <a:ext cx="0" cy="2086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3CBD3E-0A41-1FA8-4139-6408B7985CD2}"/>
              </a:ext>
            </a:extLst>
          </p:cNvPr>
          <p:cNvCxnSpPr>
            <a:cxnSpLocks/>
          </p:cNvCxnSpPr>
          <p:nvPr/>
        </p:nvCxnSpPr>
        <p:spPr>
          <a:xfrm>
            <a:off x="7631463" y="2550017"/>
            <a:ext cx="0" cy="2086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6805FB-C734-C129-8E1B-47A7CA6B326F}"/>
              </a:ext>
            </a:extLst>
          </p:cNvPr>
          <p:cNvSpPr txBox="1"/>
          <p:nvPr/>
        </p:nvSpPr>
        <p:spPr>
          <a:xfrm>
            <a:off x="5810875" y="3492418"/>
            <a:ext cx="113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。。。。。</a:t>
            </a:r>
            <a:endParaRPr lang="en-US" dirty="0"/>
          </a:p>
        </p:txBody>
      </p:sp>
      <p:sp>
        <p:nvSpPr>
          <p:cNvPr id="13" name="Action Button: End 12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B37BC676-B1C2-53B1-6282-300EADD0288D}"/>
              </a:ext>
            </a:extLst>
          </p:cNvPr>
          <p:cNvSpPr/>
          <p:nvPr/>
        </p:nvSpPr>
        <p:spPr>
          <a:xfrm>
            <a:off x="2294859" y="2979174"/>
            <a:ext cx="1008790" cy="991098"/>
          </a:xfrm>
          <a:prstGeom prst="actionButtonEn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5B6A5E65-85A7-E697-1FC2-A04666548713}"/>
              </a:ext>
            </a:extLst>
          </p:cNvPr>
          <p:cNvSpPr/>
          <p:nvPr/>
        </p:nvSpPr>
        <p:spPr>
          <a:xfrm>
            <a:off x="8825445" y="2902489"/>
            <a:ext cx="1050085" cy="1067783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DD9561-EA6D-EC4A-484F-389B94EE1508}"/>
              </a:ext>
            </a:extLst>
          </p:cNvPr>
          <p:cNvSpPr txBox="1"/>
          <p:nvPr/>
        </p:nvSpPr>
        <p:spPr>
          <a:xfrm>
            <a:off x="2436126" y="3877568"/>
            <a:ext cx="74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编码器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DFB385-1EC2-E75C-C8AD-AD8A1FF52B25}"/>
              </a:ext>
            </a:extLst>
          </p:cNvPr>
          <p:cNvSpPr txBox="1"/>
          <p:nvPr/>
        </p:nvSpPr>
        <p:spPr>
          <a:xfrm>
            <a:off x="8975877" y="3910768"/>
            <a:ext cx="749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解码器</a:t>
            </a:r>
            <a:endParaRPr lang="en-US" sz="140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8CAE56FC-2DB6-4119-6120-6DB920916291}"/>
              </a:ext>
            </a:extLst>
          </p:cNvPr>
          <p:cNvSpPr/>
          <p:nvPr/>
        </p:nvSpPr>
        <p:spPr>
          <a:xfrm>
            <a:off x="613533" y="3144356"/>
            <a:ext cx="1191670" cy="672527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输入</a:t>
            </a:r>
            <a:endParaRPr lang="en-US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9CAC269C-9B2B-9065-F038-114C065EC25C}"/>
              </a:ext>
            </a:extLst>
          </p:cNvPr>
          <p:cNvSpPr/>
          <p:nvPr/>
        </p:nvSpPr>
        <p:spPr>
          <a:xfrm>
            <a:off x="10354378" y="3092736"/>
            <a:ext cx="1191670" cy="672527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输出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3AF2DD-3908-00DB-A57E-165829D0BD3D}"/>
              </a:ext>
            </a:extLst>
          </p:cNvPr>
          <p:cNvCxnSpPr/>
          <p:nvPr/>
        </p:nvCxnSpPr>
        <p:spPr>
          <a:xfrm>
            <a:off x="4425165" y="4760779"/>
            <a:ext cx="37202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560C09-50D4-5B2A-B795-B1483C5D674D}"/>
              </a:ext>
            </a:extLst>
          </p:cNvPr>
          <p:cNvSpPr txBox="1"/>
          <p:nvPr/>
        </p:nvSpPr>
        <p:spPr>
          <a:xfrm>
            <a:off x="5592588" y="4636893"/>
            <a:ext cx="1350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多层神经元</a:t>
            </a:r>
            <a:endParaRPr lang="en-US" sz="14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B8A63A-72D7-A4C5-9600-AF0DDB846E4B}"/>
              </a:ext>
            </a:extLst>
          </p:cNvPr>
          <p:cNvCxnSpPr>
            <a:cxnSpLocks/>
            <a:stCxn id="17" idx="2"/>
            <a:endCxn id="18" idx="5"/>
          </p:cNvCxnSpPr>
          <p:nvPr/>
        </p:nvCxnSpPr>
        <p:spPr>
          <a:xfrm flipV="1">
            <a:off x="1721137" y="3429000"/>
            <a:ext cx="8717307" cy="51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6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FBDF-449E-05CD-736F-D2F67EA9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模型开发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92012-460A-5AB6-9AE8-FE65D5910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963"/>
            <a:ext cx="4730791" cy="4351338"/>
          </a:xfrm>
        </p:spPr>
        <p:txBody>
          <a:bodyPr/>
          <a:lstStyle/>
          <a:p>
            <a:r>
              <a:rPr lang="en-US" dirty="0" err="1"/>
              <a:t>巨量数据准备</a:t>
            </a:r>
            <a:r>
              <a:rPr lang="zh-CN" altLang="en-US" dirty="0"/>
              <a:t>（</a:t>
            </a:r>
            <a:r>
              <a:rPr lang="en-US" altLang="zh-CN" dirty="0"/>
              <a:t>Q/A</a:t>
            </a:r>
            <a:r>
              <a:rPr lang="zh-CN" altLang="en-US" dirty="0"/>
              <a:t>数据）</a:t>
            </a:r>
            <a:endParaRPr lang="en-SG" altLang="zh-CN" dirty="0"/>
          </a:p>
          <a:p>
            <a:r>
              <a:rPr lang="zh-CN" altLang="en-US" dirty="0"/>
              <a:t>训练环境（万卡规模）</a:t>
            </a:r>
            <a:endParaRPr lang="en-SG" altLang="zh-CN" dirty="0"/>
          </a:p>
          <a:p>
            <a:r>
              <a:rPr lang="zh-CN" altLang="en-US" dirty="0"/>
              <a:t>长时间训练</a:t>
            </a:r>
            <a:endParaRPr lang="en-SG" altLang="zh-CN" dirty="0"/>
          </a:p>
          <a:p>
            <a:r>
              <a:rPr lang="zh-CN" altLang="en-US" dirty="0"/>
              <a:t>验证与回归测试</a:t>
            </a:r>
            <a:endParaRPr lang="en-SG" altLang="zh-CN" dirty="0"/>
          </a:p>
          <a:p>
            <a:r>
              <a:rPr lang="en-US" dirty="0" err="1"/>
              <a:t>定版与发布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DCC55B-BBB1-EEA5-4B24-F99494EEC40F}"/>
              </a:ext>
            </a:extLst>
          </p:cNvPr>
          <p:cNvSpPr txBox="1">
            <a:spLocks/>
          </p:cNvSpPr>
          <p:nvPr/>
        </p:nvSpPr>
        <p:spPr>
          <a:xfrm>
            <a:off x="6211529" y="1825625"/>
            <a:ext cx="47307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 err="1"/>
              <a:t>Transformers框架</a:t>
            </a:r>
            <a:endParaRPr lang="en-SG" dirty="0"/>
          </a:p>
          <a:p>
            <a:r>
              <a:rPr lang="en-SG" dirty="0" err="1"/>
              <a:t>模型规模</a:t>
            </a:r>
            <a:endParaRPr lang="en-SG" dirty="0"/>
          </a:p>
          <a:p>
            <a:r>
              <a:rPr lang="en-SG" dirty="0" err="1"/>
              <a:t>一个模型可以配置多个编码器和解码器</a:t>
            </a:r>
            <a:endParaRPr lang="en-SG" dirty="0"/>
          </a:p>
          <a:p>
            <a:r>
              <a:rPr lang="en-SG" dirty="0" err="1"/>
              <a:t>不同的编码器适配不同的输入</a:t>
            </a:r>
            <a:endParaRPr lang="en-SG" dirty="0"/>
          </a:p>
          <a:p>
            <a:r>
              <a:rPr lang="en-SG" dirty="0" err="1"/>
              <a:t>不同的解码器适配不同的输出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BE227-9BCD-9F16-EF4A-571E6ABF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0" dirty="0" err="1">
                <a:solidFill>
                  <a:srgbClr val="111827"/>
                </a:solidFill>
                <a:effectLst/>
                <a:latin typeface="Charter" panose="02040503050506020203" pitchFamily="18" charset="0"/>
              </a:rPr>
              <a:t>MoE</a:t>
            </a:r>
            <a:r>
              <a:rPr lang="ja-JP" altLang="en-US" b="1" i="0">
                <a:solidFill>
                  <a:srgbClr val="111827"/>
                </a:solidFill>
                <a:effectLst/>
                <a:latin typeface="Charter" panose="02040503050506020203" pitchFamily="18" charset="0"/>
              </a:rPr>
              <a:t>模型</a:t>
            </a:r>
            <a:r>
              <a:rPr lang="zh-CN" altLang="en-US" b="1" i="0" dirty="0">
                <a:solidFill>
                  <a:srgbClr val="111827"/>
                </a:solidFill>
                <a:effectLst/>
                <a:latin typeface="Charter" panose="02040503050506020203" pitchFamily="18" charset="0"/>
              </a:rPr>
              <a:t>（</a:t>
            </a:r>
            <a:r>
              <a:rPr lang="en-US" altLang="zh-CN" b="1" i="0" dirty="0">
                <a:solidFill>
                  <a:srgbClr val="111827"/>
                </a:solidFill>
                <a:effectLst/>
                <a:latin typeface="Charter" panose="02040503050506020203" pitchFamily="18" charset="0"/>
              </a:rPr>
              <a:t>Mixture</a:t>
            </a:r>
            <a:r>
              <a:rPr lang="zh-CN" altLang="en-US" b="1" i="0" dirty="0">
                <a:solidFill>
                  <a:srgbClr val="111827"/>
                </a:solidFill>
                <a:effectLst/>
                <a:latin typeface="Charter" panose="02040503050506020203" pitchFamily="18" charset="0"/>
              </a:rPr>
              <a:t> </a:t>
            </a:r>
            <a:r>
              <a:rPr lang="en-US" altLang="zh-CN" b="1" i="0" dirty="0">
                <a:solidFill>
                  <a:srgbClr val="111827"/>
                </a:solidFill>
                <a:effectLst/>
                <a:latin typeface="Charter" panose="02040503050506020203" pitchFamily="18" charset="0"/>
              </a:rPr>
              <a:t>of</a:t>
            </a:r>
            <a:r>
              <a:rPr lang="zh-CN" altLang="en-US" b="1" i="0" dirty="0">
                <a:solidFill>
                  <a:srgbClr val="111827"/>
                </a:solidFill>
                <a:effectLst/>
                <a:latin typeface="Charter" panose="02040503050506020203" pitchFamily="18" charset="0"/>
              </a:rPr>
              <a:t> </a:t>
            </a:r>
            <a:r>
              <a:rPr lang="en-US" altLang="zh-CN" b="1" i="0" dirty="0">
                <a:solidFill>
                  <a:srgbClr val="111827"/>
                </a:solidFill>
                <a:effectLst/>
                <a:latin typeface="Charter" panose="02040503050506020203" pitchFamily="18" charset="0"/>
              </a:rPr>
              <a:t>Experts</a:t>
            </a:r>
            <a:r>
              <a:rPr lang="zh-CN" altLang="en-US" b="1" i="0" dirty="0">
                <a:solidFill>
                  <a:srgbClr val="111827"/>
                </a:solidFill>
                <a:effectLst/>
                <a:latin typeface="Charter" panose="02040503050506020203" pitchFamily="18" charset="0"/>
              </a:rPr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6A669-53BA-FE16-1263-B1710A01E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654" cy="4351338"/>
          </a:xfrm>
        </p:spPr>
        <p:txBody>
          <a:bodyPr/>
          <a:lstStyle/>
          <a:p>
            <a:r>
              <a:rPr lang="en-US" dirty="0" err="1"/>
              <a:t>更快的训练速度</a:t>
            </a:r>
            <a:endParaRPr lang="en-US" dirty="0"/>
          </a:p>
          <a:p>
            <a:r>
              <a:rPr lang="en-US" dirty="0" err="1"/>
              <a:t>更少的GPU需求</a:t>
            </a:r>
            <a:endParaRPr lang="en-US" dirty="0"/>
          </a:p>
          <a:p>
            <a:r>
              <a:rPr lang="en-US" dirty="0" err="1"/>
              <a:t>同等参数量推理速度更快</a:t>
            </a:r>
            <a:endParaRPr lang="en-US" dirty="0"/>
          </a:p>
          <a:p>
            <a:r>
              <a:rPr lang="en-US" dirty="0" err="1"/>
              <a:t>需要更大的显存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D172A-FE71-4D37-4739-308495752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68" y="1825625"/>
            <a:ext cx="7325032" cy="37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88D9-CF6C-3229-65FA-072AD751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模型量化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F1447-E784-DFDB-D4F4-3CF254ED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530" y="2070674"/>
            <a:ext cx="4358061" cy="263389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0466B-C332-10ED-D825-EE18CBF98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69945" cy="4351338"/>
          </a:xfrm>
        </p:spPr>
        <p:txBody>
          <a:bodyPr>
            <a:normAutofit lnSpcReduction="10000"/>
          </a:bodyPr>
          <a:lstStyle/>
          <a:p>
            <a:r>
              <a:rPr lang="ja-JP" altLang="en-US" b="1" i="0">
                <a:solidFill>
                  <a:srgbClr val="2F2F2F"/>
                </a:solidFill>
                <a:effectLst/>
                <a:latin typeface="-apple-system"/>
              </a:rPr>
              <a:t>模型量化（</a:t>
            </a:r>
            <a:r>
              <a:rPr lang="en-SG" b="1" i="0" dirty="0">
                <a:solidFill>
                  <a:srgbClr val="2F2F2F"/>
                </a:solidFill>
                <a:effectLst/>
                <a:latin typeface="-apple-system"/>
              </a:rPr>
              <a:t>Model Quantization）</a:t>
            </a:r>
            <a:r>
              <a:rPr lang="ja-JP" altLang="en-US" b="1" i="0">
                <a:solidFill>
                  <a:srgbClr val="2F2F2F"/>
                </a:solidFill>
                <a:effectLst/>
                <a:latin typeface="-apple-system"/>
              </a:rPr>
              <a:t>就是通过某种方法将浮点模型转为定点模型</a:t>
            </a:r>
            <a:r>
              <a:rPr lang="ja-JP" altLang="en-US" b="0" i="0">
                <a:solidFill>
                  <a:srgbClr val="2F2F2F"/>
                </a:solidFill>
                <a:effectLst/>
                <a:latin typeface="-apple-system"/>
              </a:rPr>
              <a:t>。比如说原来的模型里面的权重（</a:t>
            </a:r>
            <a:r>
              <a:rPr lang="en-SG" b="0" i="0" dirty="0">
                <a:solidFill>
                  <a:srgbClr val="2F2F2F"/>
                </a:solidFill>
                <a:effectLst/>
                <a:latin typeface="-apple-system"/>
              </a:rPr>
              <a:t>weight）</a:t>
            </a:r>
            <a:r>
              <a:rPr lang="ja-JP" altLang="en-US" b="0" i="0">
                <a:solidFill>
                  <a:srgbClr val="2F2F2F"/>
                </a:solidFill>
                <a:effectLst/>
                <a:latin typeface="-apple-system"/>
              </a:rPr>
              <a:t>都是</a:t>
            </a:r>
            <a:r>
              <a:rPr lang="en-SG" b="0" i="0" dirty="0">
                <a:solidFill>
                  <a:srgbClr val="2F2F2F"/>
                </a:solidFill>
                <a:effectLst/>
                <a:latin typeface="-apple-system"/>
              </a:rPr>
              <a:t>float32，</a:t>
            </a:r>
            <a:r>
              <a:rPr lang="ja-JP" altLang="en-US" b="0" i="0">
                <a:solidFill>
                  <a:srgbClr val="2F2F2F"/>
                </a:solidFill>
                <a:effectLst/>
                <a:latin typeface="-apple-system"/>
              </a:rPr>
              <a:t>通过模型量化，将模型变成权重（</a:t>
            </a:r>
            <a:r>
              <a:rPr lang="en-SG" b="0" i="0" dirty="0">
                <a:solidFill>
                  <a:srgbClr val="2F2F2F"/>
                </a:solidFill>
                <a:effectLst/>
                <a:latin typeface="-apple-system"/>
              </a:rPr>
              <a:t>weight）</a:t>
            </a:r>
            <a:r>
              <a:rPr lang="ja-JP" altLang="en-US" b="0" i="0">
                <a:solidFill>
                  <a:srgbClr val="2F2F2F"/>
                </a:solidFill>
                <a:effectLst/>
                <a:latin typeface="-apple-system"/>
              </a:rPr>
              <a:t>都是</a:t>
            </a:r>
            <a:r>
              <a:rPr lang="en-US" altLang="zh-CN" b="0" i="0" dirty="0">
                <a:solidFill>
                  <a:srgbClr val="2F2F2F"/>
                </a:solidFill>
                <a:effectLst/>
                <a:latin typeface="-apple-system"/>
              </a:rPr>
              <a:t>8</a:t>
            </a:r>
            <a:r>
              <a:rPr lang="en-US" altLang="zh-CN" dirty="0">
                <a:solidFill>
                  <a:srgbClr val="2F2F2F"/>
                </a:solidFill>
                <a:latin typeface="-apple-system"/>
              </a:rPr>
              <a:t>bits, 4bits, 2bits</a:t>
            </a:r>
            <a:r>
              <a:rPr lang="zh-CN" altLang="en-US" dirty="0">
                <a:solidFill>
                  <a:srgbClr val="2F2F2F"/>
                </a:solidFill>
                <a:latin typeface="-apple-system"/>
              </a:rPr>
              <a:t>或</a:t>
            </a:r>
            <a:r>
              <a:rPr lang="en-US" altLang="zh-CN" dirty="0">
                <a:solidFill>
                  <a:srgbClr val="2F2F2F"/>
                </a:solidFill>
                <a:latin typeface="-apple-system"/>
              </a:rPr>
              <a:t>1bits</a:t>
            </a:r>
            <a:r>
              <a:rPr lang="ja-JP" altLang="en-US" b="0" i="0">
                <a:solidFill>
                  <a:srgbClr val="2F2F2F"/>
                </a:solidFill>
                <a:effectLst/>
                <a:latin typeface="-apple-system"/>
              </a:rPr>
              <a:t>的定点模型</a:t>
            </a:r>
            <a:endParaRPr lang="en-SG" altLang="ja-JP" b="0" i="0" dirty="0">
              <a:solidFill>
                <a:srgbClr val="2F2F2F"/>
              </a:solidFill>
              <a:effectLst/>
              <a:latin typeface="-apple-system"/>
            </a:endParaRPr>
          </a:p>
          <a:p>
            <a:r>
              <a:rPr lang="ja-JP" altLang="en-US" b="0" i="0">
                <a:solidFill>
                  <a:srgbClr val="2F2F2F"/>
                </a:solidFill>
                <a:effectLst/>
                <a:latin typeface="-apple-system"/>
              </a:rPr>
              <a:t>模型量化就是建立一种浮点数据和定点数据间的映射关系，使得以较小的精度损失代价获得了较大的收益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72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6894-EC27-DE50-BE44-B6267FD1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921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RAG</a:t>
            </a:r>
            <a:r>
              <a:rPr lang="en-SG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(Retrieval-Augmented Generation)</a:t>
            </a:r>
            <a:br>
              <a:rPr lang="en-SG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94AE1-1A51-B714-F341-D9F47955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007" y="1501160"/>
            <a:ext cx="4723663" cy="4351338"/>
          </a:xfrm>
        </p:spPr>
        <p:txBody>
          <a:bodyPr>
            <a:normAutofit fontScale="92500" lnSpcReduction="10000"/>
          </a:bodyPr>
          <a:lstStyle/>
          <a:p>
            <a:r>
              <a:rPr lang="en-SG" dirty="0" err="1">
                <a:latin typeface="arial" panose="020B0604020202020204" pitchFamily="34" charset="0"/>
              </a:rPr>
              <a:t>搜索增强生成</a:t>
            </a:r>
            <a:r>
              <a:rPr lang="zh-CN" altLang="en-US" dirty="0">
                <a:latin typeface="arial" panose="020B0604020202020204" pitchFamily="34" charset="0"/>
              </a:rPr>
              <a:t>（大语言模型体外知识库）</a:t>
            </a:r>
            <a:endParaRPr lang="en-SG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向量数据库</a:t>
            </a:r>
            <a:endParaRPr lang="en-SG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生成知识库：领域知识的正文文本一次性转化为</a:t>
            </a:r>
            <a:r>
              <a:rPr lang="zh-CN" altLang="en-SG" dirty="0">
                <a:latin typeface="arial" panose="020B0604020202020204" pitchFamily="34" charset="0"/>
              </a:rPr>
              <a:t>高维</a:t>
            </a:r>
            <a:r>
              <a:rPr lang="zh-CN" altLang="en-US" dirty="0">
                <a:latin typeface="arial" panose="020B0604020202020204" pitchFamily="34" charset="0"/>
              </a:rPr>
              <a:t>向量数据，并保存在向量数据库中</a:t>
            </a:r>
            <a:endParaRPr lang="en-SG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知识检索：问题文本转化为向量，并在知识库中检索空间距离最短的向量，逆向转化为文本返回，通常按具体从小大大排序返回几个结果</a:t>
            </a:r>
            <a:endParaRPr lang="en-SG" altLang="zh-CN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6FA2E40-AB7C-A3C8-F7F4-4F3E401AB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0685" y="2705100"/>
            <a:ext cx="2286000" cy="1447800"/>
          </a:xfrm>
          <a:prstGeom prst="rect">
            <a:avLst/>
          </a:prstGeom>
        </p:spPr>
      </p:pic>
      <p:sp>
        <p:nvSpPr>
          <p:cNvPr id="5" name="Can 4">
            <a:extLst>
              <a:ext uri="{FF2B5EF4-FFF2-40B4-BE49-F238E27FC236}">
                <a16:creationId xmlns:a16="http://schemas.microsoft.com/office/drawing/2014/main" id="{408F2873-D5C8-E01B-6120-7169DF80C8F3}"/>
              </a:ext>
            </a:extLst>
          </p:cNvPr>
          <p:cNvSpPr/>
          <p:nvPr/>
        </p:nvSpPr>
        <p:spPr>
          <a:xfrm>
            <a:off x="9660685" y="1782145"/>
            <a:ext cx="2246671" cy="617901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向量数据库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36F8CF-C2DC-DEED-C338-770182883B99}"/>
              </a:ext>
            </a:extLst>
          </p:cNvPr>
          <p:cNvCxnSpPr>
            <a:cxnSpLocks/>
          </p:cNvCxnSpPr>
          <p:nvPr/>
        </p:nvCxnSpPr>
        <p:spPr>
          <a:xfrm flipV="1">
            <a:off x="6949439" y="1981201"/>
            <a:ext cx="2782037" cy="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FE99FB-B73C-3FFD-4228-90C3221D2663}"/>
              </a:ext>
            </a:extLst>
          </p:cNvPr>
          <p:cNvCxnSpPr/>
          <p:nvPr/>
        </p:nvCxnSpPr>
        <p:spPr>
          <a:xfrm flipH="1">
            <a:off x="6866849" y="2265352"/>
            <a:ext cx="27938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7E5379-22D4-52EC-7579-17A09DAEDF50}"/>
              </a:ext>
            </a:extLst>
          </p:cNvPr>
          <p:cNvCxnSpPr/>
          <p:nvPr/>
        </p:nvCxnSpPr>
        <p:spPr>
          <a:xfrm>
            <a:off x="7020232" y="3126658"/>
            <a:ext cx="26404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CD5B8E-CEA8-9099-B54F-E9E41CBD81EF}"/>
              </a:ext>
            </a:extLst>
          </p:cNvPr>
          <p:cNvCxnSpPr>
            <a:stCxn id="4" idx="1"/>
          </p:cNvCxnSpPr>
          <p:nvPr/>
        </p:nvCxnSpPr>
        <p:spPr>
          <a:xfrm flipH="1">
            <a:off x="6878648" y="3429000"/>
            <a:ext cx="2782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B565181-AE3C-19EE-5441-47C72D90B439}"/>
              </a:ext>
            </a:extLst>
          </p:cNvPr>
          <p:cNvSpPr/>
          <p:nvPr/>
        </p:nvSpPr>
        <p:spPr>
          <a:xfrm>
            <a:off x="7887437" y="1875995"/>
            <a:ext cx="200578" cy="21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</a:t>
            </a:r>
            <a:endParaRPr lang="en-US" sz="1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334C407-73E3-7CB9-5E3D-D99ED8612E8F}"/>
              </a:ext>
            </a:extLst>
          </p:cNvPr>
          <p:cNvSpPr/>
          <p:nvPr/>
        </p:nvSpPr>
        <p:spPr>
          <a:xfrm>
            <a:off x="8280481" y="2137124"/>
            <a:ext cx="200578" cy="21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2</a:t>
            </a:r>
            <a:endParaRPr lang="en-US" sz="12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55E816-B9F6-9B6F-A313-6C7B9902952F}"/>
              </a:ext>
            </a:extLst>
          </p:cNvPr>
          <p:cNvSpPr/>
          <p:nvPr/>
        </p:nvSpPr>
        <p:spPr>
          <a:xfrm>
            <a:off x="7611888" y="3019108"/>
            <a:ext cx="200578" cy="21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3</a:t>
            </a:r>
            <a:endParaRPr lang="en-US" sz="12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57AC1D-F39F-AA0E-E782-73E45C8EEB22}"/>
              </a:ext>
            </a:extLst>
          </p:cNvPr>
          <p:cNvSpPr/>
          <p:nvPr/>
        </p:nvSpPr>
        <p:spPr>
          <a:xfrm>
            <a:off x="8486958" y="3321450"/>
            <a:ext cx="200578" cy="21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4</a:t>
            </a:r>
            <a:endParaRPr lang="en-US" sz="1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EFF197-4FF0-168A-C630-F5FBB18A0E82}"/>
              </a:ext>
            </a:extLst>
          </p:cNvPr>
          <p:cNvSpPr/>
          <p:nvPr/>
        </p:nvSpPr>
        <p:spPr>
          <a:xfrm>
            <a:off x="7125437" y="4683104"/>
            <a:ext cx="200578" cy="21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</a:t>
            </a:r>
            <a:endParaRPr lang="en-US" sz="1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DBAEB8-677D-956B-C719-B94180BA31C3}"/>
              </a:ext>
            </a:extLst>
          </p:cNvPr>
          <p:cNvSpPr/>
          <p:nvPr/>
        </p:nvSpPr>
        <p:spPr>
          <a:xfrm>
            <a:off x="7125437" y="5036082"/>
            <a:ext cx="200578" cy="21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2</a:t>
            </a:r>
            <a:endParaRPr lang="en-US" sz="1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698A88-3D62-5C31-8BA6-D91E47B13B61}"/>
              </a:ext>
            </a:extLst>
          </p:cNvPr>
          <p:cNvSpPr/>
          <p:nvPr/>
        </p:nvSpPr>
        <p:spPr>
          <a:xfrm>
            <a:off x="7125437" y="5389060"/>
            <a:ext cx="200578" cy="21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3</a:t>
            </a:r>
            <a:endParaRPr lang="en-US" sz="12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03FB6E9-3E06-80BC-7072-13EB1E5F1C37}"/>
              </a:ext>
            </a:extLst>
          </p:cNvPr>
          <p:cNvSpPr/>
          <p:nvPr/>
        </p:nvSpPr>
        <p:spPr>
          <a:xfrm>
            <a:off x="7125437" y="5742038"/>
            <a:ext cx="200578" cy="215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4</a:t>
            </a:r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9330DB-3705-2ADC-C4AB-6B01DF2F860D}"/>
              </a:ext>
            </a:extLst>
          </p:cNvPr>
          <p:cNvSpPr txBox="1"/>
          <p:nvPr/>
        </p:nvSpPr>
        <p:spPr>
          <a:xfrm>
            <a:off x="7405411" y="4636765"/>
            <a:ext cx="239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用户输入问题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A890BB-9F56-0A5F-B0CB-CC847BB601FB}"/>
              </a:ext>
            </a:extLst>
          </p:cNvPr>
          <p:cNvSpPr txBox="1"/>
          <p:nvPr/>
        </p:nvSpPr>
        <p:spPr>
          <a:xfrm>
            <a:off x="7405410" y="4989743"/>
            <a:ext cx="239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RAG返回文本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D4614E-30CF-955B-13DC-FE2C7B1EE0CD}"/>
              </a:ext>
            </a:extLst>
          </p:cNvPr>
          <p:cNvSpPr txBox="1"/>
          <p:nvPr/>
        </p:nvSpPr>
        <p:spPr>
          <a:xfrm>
            <a:off x="7405410" y="5337199"/>
            <a:ext cx="278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用户输入问题</a:t>
            </a:r>
            <a:r>
              <a:rPr lang="zh-CN" altLang="en-US" sz="1400" dirty="0"/>
              <a:t> </a:t>
            </a:r>
            <a:r>
              <a:rPr lang="en-US" altLang="zh-CN" sz="1400" dirty="0"/>
              <a:t>+</a:t>
            </a:r>
            <a:r>
              <a:rPr lang="zh-CN" altLang="en-US" sz="1400" dirty="0"/>
              <a:t> </a:t>
            </a:r>
            <a:r>
              <a:rPr lang="en-US" altLang="zh-CN" sz="1400" dirty="0"/>
              <a:t>RAG</a:t>
            </a:r>
            <a:r>
              <a:rPr lang="zh-CN" altLang="en-US" sz="1400" dirty="0"/>
              <a:t>返回文本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895919-10F2-BD4E-24EA-6C7B0B726CAE}"/>
              </a:ext>
            </a:extLst>
          </p:cNvPr>
          <p:cNvSpPr txBox="1"/>
          <p:nvPr/>
        </p:nvSpPr>
        <p:spPr>
          <a:xfrm>
            <a:off x="7405410" y="5695699"/>
            <a:ext cx="239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最终应答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4752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922</Words>
  <Application>Microsoft Macintosh PowerPoint</Application>
  <PresentationFormat>Widescreen</PresentationFormat>
  <Paragraphs>227</Paragraphs>
  <Slides>23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-apple-system</vt:lpstr>
      <vt:lpstr>Arial</vt:lpstr>
      <vt:lpstr>Arial</vt:lpstr>
      <vt:lpstr>Calibri</vt:lpstr>
      <vt:lpstr>Calibri Light</vt:lpstr>
      <vt:lpstr>Charter</vt:lpstr>
      <vt:lpstr>Menlo</vt:lpstr>
      <vt:lpstr>Office Theme</vt:lpstr>
      <vt:lpstr>Kboss 2.0</vt:lpstr>
      <vt:lpstr>Kboss 1.0 回顾</vt:lpstr>
      <vt:lpstr>Kboss 2.0概要</vt:lpstr>
      <vt:lpstr>关于大模型和大模型应用</vt:lpstr>
      <vt:lpstr>大语言模型（Large Language Model）</vt:lpstr>
      <vt:lpstr>模型开发</vt:lpstr>
      <vt:lpstr>MoE模型（Mixture of Experts）</vt:lpstr>
      <vt:lpstr>模型量化</vt:lpstr>
      <vt:lpstr>RAG(Retrieval-Augmented Generation) </vt:lpstr>
      <vt:lpstr>模型微调（fine tuning）</vt:lpstr>
      <vt:lpstr>函数调用</vt:lpstr>
      <vt:lpstr>LLM总结</vt:lpstr>
      <vt:lpstr>从业分类与专注</vt:lpstr>
      <vt:lpstr>为客户提供以下大模型服务</vt:lpstr>
      <vt:lpstr>Kboss 2.0部署架构</vt:lpstr>
      <vt:lpstr>PowerPoint Presentation</vt:lpstr>
      <vt:lpstr>MaaS平台架构</vt:lpstr>
      <vt:lpstr>服务平台架构</vt:lpstr>
      <vt:lpstr>Kboss平台持续改进</vt:lpstr>
      <vt:lpstr>MaaS平台</vt:lpstr>
      <vt:lpstr>MaaS平台开发里程碑</vt:lpstr>
      <vt:lpstr>需销售市场部门协调办理</vt:lpstr>
      <vt:lpstr>服务平台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Kboss 2.0</dc:title>
  <dc:creator>Microsoft Office User</dc:creator>
  <cp:lastModifiedBy>Microsoft Office User</cp:lastModifiedBy>
  <cp:revision>22</cp:revision>
  <dcterms:created xsi:type="dcterms:W3CDTF">2024-06-06T02:30:27Z</dcterms:created>
  <dcterms:modified xsi:type="dcterms:W3CDTF">2024-07-03T03:14:53Z</dcterms:modified>
</cp:coreProperties>
</file>