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7.webp" ContentType="image/webp"/>
  <Override PartName="/ppt/media/image2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5"/>
  </p:notesMasterIdLst>
  <p:handoutMasterIdLst>
    <p:handoutMasterId r:id="rId23"/>
  </p:handoutMasterIdLst>
  <p:sldIdLst>
    <p:sldId id="403" r:id="rId4"/>
    <p:sldId id="5299" r:id="rId6"/>
    <p:sldId id="5300" r:id="rId7"/>
    <p:sldId id="5301" r:id="rId8"/>
    <p:sldId id="5297" r:id="rId9"/>
    <p:sldId id="5302" r:id="rId10"/>
    <p:sldId id="5283" r:id="rId11"/>
    <p:sldId id="5272" r:id="rId12"/>
    <p:sldId id="5281" r:id="rId13"/>
    <p:sldId id="5282" r:id="rId14"/>
    <p:sldId id="5291" r:id="rId15"/>
    <p:sldId id="5316" r:id="rId16"/>
    <p:sldId id="5315" r:id="rId17"/>
    <p:sldId id="5290" r:id="rId18"/>
    <p:sldId id="5313" r:id="rId19"/>
    <p:sldId id="5314" r:id="rId20"/>
    <p:sldId id="5269" r:id="rId21"/>
    <p:sldId id="5120"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 dai" initials="td" lastIdx="2" clrIdx="0"/>
  <p:cmAuthor id="2" name="作者" initials="A" lastIdx="0" clrIdx="1"/>
  <p:cmAuthor id="3" name="Administrator"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3DE"/>
    <a:srgbClr val="DC3C2B"/>
    <a:srgbClr val="F4C0BA"/>
    <a:srgbClr val="0070C0"/>
    <a:srgbClr val="B8E08C"/>
    <a:srgbClr val="FF33CC"/>
    <a:srgbClr val="F2C8AA"/>
    <a:srgbClr val="BAD2E8"/>
    <a:srgbClr val="FFC00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4660"/>
  </p:normalViewPr>
  <p:slideViewPr>
    <p:cSldViewPr snapToGrid="0" showGuides="1">
      <p:cViewPr varScale="1">
        <p:scale>
          <a:sx n="90" d="100"/>
          <a:sy n="90" d="100"/>
        </p:scale>
        <p:origin x="996" y="72"/>
      </p:cViewPr>
      <p:guideLst>
        <p:guide orient="horz" pos="2245"/>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9.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21523-DCE7-4A74-8B98-C13027CBD2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170FD-5853-470D-ABB0-1AC0809B507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130" fontAlgn="base">
              <a:spcBef>
                <a:spcPct val="0"/>
              </a:spcBef>
              <a:spcAft>
                <a:spcPct val="0"/>
              </a:spcAft>
            </a:pPr>
            <a:fld id="{4DB61C8D-1C55-42C0-A154-BD8647B31CE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D170FD-5853-470D-ABB0-1AC0809B50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维护的内容</a:t>
            </a:r>
            <a:endParaRPr lang="zh-CN" altLang="en-US"/>
          </a:p>
        </p:txBody>
      </p:sp>
      <p:sp>
        <p:nvSpPr>
          <p:cNvPr id="67588" name="灯片编号占位符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130" fontAlgn="base">
              <a:spcBef>
                <a:spcPct val="0"/>
              </a:spcBef>
              <a:spcAft>
                <a:spcPct val="0"/>
              </a:spcAft>
            </a:pPr>
            <a:fld id="{1F2D0FE7-0559-4F04-94BB-1FDFD40583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9625667-C327-455F-A53D-C2042C47B1B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4BCC0FE-8F43-410E-8ED0-9CCB7A8FCC5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F0356FD-0756-420C-9FBA-4E285BBF34D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pic>
        <p:nvPicPr>
          <p:cNvPr id="4" name="Picture 2" descr="C:\Users\yanglina\Desktop\B1 办公事务系统-24.jpg"/>
          <p:cNvPicPr>
            <a:picLocks noChangeAspect="1" noChangeArrowheads="1"/>
          </p:cNvPicPr>
          <p:nvPr/>
        </p:nvPicPr>
        <p:blipFill>
          <a:blip r:embed="rId2">
            <a:extLst>
              <a:ext uri="{28A0092B-C50C-407E-A947-70E740481C1C}">
                <a14:useLocalDpi xmlns:a14="http://schemas.microsoft.com/office/drawing/2010/main" val="0"/>
              </a:ext>
            </a:extLst>
          </a:blip>
          <a:srcRect l="4990" t="1505" r="79625" b="1505"/>
          <a:stretch>
            <a:fillRect/>
          </a:stretch>
        </p:blipFill>
        <p:spPr bwMode="auto">
          <a:xfrm>
            <a:off x="143936" y="0"/>
            <a:ext cx="1919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yanglina\Desktop\新建文件夹\B1 办公事务系统-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9050" y="5229228"/>
            <a:ext cx="2924660" cy="11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副标题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6" name="灯片编号占位符 5"/>
          <p:cNvSpPr>
            <a:spLocks noGrp="1"/>
          </p:cNvSpPr>
          <p:nvPr>
            <p:ph type="sldNum" sz="quarter" idx="10"/>
          </p:nvPr>
        </p:nvSpPr>
        <p:spPr/>
        <p:txBody>
          <a:bodyPr/>
          <a:lstStyle>
            <a:lvl1pPr>
              <a:defRPr/>
            </a:lvl1pPr>
          </a:lstStyle>
          <a:p>
            <a:pPr>
              <a:defRPr/>
            </a:pPr>
            <a:fld id="{180706C2-A78A-4A37-81B9-187994F5BDD9}" type="slidenum">
              <a:rPr lang="zh-CN" altLang="en-US"/>
            </a:fld>
            <a:endParaRPr lang="zh-CN" altLang="en-US"/>
          </a:p>
        </p:txBody>
      </p:sp>
      <p:sp>
        <p:nvSpPr>
          <p:cNvPr id="7" name="日期占位符 3"/>
          <p:cNvSpPr>
            <a:spLocks noGrp="1"/>
          </p:cNvSpPr>
          <p:nvPr>
            <p:ph type="dt" sz="half" idx="11"/>
          </p:nvPr>
        </p:nvSpPr>
        <p:spPr/>
        <p:txBody>
          <a:bodyPr/>
          <a:lstStyle>
            <a:lvl1pPr>
              <a:defRPr/>
            </a:lvl1pPr>
          </a:lstStyle>
          <a:p>
            <a:pPr>
              <a:defRPr/>
            </a:pPr>
            <a:fld id="{BB698D49-9A26-402E-86D1-D96A500C3674}" type="datetime1">
              <a:rPr lang="zh-CN" altLang="en-US" smtClean="0"/>
            </a:fld>
            <a:endParaRPr lang="zh-CN" altLang="en-US"/>
          </a:p>
        </p:txBody>
      </p:sp>
      <p:sp>
        <p:nvSpPr>
          <p:cNvPr id="8"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7F3409E6-E043-4E6C-83D8-3E1A6EEAB613}" type="datetime1">
              <a:rPr lang="zh-CN" altLang="en-US" smtClean="0"/>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2E27DF90-7D15-4BBE-9726-4831CB44FE14}" type="slidenum">
              <a:rPr lang="zh-CN" altLang="en-US"/>
            </a:fld>
            <a:endParaRPr lang="zh-CN" alt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pic>
        <p:nvPicPr>
          <p:cNvPr id="2" name="Picture 3" descr="C:\Users\yanglina\Desktop\新建文件夹\B1 办公事务系统-44.png"/>
          <p:cNvPicPr>
            <a:picLocks noChangeAspect="1" noChangeArrowheads="1"/>
          </p:cNvPicPr>
          <p:nvPr/>
        </p:nvPicPr>
        <p:blipFill>
          <a:blip r:embed="rId2" cstate="screen"/>
          <a:srcRect/>
          <a:stretch>
            <a:fillRect/>
          </a:stretch>
        </p:blipFill>
        <p:spPr bwMode="auto">
          <a:xfrm>
            <a:off x="-144694" y="529674"/>
            <a:ext cx="10177131" cy="652679"/>
          </a:xfrm>
          <a:prstGeom prst="rect">
            <a:avLst/>
          </a:prstGeom>
          <a:noFill/>
        </p:spPr>
      </p:pic>
      <p:pic>
        <p:nvPicPr>
          <p:cNvPr id="7" name="Picture 3" descr="C:\Users\yanglina\Desktop\新建文件夹\B1 办公事务系统-44.png"/>
          <p:cNvPicPr>
            <a:picLocks noChangeAspect="1" noChangeArrowheads="1"/>
          </p:cNvPicPr>
          <p:nvPr/>
        </p:nvPicPr>
        <p:blipFill>
          <a:blip r:embed="rId3" cstate="screen"/>
          <a:srcRect/>
          <a:stretch>
            <a:fillRect/>
          </a:stretch>
        </p:blipFill>
        <p:spPr bwMode="auto">
          <a:xfrm>
            <a:off x="9744405" y="-27384"/>
            <a:ext cx="2351584" cy="880955"/>
          </a:xfrm>
          <a:prstGeom prst="rect">
            <a:avLst/>
          </a:prstGeom>
          <a:noFill/>
        </p:spPr>
      </p:pic>
      <p:sp>
        <p:nvSpPr>
          <p:cNvPr id="19" name="标题占位符 1"/>
          <p:cNvSpPr>
            <a:spLocks noGrp="1"/>
          </p:cNvSpPr>
          <p:nvPr>
            <p:ph type="title"/>
          </p:nvPr>
        </p:nvSpPr>
        <p:spPr>
          <a:xfrm>
            <a:off x="13461" y="89505"/>
            <a:ext cx="10307008" cy="691277"/>
          </a:xfrm>
          <a:prstGeom prst="rect">
            <a:avLst/>
          </a:prstGeom>
        </p:spPr>
        <p:txBody>
          <a:bodyPr vert="horz" lIns="87607" tIns="43803" rIns="87607" bIns="43803" rtlCol="0" anchor="ctr">
            <a:normAutofit/>
          </a:bodyPr>
          <a:lstStyle>
            <a:lvl1pPr algn="l">
              <a:defRPr sz="2400" b="1">
                <a:latin typeface="华文中宋" panose="02010600040101010101" pitchFamily="2" charset="-122"/>
                <a:ea typeface="华文中宋" panose="02010600040101010101" pitchFamily="2" charset="-122"/>
              </a:defRPr>
            </a:lvl1pPr>
          </a:lstStyle>
          <a:p>
            <a:r>
              <a:rPr lang="zh-CN" altLang="en-US" dirty="0"/>
              <a:t>单击此处编辑母版标题样式</a:t>
            </a:r>
            <a:endParaRPr lang="zh-CN" altLang="en-US" dirty="0"/>
          </a:p>
        </p:txBody>
      </p:sp>
      <p:sp>
        <p:nvSpPr>
          <p:cNvPr id="8" name="灯片编号占位符 5"/>
          <p:cNvSpPr>
            <a:spLocks noGrp="1"/>
          </p:cNvSpPr>
          <p:nvPr>
            <p:ph type="sldNum" sz="quarter" idx="12"/>
          </p:nvPr>
        </p:nvSpPr>
        <p:spPr>
          <a:xfrm>
            <a:off x="11472597" y="6467587"/>
            <a:ext cx="710592" cy="365124"/>
          </a:xfrm>
          <a:prstGeom prst="rect">
            <a:avLst/>
          </a:prstGeom>
        </p:spPr>
        <p:txBody>
          <a:bodyPr/>
          <a:lstStyle>
            <a:lvl1pPr algn="r">
              <a:defRPr sz="1440"/>
            </a:lvl1pPr>
          </a:lstStyle>
          <a:p>
            <a:fld id="{0C913308-F349-4B6D-A68A-DD1791B4A57B}"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pic>
        <p:nvPicPr>
          <p:cNvPr id="2" name="Picture 3" descr="C:\Users\yanglina\Desktop\新建文件夹\B1 办公事务系统-44.png"/>
          <p:cNvPicPr>
            <a:picLocks noChangeAspect="1" noChangeArrowheads="1"/>
          </p:cNvPicPr>
          <p:nvPr/>
        </p:nvPicPr>
        <p:blipFill>
          <a:blip r:embed="rId2" cstate="screen"/>
          <a:srcRect/>
          <a:stretch>
            <a:fillRect/>
          </a:stretch>
        </p:blipFill>
        <p:spPr bwMode="auto">
          <a:xfrm>
            <a:off x="-144694" y="529674"/>
            <a:ext cx="10177131" cy="652679"/>
          </a:xfrm>
          <a:prstGeom prst="rect">
            <a:avLst/>
          </a:prstGeom>
          <a:noFill/>
        </p:spPr>
      </p:pic>
      <p:pic>
        <p:nvPicPr>
          <p:cNvPr id="7" name="Picture 3" descr="C:\Users\yanglina\Desktop\新建文件夹\B1 办公事务系统-44.png"/>
          <p:cNvPicPr>
            <a:picLocks noChangeAspect="1" noChangeArrowheads="1"/>
          </p:cNvPicPr>
          <p:nvPr/>
        </p:nvPicPr>
        <p:blipFill>
          <a:blip r:embed="rId3" cstate="screen"/>
          <a:srcRect/>
          <a:stretch>
            <a:fillRect/>
          </a:stretch>
        </p:blipFill>
        <p:spPr bwMode="auto">
          <a:xfrm>
            <a:off x="9744405" y="-27384"/>
            <a:ext cx="2351584" cy="880955"/>
          </a:xfrm>
          <a:prstGeom prst="rect">
            <a:avLst/>
          </a:prstGeom>
          <a:noFill/>
        </p:spPr>
      </p:pic>
      <p:sp>
        <p:nvSpPr>
          <p:cNvPr id="19" name="标题占位符 1"/>
          <p:cNvSpPr>
            <a:spLocks noGrp="1"/>
          </p:cNvSpPr>
          <p:nvPr>
            <p:ph type="title"/>
          </p:nvPr>
        </p:nvSpPr>
        <p:spPr>
          <a:xfrm>
            <a:off x="13461" y="89505"/>
            <a:ext cx="10307008" cy="691277"/>
          </a:xfrm>
          <a:prstGeom prst="rect">
            <a:avLst/>
          </a:prstGeom>
        </p:spPr>
        <p:txBody>
          <a:bodyPr vert="horz" lIns="87607" tIns="43803" rIns="87607" bIns="43803" rtlCol="0" anchor="ctr">
            <a:normAutofit/>
          </a:bodyPr>
          <a:lstStyle>
            <a:lvl1pPr algn="l">
              <a:defRPr sz="2400" b="1">
                <a:latin typeface="华文中宋" panose="02010600040101010101" pitchFamily="2" charset="-122"/>
                <a:ea typeface="华文中宋" panose="02010600040101010101" pitchFamily="2" charset="-122"/>
              </a:defRPr>
            </a:lvl1pPr>
          </a:lstStyle>
          <a:p>
            <a:r>
              <a:rPr lang="zh-CN" altLang="en-US" dirty="0"/>
              <a:t>单击此处编辑母版标题样式</a:t>
            </a:r>
            <a:endParaRPr lang="zh-CN" altLang="en-US" dirty="0"/>
          </a:p>
        </p:txBody>
      </p:sp>
      <p:sp>
        <p:nvSpPr>
          <p:cNvPr id="8" name="灯片编号占位符 5"/>
          <p:cNvSpPr>
            <a:spLocks noGrp="1"/>
          </p:cNvSpPr>
          <p:nvPr>
            <p:ph type="sldNum" sz="quarter" idx="12"/>
          </p:nvPr>
        </p:nvSpPr>
        <p:spPr>
          <a:xfrm>
            <a:off x="11472597" y="6467587"/>
            <a:ext cx="710592" cy="365124"/>
          </a:xfrm>
          <a:prstGeom prst="rect">
            <a:avLst/>
          </a:prstGeom>
        </p:spPr>
        <p:txBody>
          <a:bodyPr/>
          <a:lstStyle>
            <a:lvl1pPr algn="r">
              <a:defRPr sz="1440"/>
            </a:lvl1pPr>
          </a:lstStyle>
          <a:p>
            <a:fld id="{0C913308-F349-4B6D-A68A-DD1791B4A57B}"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pic>
        <p:nvPicPr>
          <p:cNvPr id="4" name="Picture 2" descr="C:\Users\yanglina\Desktop\B1 办公事务系统-24.jpg"/>
          <p:cNvPicPr>
            <a:picLocks noChangeAspect="1" noChangeArrowheads="1"/>
          </p:cNvPicPr>
          <p:nvPr/>
        </p:nvPicPr>
        <p:blipFill>
          <a:blip r:embed="rId2">
            <a:extLst>
              <a:ext uri="{28A0092B-C50C-407E-A947-70E740481C1C}">
                <a14:useLocalDpi xmlns:a14="http://schemas.microsoft.com/office/drawing/2010/main" val="0"/>
              </a:ext>
            </a:extLst>
          </a:blip>
          <a:srcRect l="4990" t="1505" r="79625" b="1505"/>
          <a:stretch>
            <a:fillRect/>
          </a:stretch>
        </p:blipFill>
        <p:spPr bwMode="auto">
          <a:xfrm>
            <a:off x="143936" y="0"/>
            <a:ext cx="1919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副标题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6" name="灯片编号占位符 5"/>
          <p:cNvSpPr>
            <a:spLocks noGrp="1"/>
          </p:cNvSpPr>
          <p:nvPr>
            <p:ph type="sldNum" sz="quarter" idx="10"/>
          </p:nvPr>
        </p:nvSpPr>
        <p:spPr/>
        <p:txBody>
          <a:bodyPr/>
          <a:lstStyle>
            <a:lvl1pPr>
              <a:defRPr/>
            </a:lvl1pPr>
          </a:lstStyle>
          <a:p>
            <a:pPr>
              <a:defRPr/>
            </a:pPr>
            <a:fld id="{180706C2-A78A-4A37-81B9-187994F5BDD9}" type="slidenum">
              <a:rPr lang="zh-CN" altLang="en-US"/>
            </a:fld>
            <a:endParaRPr lang="zh-CN" altLang="en-US"/>
          </a:p>
        </p:txBody>
      </p:sp>
      <p:sp>
        <p:nvSpPr>
          <p:cNvPr id="7" name="日期占位符 3"/>
          <p:cNvSpPr>
            <a:spLocks noGrp="1"/>
          </p:cNvSpPr>
          <p:nvPr>
            <p:ph type="dt" sz="half" idx="11"/>
          </p:nvPr>
        </p:nvSpPr>
        <p:spPr/>
        <p:txBody>
          <a:bodyPr/>
          <a:lstStyle>
            <a:lvl1pPr>
              <a:defRPr/>
            </a:lvl1pPr>
          </a:lstStyle>
          <a:p>
            <a:pPr>
              <a:defRPr/>
            </a:pPr>
            <a:fld id="{63AB15A0-8EEC-4B81-A19A-4FAAC9DB50BB}" type="datetime1">
              <a:rPr lang="zh-CN" altLang="en-US" smtClean="0"/>
            </a:fld>
            <a:endParaRPr lang="zh-CN" altLang="en-US"/>
          </a:p>
        </p:txBody>
      </p:sp>
      <p:sp>
        <p:nvSpPr>
          <p:cNvPr id="8" name="页脚占位符 4"/>
          <p:cNvSpPr>
            <a:spLocks noGrp="1"/>
          </p:cNvSpPr>
          <p:nvPr>
            <p:ph type="ftr" sz="quarter" idx="12"/>
          </p:nvPr>
        </p:nvSpPr>
        <p:spPr/>
        <p:txBody>
          <a:bodyPr/>
          <a:lstStyle>
            <a:lvl1pPr>
              <a:defRPr/>
            </a:lvl1pPr>
          </a:lstStyle>
          <a:p>
            <a:pPr>
              <a:defRPr/>
            </a:pPr>
            <a:endParaRPr lang="zh-CN" altLang="en-US"/>
          </a:p>
        </p:txBody>
      </p:sp>
      <p:pic>
        <p:nvPicPr>
          <p:cNvPr id="9" name="Picture 7" descr="C:\Users\yanglina\Desktop\新建文件夹\B1 办公事务系统-4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9050" y="5229228"/>
            <a:ext cx="2924660" cy="11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3" name="Picture 3" descr="C:\Users\yanglina\Desktop\新建文件夹\B1 办公事务系统-4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3975"/>
          <a:stretch>
            <a:fillRect/>
          </a:stretch>
        </p:blipFill>
        <p:spPr bwMode="auto">
          <a:xfrm>
            <a:off x="-144463" y="442913"/>
            <a:ext cx="9120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yanglina\Desktop\新建文件夹\B1 办公事务系统-4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5620"/>
          <a:stretch>
            <a:fillRect/>
          </a:stretch>
        </p:blipFill>
        <p:spPr bwMode="auto">
          <a:xfrm>
            <a:off x="8880475" y="188913"/>
            <a:ext cx="29241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199"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1"/>
          <p:cNvSpPr>
            <a:spLocks noGrp="1"/>
          </p:cNvSpPr>
          <p:nvPr>
            <p:ph type="dt" sz="half" idx="10"/>
          </p:nvPr>
        </p:nvSpPr>
        <p:spPr/>
        <p:txBody>
          <a:bodyPr/>
          <a:lstStyle>
            <a:lvl1pPr>
              <a:defRPr/>
            </a:lvl1pPr>
          </a:lstStyle>
          <a:p>
            <a:fld id="{D2852770-AA13-41DD-915D-3FA88FA70B25}"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endParaRPr lang="zh-CN" altLang="en-US"/>
          </a:p>
        </p:txBody>
      </p:sp>
      <p:sp>
        <p:nvSpPr>
          <p:cNvPr id="7" name="灯片编号占位符 3"/>
          <p:cNvSpPr>
            <a:spLocks noGrp="1"/>
          </p:cNvSpPr>
          <p:nvPr>
            <p:ph type="sldNum" sz="quarter" idx="12"/>
          </p:nvPr>
        </p:nvSpPr>
        <p:spPr/>
        <p:txBody>
          <a:bodyPr/>
          <a:lstStyle>
            <a:lvl1pPr>
              <a:defRPr/>
            </a:lvl1pPr>
          </a:lstStyle>
          <a:p>
            <a:fld id="{AA14B3CD-56DE-44C6-A4DC-D15DDBB6B1B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9625667-C327-455F-A53D-C2042C47B1B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5E4E75-771C-4E10-9E7D-8AF2F2FCD2F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5E4E75-771C-4E10-9E7D-8AF2F2FCD2F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7FF3C14-11B2-4A9C-B303-A93975999F8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FCF842D-DF37-49A9-BD8E-A0A2824BD0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3EEE776-51D2-4F84-8655-49A744C13029}"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5B2C8C-58CA-49B5-8A68-611C2428BB1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A3EE71-2539-46C1-9E2F-8678896C3FE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59DEFB6-2D1F-4BE7-B1E9-AA2E6753B74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ADD049-891C-414B-AE81-6739DD79AA87}"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4BCC0FE-8F43-410E-8ED0-9CCB7A8FCC5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F0356FD-0756-420C-9FBA-4E285BBF34D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pic>
        <p:nvPicPr>
          <p:cNvPr id="4" name="Picture 2" descr="C:\Users\yanglina\Desktop\B1 办公事务系统-24.jpg"/>
          <p:cNvPicPr>
            <a:picLocks noChangeAspect="1" noChangeArrowheads="1"/>
          </p:cNvPicPr>
          <p:nvPr/>
        </p:nvPicPr>
        <p:blipFill>
          <a:blip r:embed="rId2">
            <a:extLst>
              <a:ext uri="{28A0092B-C50C-407E-A947-70E740481C1C}">
                <a14:useLocalDpi xmlns:a14="http://schemas.microsoft.com/office/drawing/2010/main" val="0"/>
              </a:ext>
            </a:extLst>
          </a:blip>
          <a:srcRect l="4990" t="1505" r="79625" b="1505"/>
          <a:stretch>
            <a:fillRect/>
          </a:stretch>
        </p:blipFill>
        <p:spPr bwMode="auto">
          <a:xfrm>
            <a:off x="143936" y="0"/>
            <a:ext cx="1919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yanglina\Desktop\新建文件夹\B1 办公事务系统-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9050" y="5229228"/>
            <a:ext cx="2924660" cy="11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副标题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6" name="灯片编号占位符 5"/>
          <p:cNvSpPr>
            <a:spLocks noGrp="1"/>
          </p:cNvSpPr>
          <p:nvPr>
            <p:ph type="sldNum" sz="quarter" idx="10"/>
          </p:nvPr>
        </p:nvSpPr>
        <p:spPr/>
        <p:txBody>
          <a:bodyPr/>
          <a:lstStyle>
            <a:lvl1pPr>
              <a:defRPr/>
            </a:lvl1pPr>
          </a:lstStyle>
          <a:p>
            <a:pPr>
              <a:defRPr/>
            </a:pPr>
            <a:fld id="{180706C2-A78A-4A37-81B9-187994F5BDD9}" type="slidenum">
              <a:rPr lang="zh-CN" altLang="en-US"/>
            </a:fld>
            <a:endParaRPr lang="zh-CN" altLang="en-US"/>
          </a:p>
        </p:txBody>
      </p:sp>
      <p:sp>
        <p:nvSpPr>
          <p:cNvPr id="7" name="日期占位符 3"/>
          <p:cNvSpPr>
            <a:spLocks noGrp="1"/>
          </p:cNvSpPr>
          <p:nvPr>
            <p:ph type="dt" sz="half" idx="11"/>
          </p:nvPr>
        </p:nvSpPr>
        <p:spPr/>
        <p:txBody>
          <a:bodyPr/>
          <a:lstStyle>
            <a:lvl1pPr>
              <a:defRPr/>
            </a:lvl1pPr>
          </a:lstStyle>
          <a:p>
            <a:pPr>
              <a:defRPr/>
            </a:pPr>
            <a:fld id="{BB698D49-9A26-402E-86D1-D96A500C3674}" type="datetime1">
              <a:rPr lang="zh-CN" altLang="en-US" smtClean="0"/>
            </a:fld>
            <a:endParaRPr lang="zh-CN" altLang="en-US"/>
          </a:p>
        </p:txBody>
      </p:sp>
      <p:sp>
        <p:nvSpPr>
          <p:cNvPr id="8"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7FF3C14-11B2-4A9C-B303-A93975999F8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3" descr="C:\Users\yanglina\Desktop\新建文件夹\B1 办公事务系统-44.png"/>
          <p:cNvPicPr>
            <a:picLocks noChangeAspect="1" noChangeArrowheads="1"/>
          </p:cNvPicPr>
          <p:nvPr/>
        </p:nvPicPr>
        <p:blipFill>
          <a:blip r:embed="rId3">
            <a:extLst>
              <a:ext uri="{28A0092B-C50C-407E-A947-70E740481C1C}">
                <a14:useLocalDpi xmlns:a14="http://schemas.microsoft.com/office/drawing/2010/main" val="0"/>
              </a:ext>
            </a:extLst>
          </a:blip>
          <a:srcRect r="23975"/>
          <a:stretch>
            <a:fillRect/>
          </a:stretch>
        </p:blipFill>
        <p:spPr bwMode="auto">
          <a:xfrm>
            <a:off x="-151002" y="442913"/>
            <a:ext cx="1000534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yanglina\Desktop\新建文件夹\B1 办公事务系统-44.png"/>
          <p:cNvPicPr>
            <a:picLocks noChangeAspect="1" noChangeArrowheads="1"/>
          </p:cNvPicPr>
          <p:nvPr/>
        </p:nvPicPr>
        <p:blipFill>
          <a:blip r:embed="rId3" cstate="print">
            <a:extLst>
              <a:ext uri="{28A0092B-C50C-407E-A947-70E740481C1C}">
                <a14:useLocalDpi xmlns:a14="http://schemas.microsoft.com/office/drawing/2010/main" val="0"/>
              </a:ext>
            </a:extLst>
          </a:blip>
          <a:srcRect l="75620"/>
          <a:stretch>
            <a:fillRect/>
          </a:stretch>
        </p:blipFill>
        <p:spPr bwMode="auto">
          <a:xfrm>
            <a:off x="9854345" y="112713"/>
            <a:ext cx="2111174"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5"/>
          <p:cNvSpPr>
            <a:spLocks noGrp="1"/>
          </p:cNvSpPr>
          <p:nvPr>
            <p:ph type="sldNum" sz="quarter" idx="10"/>
          </p:nvPr>
        </p:nvSpPr>
        <p:spPr>
          <a:xfrm>
            <a:off x="11089219" y="6386516"/>
            <a:ext cx="876300" cy="365125"/>
          </a:xfrm>
        </p:spPr>
        <p:txBody>
          <a:bodyPr/>
          <a:lstStyle>
            <a:lvl1pPr>
              <a:defRPr/>
            </a:lvl1pPr>
          </a:lstStyle>
          <a:p>
            <a:pPr>
              <a:defRPr/>
            </a:pPr>
            <a:fld id="{2207F2E5-8872-4C9D-BC6E-F41CC7D7CA1A}" type="slidenum">
              <a:rPr lang="zh-CN" altLang="en-US"/>
            </a:fld>
            <a:endParaRPr lang="zh-CN" altLang="en-US" dirty="0"/>
          </a:p>
        </p:txBody>
      </p:sp>
      <p:sp>
        <p:nvSpPr>
          <p:cNvPr id="5" name="日期占位符 3"/>
          <p:cNvSpPr>
            <a:spLocks noGrp="1"/>
          </p:cNvSpPr>
          <p:nvPr>
            <p:ph type="dt" sz="half" idx="11"/>
          </p:nvPr>
        </p:nvSpPr>
        <p:spPr/>
        <p:txBody>
          <a:bodyPr/>
          <a:lstStyle>
            <a:lvl1pPr>
              <a:defRPr/>
            </a:lvl1pPr>
          </a:lstStyle>
          <a:p>
            <a:pPr>
              <a:defRPr/>
            </a:pPr>
            <a:fld id="{C9E13C8F-03A4-4281-88A5-36A0A4677174}" type="datetime1">
              <a:rPr lang="zh-CN" altLang="en-US" smtClean="0"/>
            </a:fld>
            <a:endParaRPr lang="zh-CN" altLang="en-US"/>
          </a:p>
        </p:txBody>
      </p:sp>
      <p:sp>
        <p:nvSpPr>
          <p:cNvPr id="6"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7F3409E6-E043-4E6C-83D8-3E1A6EEAB613}" type="datetime1">
              <a:rPr lang="zh-CN" altLang="en-US" smtClean="0"/>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2E27DF90-7D15-4BBE-9726-4831CB44FE14}" type="slidenum">
              <a:rPr lang="zh-CN" altLang="en-US"/>
            </a:fld>
            <a:endParaRPr lang="zh-CN" altLang="en-US" sz="1800">
              <a:solidFill>
                <a:schemeClr val="tx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pic>
        <p:nvPicPr>
          <p:cNvPr id="2" name="Picture 3" descr="C:\Users\yanglina\Desktop\新建文件夹\B1 办公事务系统-44.png"/>
          <p:cNvPicPr>
            <a:picLocks noChangeAspect="1" noChangeArrowheads="1"/>
          </p:cNvPicPr>
          <p:nvPr/>
        </p:nvPicPr>
        <p:blipFill>
          <a:blip r:embed="rId2" cstate="screen"/>
          <a:srcRect/>
          <a:stretch>
            <a:fillRect/>
          </a:stretch>
        </p:blipFill>
        <p:spPr bwMode="auto">
          <a:xfrm>
            <a:off x="-144694" y="529674"/>
            <a:ext cx="10177131" cy="652679"/>
          </a:xfrm>
          <a:prstGeom prst="rect">
            <a:avLst/>
          </a:prstGeom>
          <a:noFill/>
        </p:spPr>
      </p:pic>
      <p:pic>
        <p:nvPicPr>
          <p:cNvPr id="7" name="Picture 3" descr="C:\Users\yanglina\Desktop\新建文件夹\B1 办公事务系统-44.png"/>
          <p:cNvPicPr>
            <a:picLocks noChangeAspect="1" noChangeArrowheads="1"/>
          </p:cNvPicPr>
          <p:nvPr/>
        </p:nvPicPr>
        <p:blipFill>
          <a:blip r:embed="rId3" cstate="screen"/>
          <a:srcRect/>
          <a:stretch>
            <a:fillRect/>
          </a:stretch>
        </p:blipFill>
        <p:spPr bwMode="auto">
          <a:xfrm>
            <a:off x="9744405" y="-27384"/>
            <a:ext cx="2351584" cy="880955"/>
          </a:xfrm>
          <a:prstGeom prst="rect">
            <a:avLst/>
          </a:prstGeom>
          <a:noFill/>
        </p:spPr>
      </p:pic>
      <p:sp>
        <p:nvSpPr>
          <p:cNvPr id="19" name="标题占位符 1"/>
          <p:cNvSpPr>
            <a:spLocks noGrp="1"/>
          </p:cNvSpPr>
          <p:nvPr>
            <p:ph type="title"/>
          </p:nvPr>
        </p:nvSpPr>
        <p:spPr>
          <a:xfrm>
            <a:off x="13461" y="89505"/>
            <a:ext cx="10307008" cy="691277"/>
          </a:xfrm>
          <a:prstGeom prst="rect">
            <a:avLst/>
          </a:prstGeom>
        </p:spPr>
        <p:txBody>
          <a:bodyPr vert="horz" lIns="87607" tIns="43803" rIns="87607" bIns="43803" rtlCol="0" anchor="ctr">
            <a:normAutofit/>
          </a:bodyPr>
          <a:lstStyle>
            <a:lvl1pPr algn="l">
              <a:defRPr sz="2400" b="1">
                <a:latin typeface="华文中宋" panose="02010600040101010101" pitchFamily="2" charset="-122"/>
                <a:ea typeface="华文中宋" panose="02010600040101010101" pitchFamily="2" charset="-122"/>
              </a:defRPr>
            </a:lvl1pPr>
          </a:lstStyle>
          <a:p>
            <a:r>
              <a:rPr lang="zh-CN" altLang="en-US" dirty="0"/>
              <a:t>单击此处编辑母版标题样式</a:t>
            </a:r>
            <a:endParaRPr lang="zh-CN" altLang="en-US" dirty="0"/>
          </a:p>
        </p:txBody>
      </p:sp>
      <p:sp>
        <p:nvSpPr>
          <p:cNvPr id="8" name="灯片编号占位符 5"/>
          <p:cNvSpPr>
            <a:spLocks noGrp="1"/>
          </p:cNvSpPr>
          <p:nvPr>
            <p:ph type="sldNum" sz="quarter" idx="12"/>
          </p:nvPr>
        </p:nvSpPr>
        <p:spPr>
          <a:xfrm>
            <a:off x="11472597" y="6467587"/>
            <a:ext cx="710592" cy="365124"/>
          </a:xfrm>
          <a:prstGeom prst="rect">
            <a:avLst/>
          </a:prstGeom>
        </p:spPr>
        <p:txBody>
          <a:bodyPr/>
          <a:lstStyle>
            <a:lvl1pPr algn="r">
              <a:defRPr sz="1440"/>
            </a:lvl1pPr>
          </a:lstStyle>
          <a:p>
            <a:fld id="{0C913308-F349-4B6D-A68A-DD1791B4A57B}"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pic>
        <p:nvPicPr>
          <p:cNvPr id="2" name="Picture 3" descr="C:\Users\yanglina\Desktop\新建文件夹\B1 办公事务系统-44.png"/>
          <p:cNvPicPr>
            <a:picLocks noChangeAspect="1" noChangeArrowheads="1"/>
          </p:cNvPicPr>
          <p:nvPr/>
        </p:nvPicPr>
        <p:blipFill>
          <a:blip r:embed="rId2" cstate="screen"/>
          <a:srcRect/>
          <a:stretch>
            <a:fillRect/>
          </a:stretch>
        </p:blipFill>
        <p:spPr bwMode="auto">
          <a:xfrm>
            <a:off x="-144694" y="529674"/>
            <a:ext cx="10177131" cy="652679"/>
          </a:xfrm>
          <a:prstGeom prst="rect">
            <a:avLst/>
          </a:prstGeom>
          <a:noFill/>
        </p:spPr>
      </p:pic>
      <p:pic>
        <p:nvPicPr>
          <p:cNvPr id="7" name="Picture 3" descr="C:\Users\yanglina\Desktop\新建文件夹\B1 办公事务系统-44.png"/>
          <p:cNvPicPr>
            <a:picLocks noChangeAspect="1" noChangeArrowheads="1"/>
          </p:cNvPicPr>
          <p:nvPr/>
        </p:nvPicPr>
        <p:blipFill>
          <a:blip r:embed="rId3" cstate="screen"/>
          <a:srcRect/>
          <a:stretch>
            <a:fillRect/>
          </a:stretch>
        </p:blipFill>
        <p:spPr bwMode="auto">
          <a:xfrm>
            <a:off x="9744405" y="-27384"/>
            <a:ext cx="2351584" cy="880955"/>
          </a:xfrm>
          <a:prstGeom prst="rect">
            <a:avLst/>
          </a:prstGeom>
          <a:noFill/>
        </p:spPr>
      </p:pic>
      <p:sp>
        <p:nvSpPr>
          <p:cNvPr id="19" name="标题占位符 1"/>
          <p:cNvSpPr>
            <a:spLocks noGrp="1"/>
          </p:cNvSpPr>
          <p:nvPr>
            <p:ph type="title"/>
          </p:nvPr>
        </p:nvSpPr>
        <p:spPr>
          <a:xfrm>
            <a:off x="13461" y="89505"/>
            <a:ext cx="10307008" cy="691277"/>
          </a:xfrm>
          <a:prstGeom prst="rect">
            <a:avLst/>
          </a:prstGeom>
        </p:spPr>
        <p:txBody>
          <a:bodyPr vert="horz" lIns="87607" tIns="43803" rIns="87607" bIns="43803" rtlCol="0" anchor="ctr">
            <a:normAutofit/>
          </a:bodyPr>
          <a:lstStyle>
            <a:lvl1pPr algn="l">
              <a:defRPr sz="2400" b="1">
                <a:latin typeface="华文中宋" panose="02010600040101010101" pitchFamily="2" charset="-122"/>
                <a:ea typeface="华文中宋" panose="02010600040101010101" pitchFamily="2" charset="-122"/>
              </a:defRPr>
            </a:lvl1pPr>
          </a:lstStyle>
          <a:p>
            <a:r>
              <a:rPr lang="zh-CN" altLang="en-US" dirty="0"/>
              <a:t>单击此处编辑母版标题样式</a:t>
            </a:r>
            <a:endParaRPr lang="zh-CN" altLang="en-US" dirty="0"/>
          </a:p>
        </p:txBody>
      </p:sp>
      <p:sp>
        <p:nvSpPr>
          <p:cNvPr id="8" name="灯片编号占位符 5"/>
          <p:cNvSpPr>
            <a:spLocks noGrp="1"/>
          </p:cNvSpPr>
          <p:nvPr>
            <p:ph type="sldNum" sz="quarter" idx="12"/>
          </p:nvPr>
        </p:nvSpPr>
        <p:spPr>
          <a:xfrm>
            <a:off x="11472597" y="6467587"/>
            <a:ext cx="710592" cy="365124"/>
          </a:xfrm>
          <a:prstGeom prst="rect">
            <a:avLst/>
          </a:prstGeom>
        </p:spPr>
        <p:txBody>
          <a:bodyPr/>
          <a:lstStyle>
            <a:lvl1pPr algn="r">
              <a:defRPr sz="1440"/>
            </a:lvl1pPr>
          </a:lstStyle>
          <a:p>
            <a:fld id="{0C913308-F349-4B6D-A68A-DD1791B4A57B}"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pic>
        <p:nvPicPr>
          <p:cNvPr id="4" name="Picture 2" descr="C:\Users\yanglina\Desktop\B1 办公事务系统-24.jpg"/>
          <p:cNvPicPr>
            <a:picLocks noChangeAspect="1" noChangeArrowheads="1"/>
          </p:cNvPicPr>
          <p:nvPr/>
        </p:nvPicPr>
        <p:blipFill>
          <a:blip r:embed="rId2">
            <a:extLst>
              <a:ext uri="{28A0092B-C50C-407E-A947-70E740481C1C}">
                <a14:useLocalDpi xmlns:a14="http://schemas.microsoft.com/office/drawing/2010/main" val="0"/>
              </a:ext>
            </a:extLst>
          </a:blip>
          <a:srcRect l="4990" t="1505" r="79625" b="1505"/>
          <a:stretch>
            <a:fillRect/>
          </a:stretch>
        </p:blipFill>
        <p:spPr bwMode="auto">
          <a:xfrm>
            <a:off x="143936" y="0"/>
            <a:ext cx="1919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副标题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6" name="灯片编号占位符 5"/>
          <p:cNvSpPr>
            <a:spLocks noGrp="1"/>
          </p:cNvSpPr>
          <p:nvPr>
            <p:ph type="sldNum" sz="quarter" idx="10"/>
          </p:nvPr>
        </p:nvSpPr>
        <p:spPr/>
        <p:txBody>
          <a:bodyPr/>
          <a:lstStyle>
            <a:lvl1pPr>
              <a:defRPr/>
            </a:lvl1pPr>
          </a:lstStyle>
          <a:p>
            <a:pPr>
              <a:defRPr/>
            </a:pPr>
            <a:fld id="{180706C2-A78A-4A37-81B9-187994F5BDD9}" type="slidenum">
              <a:rPr lang="zh-CN" altLang="en-US"/>
            </a:fld>
            <a:endParaRPr lang="zh-CN" altLang="en-US"/>
          </a:p>
        </p:txBody>
      </p:sp>
      <p:sp>
        <p:nvSpPr>
          <p:cNvPr id="7" name="日期占位符 3"/>
          <p:cNvSpPr>
            <a:spLocks noGrp="1"/>
          </p:cNvSpPr>
          <p:nvPr>
            <p:ph type="dt" sz="half" idx="11"/>
          </p:nvPr>
        </p:nvSpPr>
        <p:spPr/>
        <p:txBody>
          <a:bodyPr/>
          <a:lstStyle>
            <a:lvl1pPr>
              <a:defRPr/>
            </a:lvl1pPr>
          </a:lstStyle>
          <a:p>
            <a:pPr>
              <a:defRPr/>
            </a:pPr>
            <a:fld id="{63AB15A0-8EEC-4B81-A19A-4FAAC9DB50BB}" type="datetime1">
              <a:rPr lang="zh-CN" altLang="en-US" smtClean="0"/>
            </a:fld>
            <a:endParaRPr lang="zh-CN" altLang="en-US"/>
          </a:p>
        </p:txBody>
      </p:sp>
      <p:sp>
        <p:nvSpPr>
          <p:cNvPr id="8" name="页脚占位符 4"/>
          <p:cNvSpPr>
            <a:spLocks noGrp="1"/>
          </p:cNvSpPr>
          <p:nvPr>
            <p:ph type="ftr" sz="quarter" idx="12"/>
          </p:nvPr>
        </p:nvSpPr>
        <p:spPr/>
        <p:txBody>
          <a:bodyPr/>
          <a:lstStyle>
            <a:lvl1pPr>
              <a:defRPr/>
            </a:lvl1pPr>
          </a:lstStyle>
          <a:p>
            <a:pPr>
              <a:defRPr/>
            </a:pPr>
            <a:endParaRPr lang="zh-CN" altLang="en-US"/>
          </a:p>
        </p:txBody>
      </p:sp>
      <p:pic>
        <p:nvPicPr>
          <p:cNvPr id="9" name="Picture 7" descr="C:\Users\yanglina\Desktop\新建文件夹\B1 办公事务系统-4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9050" y="5229228"/>
            <a:ext cx="2924660" cy="11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2" name="Picture 3" descr="C:\Users\yanglina\Desktop\新建文件夹\B1 办公事务系统-4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463" y="442913"/>
            <a:ext cx="9120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yanglina\Desktop\新建文件夹\B1 办公事务系统-4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75620"/>
          <a:stretch>
            <a:fillRect/>
          </a:stretch>
        </p:blipFill>
        <p:spPr bwMode="auto">
          <a:xfrm>
            <a:off x="8880475" y="188913"/>
            <a:ext cx="29241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5"/>
          <p:cNvSpPr>
            <a:spLocks noGrp="1"/>
          </p:cNvSpPr>
          <p:nvPr>
            <p:ph type="sldNum" sz="quarter" idx="10"/>
          </p:nvPr>
        </p:nvSpPr>
        <p:spPr>
          <a:xfrm>
            <a:off x="11472863" y="6467475"/>
            <a:ext cx="709612" cy="365125"/>
          </a:xfrm>
        </p:spPr>
        <p:txBody>
          <a:bodyPr/>
          <a:lstStyle>
            <a:lvl1pPr>
              <a:defRPr/>
            </a:lvl1pPr>
          </a:lstStyle>
          <a:p>
            <a:fld id="{663167C1-0B61-4F29-8B6A-1BDCB8611482}" type="slidenum">
              <a:rPr lang="zh-CN" altLang="en-US"/>
            </a:fld>
            <a:endParaRPr lang="zh-CN" altLang="en-US"/>
          </a:p>
        </p:txBody>
      </p:sp>
      <p:sp>
        <p:nvSpPr>
          <p:cNvPr id="5" name="日期占位符 1"/>
          <p:cNvSpPr>
            <a:spLocks noGrp="1"/>
          </p:cNvSpPr>
          <p:nvPr>
            <p:ph type="dt" sz="half" idx="11"/>
          </p:nvPr>
        </p:nvSpPr>
        <p:spPr/>
        <p:txBody>
          <a:bodyPr/>
          <a:lstStyle>
            <a:lvl1pPr>
              <a:defRPr/>
            </a:lvl1pPr>
          </a:lstStyle>
          <a:p>
            <a:fld id="{D2852770-AA13-41DD-915D-3FA88FA70B25}" type="datetimeFigureOut">
              <a:rPr lang="zh-CN" altLang="en-US"/>
            </a:fld>
            <a:endParaRPr lang="zh-CN" altLang="en-US"/>
          </a:p>
        </p:txBody>
      </p:sp>
      <p:sp>
        <p:nvSpPr>
          <p:cNvPr id="6" name="页脚占位符 2"/>
          <p:cNvSpPr>
            <a:spLocks noGrp="1"/>
          </p:cNvSpPr>
          <p:nvPr>
            <p:ph type="ftr" sz="quarter" idx="12"/>
          </p:nvPr>
        </p:nvSpPr>
        <p:spPr/>
        <p:txBody>
          <a:bodyPr/>
          <a:lstStyle>
            <a:lvl1pPr>
              <a:defRPr/>
            </a:lvl1pPr>
          </a:lstStyle>
          <a:p>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3" name="Picture 3" descr="C:\Users\yanglina\Desktop\新建文件夹\B1 办公事务系统-4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3975"/>
          <a:stretch>
            <a:fillRect/>
          </a:stretch>
        </p:blipFill>
        <p:spPr bwMode="auto">
          <a:xfrm>
            <a:off x="-144463" y="442913"/>
            <a:ext cx="91201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yanglina\Desktop\新建文件夹\B1 办公事务系统-4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5620"/>
          <a:stretch>
            <a:fillRect/>
          </a:stretch>
        </p:blipFill>
        <p:spPr bwMode="auto">
          <a:xfrm>
            <a:off x="8880475" y="188913"/>
            <a:ext cx="29241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199"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1"/>
          <p:cNvSpPr>
            <a:spLocks noGrp="1"/>
          </p:cNvSpPr>
          <p:nvPr>
            <p:ph type="dt" sz="half" idx="10"/>
          </p:nvPr>
        </p:nvSpPr>
        <p:spPr/>
        <p:txBody>
          <a:bodyPr/>
          <a:lstStyle>
            <a:lvl1pPr>
              <a:defRPr/>
            </a:lvl1pPr>
          </a:lstStyle>
          <a:p>
            <a:fld id="{D2852770-AA13-41DD-915D-3FA88FA70B25}"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endParaRPr lang="zh-CN" altLang="en-US"/>
          </a:p>
        </p:txBody>
      </p:sp>
      <p:sp>
        <p:nvSpPr>
          <p:cNvPr id="7" name="灯片编号占位符 3"/>
          <p:cNvSpPr>
            <a:spLocks noGrp="1"/>
          </p:cNvSpPr>
          <p:nvPr>
            <p:ph type="sldNum" sz="quarter" idx="12"/>
          </p:nvPr>
        </p:nvSpPr>
        <p:spPr/>
        <p:txBody>
          <a:bodyPr/>
          <a:lstStyle>
            <a:lvl1pPr>
              <a:defRPr/>
            </a:lvl1pPr>
          </a:lstStyle>
          <a:p>
            <a:fld id="{AA14B3CD-56DE-44C6-A4DC-D15DDBB6B1B3}"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FCF842D-DF37-49A9-BD8E-A0A2824BD0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3EEE776-51D2-4F84-8655-49A744C13029}"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5B2C8C-58CA-49B5-8A68-611C2428BB1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A3EE71-2539-46C1-9E2F-8678896C3FE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59DEFB6-2D1F-4BE7-B1E9-AA2E6753B74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ADD049-891C-414B-AE81-6739DD79AA87}"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2FC087-6DC5-4C32-9AEC-50830F5A617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0" Type="http://schemas.openxmlformats.org/officeDocument/2006/relationships/theme" Target="../theme/theme2.xml"/><Relationship Id="rId2" Type="http://schemas.openxmlformats.org/officeDocument/2006/relationships/slideLayout" Target="../slideLayouts/slideLayout19.xml"/><Relationship Id="rId19" Type="http://schemas.openxmlformats.org/officeDocument/2006/relationships/slideLayout" Target="../slideLayouts/slideLayout36.xml"/><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A61A0-BB1E-4B3E-8328-D72FDDEEBC91}"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FC087-6DC5-4C32-9AEC-50830F5A61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A61A0-BB1E-4B3E-8328-D72FDDEEBC91}"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FC087-6DC5-4C32-9AEC-50830F5A61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7.webp"/></Relationships>
</file>

<file path=ppt/slides/_rels/slide14.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microsoft.com/office/2007/relationships/hdphoto" Target="../media/image24.wdp"/><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image21.wdp"/><Relationship Id="rId3" Type="http://schemas.openxmlformats.org/officeDocument/2006/relationships/image" Target="../media/image20.png"/><Relationship Id="rId2" Type="http://schemas.openxmlformats.org/officeDocument/2006/relationships/image" Target="../media/image19.png"/><Relationship Id="rId10" Type="http://schemas.openxmlformats.org/officeDocument/2006/relationships/slideLayout" Target="../slideLayouts/slideLayout30.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tags" Target="../tags/tag10.xml"/><Relationship Id="rId13" Type="http://schemas.openxmlformats.org/officeDocument/2006/relationships/slideLayout" Target="../slideLayouts/slideLayout30.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0.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3.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副标题 1"/>
          <p:cNvSpPr>
            <a:spLocks noGrp="1"/>
          </p:cNvSpPr>
          <p:nvPr>
            <p:ph type="subTitle" idx="1"/>
          </p:nvPr>
        </p:nvSpPr>
        <p:spPr>
          <a:xfrm>
            <a:off x="1398676" y="1875132"/>
            <a:ext cx="9896590" cy="1811839"/>
          </a:xfrm>
        </p:spPr>
        <p:txBody>
          <a:bodyPr>
            <a:noAutofit/>
          </a:bodyPr>
          <a:lstStyle/>
          <a:p>
            <a:pPr>
              <a:lnSpc>
                <a:spcPct val="110000"/>
              </a:lnSpc>
            </a:pPr>
            <a:r>
              <a:rPr lang="zh-CN" altLang="en-US" sz="3200" b="1" dirty="0">
                <a:solidFill>
                  <a:schemeClr val="tx1"/>
                </a:solidFill>
                <a:latin typeface="微软雅黑" panose="020B0503020204020204" pitchFamily="34" charset="-122"/>
                <a:ea typeface="微软雅黑" panose="020B0503020204020204" pitchFamily="34" charset="-122"/>
              </a:rPr>
              <a:t>南通铁塔城市算力聚合平台方案</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9219" name="文本框 2"/>
          <p:cNvSpPr txBox="1">
            <a:spLocks noChangeArrowheads="1"/>
          </p:cNvSpPr>
          <p:nvPr/>
        </p:nvSpPr>
        <p:spPr bwMode="auto">
          <a:xfrm>
            <a:off x="3934765" y="4356162"/>
            <a:ext cx="482441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dirty="0">
                <a:latin typeface="微软雅黑" panose="020B0503020204020204" pitchFamily="34" charset="-122"/>
                <a:ea typeface="微软雅黑" panose="020B0503020204020204" pitchFamily="34" charset="-122"/>
                <a:sym typeface="+mn-ea"/>
              </a:rPr>
              <a:t> </a:t>
            </a:r>
            <a:endParaRPr kumimoji="1" lang="en-US" altLang="zh-CN" sz="2000" b="1" dirty="0">
              <a:latin typeface="微软雅黑" panose="020B0503020204020204" pitchFamily="34" charset="-122"/>
              <a:ea typeface="微软雅黑" panose="020B0503020204020204" pitchFamily="34" charset="-122"/>
              <a:sym typeface="+mn-ea"/>
            </a:endParaRPr>
          </a:p>
          <a:p>
            <a:pPr algn="ctr" eaLnBrk="1" hangingPunct="1">
              <a:spcBef>
                <a:spcPct val="0"/>
              </a:spcBef>
              <a:buFontTx/>
              <a:buNone/>
            </a:pPr>
            <a:r>
              <a:rPr kumimoji="1" lang="en-US" altLang="zh-CN" sz="2000" b="1" dirty="0">
                <a:latin typeface="微软雅黑" panose="020B0503020204020204" pitchFamily="34" charset="-122"/>
                <a:ea typeface="微软雅黑" panose="020B0503020204020204" pitchFamily="34" charset="-122"/>
                <a:sym typeface="+mn-ea"/>
              </a:rPr>
              <a:t>2024</a:t>
            </a:r>
            <a:r>
              <a:rPr kumimoji="1" lang="zh-CN" altLang="en-US" sz="2000" b="1" dirty="0">
                <a:latin typeface="微软雅黑" panose="020B0503020204020204" pitchFamily="34" charset="-122"/>
                <a:ea typeface="微软雅黑" panose="020B0503020204020204" pitchFamily="34" charset="-122"/>
                <a:sym typeface="+mn-ea"/>
              </a:rPr>
              <a:t>年</a:t>
            </a:r>
            <a:r>
              <a:rPr kumimoji="1" lang="en-US" altLang="zh-CN" sz="2000" b="1" dirty="0">
                <a:latin typeface="微软雅黑" panose="020B0503020204020204" pitchFamily="34" charset="-122"/>
                <a:ea typeface="微软雅黑" panose="020B0503020204020204" pitchFamily="34" charset="-122"/>
                <a:sym typeface="+mn-ea"/>
              </a:rPr>
              <a:t>10</a:t>
            </a:r>
            <a:r>
              <a:rPr kumimoji="1" lang="zh-CN" altLang="en-US" sz="2000" b="1" dirty="0">
                <a:latin typeface="微软雅黑" panose="020B0503020204020204" pitchFamily="34" charset="-122"/>
                <a:ea typeface="微软雅黑" panose="020B0503020204020204" pitchFamily="34" charset="-122"/>
                <a:sym typeface="+mn-ea"/>
              </a:rPr>
              <a:t>月</a:t>
            </a:r>
            <a:endParaRPr kumimoji="1" lang="en-US" altLang="zh-CN" sz="2000" b="1"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建设内容</a:t>
            </a:r>
            <a:r>
              <a:rPr lang="en-US" alt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南通</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算力公共服务平台</a:t>
            </a:r>
            <a:endPar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 name="文本框 1"/>
          <p:cNvSpPr txBox="1"/>
          <p:nvPr/>
        </p:nvSpPr>
        <p:spPr>
          <a:xfrm>
            <a:off x="461645" y="1099820"/>
            <a:ext cx="10975340" cy="1527175"/>
          </a:xfrm>
          <a:prstGeom prst="rect">
            <a:avLst/>
          </a:prstGeom>
        </p:spPr>
        <p:txBody>
          <a:bodyPr wrap="square">
            <a:spAutoFit/>
          </a:bodyPr>
          <a:p>
            <a:pPr marL="0" indent="408305" algn="l" defTabSz="266700">
              <a:lnSpc>
                <a:spcPts val="2800"/>
              </a:lnSpc>
            </a:pPr>
            <a:r>
              <a:rPr lang="en-US" altLang="zh-CN" sz="1000" b="1">
                <a:latin typeface="Wingdings" panose="05000000000000000000"/>
                <a:ea typeface="方正仿宋_GBK"/>
              </a:rPr>
              <a:t>l </a:t>
            </a:r>
            <a:r>
              <a:rPr lang="zh-CN" altLang="en-US" sz="1000" b="1">
                <a:latin typeface="Times New Roman" panose="02020603050405020304"/>
                <a:ea typeface="方正仿宋_GBK"/>
              </a:rPr>
              <a:t>算力运营中心</a:t>
            </a:r>
            <a:endParaRPr lang="zh-CN" altLang="en-US" sz="1000" b="1">
              <a:latin typeface="Times New Roman" panose="02020603050405020304"/>
              <a:ea typeface="方正仿宋_GBK"/>
            </a:endParaRPr>
          </a:p>
          <a:p>
            <a:pPr marL="0" indent="408305" algn="l" defTabSz="266700">
              <a:lnSpc>
                <a:spcPts val="2800"/>
              </a:lnSpc>
            </a:pPr>
            <a:r>
              <a:rPr lang="zh-CN" altLang="en-US" sz="1000">
                <a:latin typeface="Times New Roman" panose="02020603050405020304"/>
                <a:ea typeface="方正仿宋_GBK"/>
              </a:rPr>
              <a:t>算力运营中心为区域内各算力企业提供算力交易和运营能力。算力交易模块综合考虑算效、碳效、时延、安全等多方面因素，研究制定算力资源度量标准与体系，分类分级制定算力产品价格体系。建立算力资源匹配对接和交易渠道，构建并完善算力调度交易标准化体系，规范算力交易运行和监管机制。算力运营模块提供各种异构算力节点的注册和算力资源管理，存储算力节点的认</a:t>
            </a:r>
            <a:r>
              <a:rPr lang="en-US" altLang="zh-CN" sz="1000">
                <a:latin typeface="Times New Roman" panose="02020603050405020304"/>
                <a:ea typeface="方正仿宋_GBK"/>
              </a:rPr>
              <a:t> </a:t>
            </a:r>
            <a:r>
              <a:rPr lang="zh-CN" altLang="en-US" sz="1000">
                <a:latin typeface="Times New Roman" panose="02020603050405020304"/>
                <a:ea typeface="方正仿宋_GBK"/>
              </a:rPr>
              <a:t>证信息、资源信息等，进行算力资源的监控与告警。</a:t>
            </a:r>
            <a:endParaRPr lang="zh-CN" altLang="en-US" sz="1000">
              <a:latin typeface="Times New Roman" panose="02020603050405020304"/>
              <a:ea typeface="方正仿宋_GBK"/>
            </a:endParaRPr>
          </a:p>
        </p:txBody>
      </p:sp>
      <p:pic>
        <p:nvPicPr>
          <p:cNvPr id="4" name="图片 3"/>
          <p:cNvPicPr>
            <a:picLocks noChangeAspect="1"/>
          </p:cNvPicPr>
          <p:nvPr/>
        </p:nvPicPr>
        <p:blipFill>
          <a:blip r:embed="rId1"/>
          <a:stretch>
            <a:fillRect/>
          </a:stretch>
        </p:blipFill>
        <p:spPr>
          <a:xfrm>
            <a:off x="2331720" y="2738120"/>
            <a:ext cx="7031355" cy="3896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40" y="227330"/>
            <a:ext cx="954278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算力超市</a:t>
            </a:r>
            <a:r>
              <a:rPr lang="en-US" altLang="zh-CN"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sym typeface="+mn-ea"/>
              </a:rPr>
              <a:t>涵盖通用计算、智能计算（英伟达、国产算力）、超级计算</a:t>
            </a:r>
            <a:endPar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345440" y="1110615"/>
            <a:ext cx="6096000" cy="33718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a:latin typeface="微软雅黑" panose="020B0503020204020204" pitchFamily="34" charset="-122"/>
                <a:ea typeface="微软雅黑" panose="020B0503020204020204" pitchFamily="34" charset="-122"/>
                <a:sym typeface="+mn-ea"/>
              </a:rPr>
              <a:t>灵活计费，</a:t>
            </a:r>
            <a:r>
              <a:rPr lang="zh-CN" altLang="en-US" sz="1600" b="1">
                <a:latin typeface="微软雅黑" panose="020B0503020204020204" pitchFamily="34" charset="-122"/>
                <a:ea typeface="微软雅黑" panose="020B0503020204020204" pitchFamily="34" charset="-122"/>
                <a:sym typeface="+mn-ea"/>
              </a:rPr>
              <a:t>随租随用</a:t>
            </a:r>
            <a:endParaRPr lang="zh-CN" altLang="en-US" sz="1600" b="1">
              <a:latin typeface="微软雅黑" panose="020B0503020204020204" pitchFamily="34" charset="-122"/>
              <a:ea typeface="微软雅黑" panose="020B0503020204020204" pitchFamily="34" charset="-122"/>
              <a:sym typeface="+mn-ea"/>
            </a:endParaRPr>
          </a:p>
        </p:txBody>
      </p:sp>
      <p:pic>
        <p:nvPicPr>
          <p:cNvPr id="14" name="图片 13"/>
          <p:cNvPicPr>
            <a:picLocks noChangeAspect="1"/>
          </p:cNvPicPr>
          <p:nvPr/>
        </p:nvPicPr>
        <p:blipFill>
          <a:blip r:embed="rId1"/>
          <a:stretch>
            <a:fillRect/>
          </a:stretch>
        </p:blipFill>
        <p:spPr>
          <a:xfrm>
            <a:off x="437515" y="1677035"/>
            <a:ext cx="10869295" cy="50285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40" y="227330"/>
            <a:ext cx="954278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算力超市</a:t>
            </a:r>
            <a:r>
              <a:rPr lang="en-US" altLang="zh-CN"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sym typeface="+mn-ea"/>
              </a:rPr>
              <a:t>涵盖通用计算、智能计算（英伟达、国产算力）、超级计算</a:t>
            </a:r>
            <a:endPar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345440" y="1110615"/>
            <a:ext cx="6096000" cy="33718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a:latin typeface="微软雅黑" panose="020B0503020204020204" pitchFamily="34" charset="-122"/>
                <a:ea typeface="微软雅黑" panose="020B0503020204020204" pitchFamily="34" charset="-122"/>
                <a:sym typeface="+mn-ea"/>
              </a:rPr>
              <a:t>平台已上架算力（</a:t>
            </a:r>
            <a:r>
              <a:rPr lang="zh-CN" altLang="en-US" sz="1600" b="1">
                <a:latin typeface="微软雅黑" panose="020B0503020204020204" pitchFamily="34" charset="-122"/>
                <a:ea typeface="微软雅黑" panose="020B0503020204020204" pitchFamily="34" charset="-122"/>
                <a:sym typeface="+mn-ea"/>
              </a:rPr>
              <a:t>部分）</a:t>
            </a:r>
            <a:endParaRPr lang="zh-CN" altLang="en-US" sz="1600" b="1">
              <a:latin typeface="微软雅黑" panose="020B0503020204020204" pitchFamily="34" charset="-122"/>
              <a:ea typeface="微软雅黑" panose="020B0503020204020204" pitchFamily="34" charset="-122"/>
              <a:sym typeface="+mn-ea"/>
            </a:endParaRPr>
          </a:p>
        </p:txBody>
      </p:sp>
      <p:graphicFrame>
        <p:nvGraphicFramePr>
          <p:cNvPr id="5" name="表格 4"/>
          <p:cNvGraphicFramePr/>
          <p:nvPr>
            <p:custDataLst>
              <p:tags r:id="rId1"/>
            </p:custDataLst>
          </p:nvPr>
        </p:nvGraphicFramePr>
        <p:xfrm>
          <a:off x="565150" y="1584325"/>
          <a:ext cx="10694670" cy="5072380"/>
        </p:xfrm>
        <a:graphic>
          <a:graphicData uri="http://schemas.openxmlformats.org/drawingml/2006/table">
            <a:tbl>
              <a:tblPr/>
              <a:tblGrid>
                <a:gridCol w="1947545"/>
                <a:gridCol w="1840865"/>
                <a:gridCol w="1278255"/>
                <a:gridCol w="1995170"/>
                <a:gridCol w="1517650"/>
                <a:gridCol w="2115185"/>
              </a:tblGrid>
              <a:tr h="570865">
                <a:tc>
                  <a:txBody>
                    <a:bodyPr/>
                    <a:p>
                      <a:pPr algn="ctr" fontAlgn="ctr"/>
                      <a:r>
                        <a:rPr lang="en-US" altLang="zh-CN" sz="1100" b="1" i="0">
                          <a:solidFill>
                            <a:srgbClr val="000000"/>
                          </a:solidFill>
                          <a:latin typeface="微软雅黑" panose="020B0503020204020204" pitchFamily="34" charset="-122"/>
                          <a:ea typeface="微软雅黑" panose="020B0503020204020204" pitchFamily="34" charset="-122"/>
                        </a:rPr>
                        <a:t>GPU</a:t>
                      </a:r>
                      <a:r>
                        <a:rPr lang="zh-CN" altLang="en-US" sz="1100" b="1" i="0">
                          <a:solidFill>
                            <a:srgbClr val="000000"/>
                          </a:solidFill>
                          <a:latin typeface="微软雅黑" panose="020B0503020204020204" pitchFamily="34" charset="-122"/>
                          <a:ea typeface="微软雅黑" panose="020B0503020204020204" pitchFamily="34" charset="-122"/>
                        </a:rPr>
                        <a:t>型号</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60000"/>
                        <a:lumOff val="40000"/>
                      </a:schemeClr>
                    </a:solidFill>
                  </a:tcPr>
                </a:tc>
                <a:tc>
                  <a:txBody>
                    <a:bodyPr/>
                    <a:p>
                      <a:pPr algn="ctr" fontAlgn="ctr"/>
                      <a:r>
                        <a:rPr lang="zh-CN" altLang="en-US" sz="1100" b="1" i="0">
                          <a:solidFill>
                            <a:srgbClr val="000000"/>
                          </a:solidFill>
                          <a:latin typeface="微软雅黑" panose="020B0503020204020204" pitchFamily="34" charset="-122"/>
                          <a:ea typeface="微软雅黑" panose="020B0503020204020204" pitchFamily="34" charset="-122"/>
                        </a:rPr>
                        <a:t>适用场景</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60000"/>
                        <a:lumOff val="40000"/>
                      </a:schemeClr>
                    </a:solidFill>
                  </a:tcPr>
                </a:tc>
                <a:tc>
                  <a:txBody>
                    <a:bodyPr/>
                    <a:p>
                      <a:pPr algn="ctr" fontAlgn="ctr"/>
                      <a:r>
                        <a:rPr lang="zh-CN" altLang="en-US" sz="1100" b="1" i="0">
                          <a:solidFill>
                            <a:srgbClr val="000000"/>
                          </a:solidFill>
                          <a:latin typeface="微软雅黑" panose="020B0503020204020204" pitchFamily="34" charset="-122"/>
                          <a:ea typeface="微软雅黑" panose="020B0503020204020204" pitchFamily="34" charset="-122"/>
                        </a:rPr>
                        <a:t>市场租赁</a:t>
                      </a:r>
                      <a:r>
                        <a:rPr lang="zh-CN" altLang="en-US" sz="1100" b="1" i="0">
                          <a:solidFill>
                            <a:srgbClr val="000000"/>
                          </a:solidFill>
                          <a:latin typeface="微软雅黑" panose="020B0503020204020204" pitchFamily="34" charset="-122"/>
                          <a:ea typeface="微软雅黑" panose="020B0503020204020204" pitchFamily="34" charset="-122"/>
                        </a:rPr>
                        <a:t>价</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60000"/>
                        <a:lumOff val="40000"/>
                      </a:schemeClr>
                    </a:solidFill>
                  </a:tcPr>
                </a:tc>
                <a:tc>
                  <a:txBody>
                    <a:bodyPr/>
                    <a:p>
                      <a:pPr algn="ctr" fontAlgn="ctr"/>
                      <a:r>
                        <a:rPr lang="en-US" altLang="zh-CN" sz="1100" b="1" i="0">
                          <a:solidFill>
                            <a:srgbClr val="000000"/>
                          </a:solidFill>
                          <a:latin typeface="微软雅黑" panose="020B0503020204020204" pitchFamily="34" charset="-122"/>
                          <a:ea typeface="微软雅黑" panose="020B0503020204020204" pitchFamily="34" charset="-122"/>
                        </a:rPr>
                        <a:t>FP16</a:t>
                      </a:r>
                      <a:r>
                        <a:rPr lang="zh-CN" altLang="en-US" sz="1100" b="1" i="0">
                          <a:solidFill>
                            <a:srgbClr val="000000"/>
                          </a:solidFill>
                          <a:latin typeface="微软雅黑" panose="020B0503020204020204" pitchFamily="34" charset="-122"/>
                          <a:ea typeface="微软雅黑" panose="020B0503020204020204" pitchFamily="34" charset="-122"/>
                        </a:rPr>
                        <a:t>算力</a:t>
                      </a:r>
                      <a:r>
                        <a:rPr lang="en-US" altLang="zh-CN" sz="1100" b="1" i="0">
                          <a:solidFill>
                            <a:srgbClr val="000000"/>
                          </a:solidFill>
                          <a:latin typeface="微软雅黑" panose="020B0503020204020204" pitchFamily="34" charset="-122"/>
                          <a:ea typeface="微软雅黑" panose="020B0503020204020204" pitchFamily="34" charset="-122"/>
                        </a:rPr>
                        <a:t>(FLOPS)</a:t>
                      </a:r>
                      <a:endParaRPr lang="en-US" altLang="zh-CN"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60000"/>
                        <a:lumOff val="40000"/>
                      </a:schemeClr>
                    </a:solidFill>
                  </a:tcPr>
                </a:tc>
                <a:tc>
                  <a:txBody>
                    <a:bodyPr/>
                    <a:p>
                      <a:pPr algn="ctr" fontAlgn="ctr"/>
                      <a:r>
                        <a:rPr lang="zh-CN" altLang="en-US" sz="1100" b="1" i="0">
                          <a:solidFill>
                            <a:srgbClr val="000000"/>
                          </a:solidFill>
                          <a:latin typeface="微软雅黑" panose="020B0503020204020204" pitchFamily="34" charset="-122"/>
                          <a:ea typeface="微软雅黑" panose="020B0503020204020204" pitchFamily="34" charset="-122"/>
                        </a:rPr>
                        <a:t>全国可调度</a:t>
                      </a:r>
                      <a:r>
                        <a:rPr lang="zh-CN" altLang="en-US" sz="1100" b="1" i="0">
                          <a:solidFill>
                            <a:srgbClr val="000000"/>
                          </a:solidFill>
                          <a:latin typeface="微软雅黑" panose="020B0503020204020204" pitchFamily="34" charset="-122"/>
                          <a:ea typeface="微软雅黑" panose="020B0503020204020204" pitchFamily="34" charset="-122"/>
                        </a:rPr>
                        <a:t>算力</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60000"/>
                        <a:lumOff val="40000"/>
                      </a:schemeClr>
                    </a:solidFill>
                  </a:tcPr>
                </a:tc>
                <a:tc>
                  <a:txBody>
                    <a:bodyPr/>
                    <a:p>
                      <a:pPr algn="ctr" fontAlgn="ctr"/>
                      <a:r>
                        <a:rPr lang="zh-CN" altLang="en-US" sz="1100" b="1" i="0">
                          <a:solidFill>
                            <a:srgbClr val="000000"/>
                          </a:solidFill>
                          <a:latin typeface="微软雅黑" panose="020B0503020204020204" pitchFamily="34" charset="-122"/>
                          <a:ea typeface="微软雅黑" panose="020B0503020204020204" pitchFamily="34" charset="-122"/>
                        </a:rPr>
                        <a:t>租用方式</a:t>
                      </a:r>
                      <a:endParaRPr lang="zh-CN" altLang="en-US" sz="11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60000"/>
                        <a:lumOff val="40000"/>
                      </a:schemeClr>
                    </a:solidFill>
                  </a:tcPr>
                </a:tc>
              </a:tr>
              <a:tr h="447040">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A100 SXM4</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轻度模型训练</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5W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312T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9">
                  <a:txBody>
                    <a:bodyPr/>
                    <a:p>
                      <a:pPr algn="ctr" fontAlgn="ctr"/>
                      <a:r>
                        <a:rPr lang="en-US" sz="1100" b="0" i="0">
                          <a:solidFill>
                            <a:srgbClr val="181818"/>
                          </a:solidFill>
                          <a:latin typeface="微软雅黑" panose="020B0503020204020204" pitchFamily="34" charset="-122"/>
                          <a:ea typeface="微软雅黑" panose="020B0503020204020204" pitchFamily="34" charset="-122"/>
                        </a:rPr>
                        <a:t>50000+P</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单卡分时租赁</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5770">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RTX 4090</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模型推理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0.9W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330T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单卡分时租赁</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6405">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RTX 4090D</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模型推理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0.88W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264T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单卡分时租赁</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6405">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H20</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深度学习训练和推理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1.5W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148T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5770">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H100 SXM5</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模型训练</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高密度计算</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8.5W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2000T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4505">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H20 SXM</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轻度模型训练</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模型推理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4W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148T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7040">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H800 SXM5</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模型训练</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8.W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1979T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5770">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A800 SXM4</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轻度模型训练</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5W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312T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单卡分时租赁</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6405">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华为</a:t>
                      </a:r>
                      <a:r>
                        <a:rPr lang="en-US" altLang="zh-CN" sz="1100" b="0" i="0">
                          <a:solidFill>
                            <a:srgbClr val="181818"/>
                          </a:solidFill>
                          <a:latin typeface="微软雅黑" panose="020B0503020204020204" pitchFamily="34" charset="-122"/>
                          <a:ea typeface="微软雅黑" panose="020B0503020204020204" pitchFamily="34" charset="-122"/>
                        </a:rPr>
                        <a:t>ASCEND-910B</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轻度模型训练</a:t>
                      </a:r>
                      <a:r>
                        <a:rPr lang="en-US" altLang="zh-CN" sz="1100" b="0" i="0">
                          <a:solidFill>
                            <a:srgbClr val="181818"/>
                          </a:solidFill>
                          <a:latin typeface="微软雅黑" panose="020B0503020204020204" pitchFamily="34" charset="-122"/>
                          <a:ea typeface="微软雅黑" panose="020B0503020204020204" pitchFamily="34" charset="-122"/>
                        </a:rPr>
                        <a:t>/</a:t>
                      </a:r>
                      <a:r>
                        <a:rPr lang="zh-CN" altLang="en-US" sz="1100" b="0" i="0">
                          <a:solidFill>
                            <a:srgbClr val="181818"/>
                          </a:solidFill>
                          <a:latin typeface="微软雅黑" panose="020B0503020204020204" pitchFamily="34" charset="-122"/>
                          <a:ea typeface="微软雅黑" panose="020B0503020204020204" pitchFamily="34" charset="-122"/>
                        </a:rPr>
                        <a:t>推理</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3W</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181818"/>
                          </a:solidFill>
                          <a:latin typeface="微软雅黑" panose="020B0503020204020204" pitchFamily="34" charset="-122"/>
                          <a:ea typeface="微软雅黑" panose="020B0503020204020204" pitchFamily="34" charset="-122"/>
                        </a:rPr>
                        <a:t>320T</a:t>
                      </a:r>
                      <a:endParaRPr lang="en-US" altLang="zh-CN"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181818"/>
                          </a:solidFill>
                          <a:latin typeface="微软雅黑" panose="020B0503020204020204" pitchFamily="34" charset="-122"/>
                          <a:ea typeface="微软雅黑" panose="020B0503020204020204" pitchFamily="34" charset="-122"/>
                        </a:rPr>
                        <a:t>裸金属</a:t>
                      </a:r>
                      <a:endParaRPr lang="zh-CN" altLang="en-US" sz="1100" b="0" i="0">
                        <a:solidFill>
                          <a:srgbClr val="181818"/>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2207F2E5-8872-4C9D-BC6E-F41CC7D7CA1A}" type="slidenum">
              <a:rPr lang="zh-CN" altLang="en-US"/>
            </a:fld>
            <a:endParaRPr lang="zh-CN" altLang="en-US" dirty="0"/>
          </a:p>
        </p:txBody>
      </p:sp>
      <p:sp>
        <p:nvSpPr>
          <p:cNvPr id="4" name="文本框 3"/>
          <p:cNvSpPr txBox="1"/>
          <p:nvPr/>
        </p:nvSpPr>
        <p:spPr>
          <a:xfrm>
            <a:off x="345407" y="227032"/>
            <a:ext cx="6462326"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政府算力券</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5" name="图片 4"/>
          <p:cNvPicPr/>
          <p:nvPr/>
        </p:nvPicPr>
        <p:blipFill>
          <a:blip r:embed="rId1"/>
          <a:stretch>
            <a:fillRect/>
          </a:stretch>
        </p:blipFill>
        <p:spPr>
          <a:xfrm>
            <a:off x="308610" y="1609725"/>
            <a:ext cx="7296785" cy="3999865"/>
          </a:xfrm>
          <a:prstGeom prst="rect">
            <a:avLst/>
          </a:prstGeom>
        </p:spPr>
      </p:pic>
      <p:sp>
        <p:nvSpPr>
          <p:cNvPr id="6" name="文本框 5"/>
          <p:cNvSpPr txBox="1"/>
          <p:nvPr/>
        </p:nvSpPr>
        <p:spPr>
          <a:xfrm>
            <a:off x="7773670" y="1086485"/>
            <a:ext cx="4321810" cy="4615815"/>
          </a:xfrm>
          <a:prstGeom prst="rect">
            <a:avLst/>
          </a:prstGeom>
        </p:spPr>
        <p:txBody>
          <a:bodyPr wrap="square">
            <a:spAutoFit/>
          </a:bodyPr>
          <a:p>
            <a:r>
              <a:rPr lang="zh-CN" altLang="en-US" sz="1400" dirty="0">
                <a:solidFill>
                  <a:srgbClr val="171515"/>
                </a:solidFill>
                <a:effectLst/>
                <a:latin typeface="微软雅黑" panose="020B0503020204020204" pitchFamily="34" charset="-122"/>
                <a:ea typeface="微软雅黑" panose="020B0503020204020204" pitchFamily="34" charset="-122"/>
              </a:rPr>
              <a:t> “算力超市”作为“算力券”发放的有效载体，可加速先进算力普惠进程，通过“算力超市”实现算力统一供给和统一售卖，推动先进算力便捷使用。同时面向人工智能、自动驾驶、先进制造、科学研究、医药研发等有高算力需求的企业、科研机构、高校等，南通市算力公共服务平台引导使用“算力券”、“用好“算力券”，通过在“算力超市”申请“算力券”补贴建立以“算力券”为核心的算力中心运营统筹结算机制，降低中小企业先进算力服务使用门槛，让更多主体用得起、用得上、用得好先进算力。</a:t>
            </a:r>
            <a:endParaRPr lang="zh-CN" altLang="en-US" sz="1400" dirty="0">
              <a:solidFill>
                <a:srgbClr val="171515"/>
              </a:solidFill>
              <a:effectLst/>
              <a:latin typeface="微软雅黑" panose="020B0503020204020204" pitchFamily="34" charset="-122"/>
              <a:ea typeface="微软雅黑" panose="020B0503020204020204" pitchFamily="34" charset="-122"/>
            </a:endParaRPr>
          </a:p>
          <a:p>
            <a:r>
              <a:rPr lang="en-US" altLang="zh-CN" sz="1400" dirty="0">
                <a:solidFill>
                  <a:srgbClr val="171515"/>
                </a:solidFill>
                <a:effectLst/>
                <a:latin typeface="微软雅黑" panose="020B0503020204020204" pitchFamily="34" charset="-122"/>
                <a:ea typeface="微软雅黑" panose="020B0503020204020204" pitchFamily="34" charset="-122"/>
              </a:rPr>
              <a:t>    </a:t>
            </a:r>
            <a:r>
              <a:rPr lang="zh-CN" altLang="en-US" sz="1400" dirty="0">
                <a:solidFill>
                  <a:srgbClr val="171515"/>
                </a:solidFill>
                <a:effectLst/>
                <a:latin typeface="微软雅黑" panose="020B0503020204020204" pitchFamily="34" charset="-122"/>
                <a:ea typeface="微软雅黑" panose="020B0503020204020204" pitchFamily="34" charset="-122"/>
              </a:rPr>
              <a:t>各地区算力券发放按不同方式和比例进行补贴或返现。其中，福建厦门逐步放宽申领门槛、提高补助金额，</a:t>
            </a:r>
            <a:endParaRPr lang="zh-CN" altLang="en-US" sz="1400" dirty="0">
              <a:solidFill>
                <a:srgbClr val="171515"/>
              </a:solidFill>
              <a:effectLst/>
              <a:latin typeface="微软雅黑" panose="020B0503020204020204" pitchFamily="34" charset="-122"/>
              <a:ea typeface="微软雅黑" panose="020B0503020204020204" pitchFamily="34" charset="-122"/>
            </a:endParaRPr>
          </a:p>
          <a:p>
            <a:r>
              <a:rPr lang="zh-CN" altLang="en-US" sz="1400" dirty="0">
                <a:solidFill>
                  <a:srgbClr val="171515"/>
                </a:solidFill>
                <a:effectLst/>
                <a:latin typeface="微软雅黑" panose="020B0503020204020204" pitchFamily="34" charset="-122"/>
                <a:ea typeface="微软雅黑" panose="020B0503020204020204" pitchFamily="34" charset="-122"/>
              </a:rPr>
              <a:t>从2023至2024年，要求的年度实际支出费用从30万元降至5万元，每家补助总额最高从50万元升至100万元，均给予最高50%的补助。四川成都设置了算力券申领额度为算力服务合同费用的50%，每家单位每年申领额度累计不超过100万元。而北京的算力券可分次使用，每次抵扣费用最高为结算费用的30%（非国产人工智能算力）或40%（国产人工智能算力）。</a:t>
            </a:r>
            <a:endParaRPr lang="zh-CN" altLang="en-US" sz="1400" dirty="0">
              <a:solidFill>
                <a:srgbClr val="171515"/>
              </a:solidFill>
              <a:effectLst/>
              <a:latin typeface="微软雅黑" panose="020B0503020204020204" pitchFamily="34" charset="-122"/>
              <a:ea typeface="微软雅黑" panose="020B0503020204020204" pitchFamily="34" charset="-122"/>
            </a:endParaRPr>
          </a:p>
          <a:p>
            <a:r>
              <a:rPr lang="en-US" altLang="zh-CN" sz="1400" dirty="0">
                <a:solidFill>
                  <a:srgbClr val="171515"/>
                </a:solidFill>
                <a:effectLst/>
                <a:latin typeface="微软雅黑" panose="020B0503020204020204" pitchFamily="34" charset="-122"/>
                <a:ea typeface="微软雅黑" panose="020B0503020204020204" pitchFamily="34" charset="-122"/>
              </a:rPr>
              <a:t>      </a:t>
            </a:r>
            <a:r>
              <a:rPr lang="zh-CN" altLang="en-US" sz="1400" dirty="0">
                <a:solidFill>
                  <a:srgbClr val="171515"/>
                </a:solidFill>
                <a:effectLst/>
                <a:latin typeface="微软雅黑" panose="020B0503020204020204" pitchFamily="34" charset="-122"/>
                <a:ea typeface="微软雅黑" panose="020B0503020204020204" pitchFamily="34" charset="-122"/>
              </a:rPr>
              <a:t>需要明确南通政府的算力补贴政策。</a:t>
            </a:r>
            <a:endParaRPr lang="zh-CN" altLang="en-US" sz="1400" dirty="0">
              <a:solidFill>
                <a:srgbClr val="171515"/>
              </a:solidFill>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建设内容</a:t>
            </a:r>
            <a:r>
              <a:rPr lang="en-US" alt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南通</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算力公共服务平台</a:t>
            </a:r>
            <a:r>
              <a:rPr lang="en-US" altLang="zh-CN" sz="20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20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模型服务</a:t>
            </a:r>
            <a:r>
              <a:rPr lang="en-US" altLang="zh-CN" sz="20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8" name="组合 17"/>
          <p:cNvGrpSpPr/>
          <p:nvPr/>
        </p:nvGrpSpPr>
        <p:grpSpPr>
          <a:xfrm>
            <a:off x="1003935" y="1697990"/>
            <a:ext cx="9917430" cy="4866005"/>
            <a:chOff x="1550" y="2395"/>
            <a:chExt cx="16158" cy="8076"/>
          </a:xfrm>
        </p:grpSpPr>
        <p:sp>
          <p:nvSpPr>
            <p:cNvPr id="26" name="矩形 25"/>
            <p:cNvSpPr/>
            <p:nvPr/>
          </p:nvSpPr>
          <p:spPr>
            <a:xfrm>
              <a:off x="1550" y="2395"/>
              <a:ext cx="3755"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大模型应用</a:t>
              </a:r>
              <a:endParaRPr lang="zh-CN" altLang="en-US" b="1" dirty="0">
                <a:latin typeface="微软雅黑" panose="020B0503020204020204" pitchFamily="34" charset="-122"/>
                <a:ea typeface="微软雅黑" panose="020B0503020204020204" pitchFamily="34" charset="-122"/>
              </a:endParaRPr>
            </a:p>
          </p:txBody>
        </p:sp>
        <p:sp>
          <p:nvSpPr>
            <p:cNvPr id="4" name="矩形 3"/>
            <p:cNvSpPr/>
            <p:nvPr/>
          </p:nvSpPr>
          <p:spPr>
            <a:xfrm>
              <a:off x="5488"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金融</a:t>
              </a:r>
              <a:endParaRPr lang="en-US" altLang="zh-CN" sz="140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银行</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保险</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证券</a:t>
              </a:r>
              <a:endParaRPr lang="zh-CN" altLang="en-US" sz="1050" dirty="0">
                <a:latin typeface="微软雅黑" panose="020B0503020204020204" pitchFamily="34" charset="-122"/>
                <a:ea typeface="微软雅黑" panose="020B0503020204020204" pitchFamily="34" charset="-122"/>
              </a:endParaRPr>
            </a:p>
          </p:txBody>
        </p:sp>
        <p:sp>
          <p:nvSpPr>
            <p:cNvPr id="5" name="矩形 4"/>
            <p:cNvSpPr/>
            <p:nvPr/>
          </p:nvSpPr>
          <p:spPr>
            <a:xfrm>
              <a:off x="7225"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政府</a:t>
              </a:r>
              <a:endParaRPr lang="en-US" altLang="zh-CN" sz="105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财政</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工商</a:t>
              </a:r>
              <a:endParaRPr lang="en-US" altLang="zh-CN" sz="1400" dirty="0">
                <a:latin typeface="微软雅黑" panose="020B0503020204020204" pitchFamily="34" charset="-122"/>
                <a:ea typeface="微软雅黑" panose="020B0503020204020204" pitchFamily="34" charset="-122"/>
              </a:endParaRPr>
            </a:p>
          </p:txBody>
        </p:sp>
        <p:sp>
          <p:nvSpPr>
            <p:cNvPr id="6" name="矩形 5"/>
            <p:cNvSpPr/>
            <p:nvPr/>
          </p:nvSpPr>
          <p:spPr>
            <a:xfrm>
              <a:off x="8987"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政府</a:t>
              </a:r>
              <a:endParaRPr lang="en-US" altLang="zh-CN" sz="105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高校</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高职</a:t>
              </a:r>
              <a:endParaRPr lang="en-US" altLang="zh-CN" sz="1400" dirty="0">
                <a:latin typeface="微软雅黑" panose="020B0503020204020204" pitchFamily="34" charset="-122"/>
                <a:ea typeface="微软雅黑" panose="020B0503020204020204" pitchFamily="34" charset="-122"/>
              </a:endParaRPr>
            </a:p>
          </p:txBody>
        </p:sp>
        <p:sp>
          <p:nvSpPr>
            <p:cNvPr id="7" name="矩形 6"/>
            <p:cNvSpPr/>
            <p:nvPr/>
          </p:nvSpPr>
          <p:spPr>
            <a:xfrm>
              <a:off x="10749"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科技</a:t>
              </a:r>
              <a:endParaRPr lang="en-US" altLang="zh-CN" sz="140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互联网</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软件</a:t>
              </a: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12502"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能源</a:t>
              </a:r>
              <a:endParaRPr lang="en-US" altLang="zh-CN" sz="140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石油</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电力</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电网</a:t>
              </a:r>
              <a:endParaRPr lang="en-US" altLang="zh-CN" sz="1400" dirty="0">
                <a:latin typeface="微软雅黑" panose="020B0503020204020204" pitchFamily="34" charset="-122"/>
                <a:ea typeface="微软雅黑" panose="020B0503020204020204" pitchFamily="34" charset="-122"/>
              </a:endParaRPr>
            </a:p>
          </p:txBody>
        </p:sp>
        <p:sp>
          <p:nvSpPr>
            <p:cNvPr id="36" name="矩形 35"/>
            <p:cNvSpPr/>
            <p:nvPr/>
          </p:nvSpPr>
          <p:spPr>
            <a:xfrm>
              <a:off x="14255"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制造</a:t>
              </a:r>
              <a:endParaRPr lang="en-US" altLang="zh-CN" sz="140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制药</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汽车</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冶金</a:t>
              </a:r>
              <a:endParaRPr lang="en-US" altLang="zh-CN" sz="1050" dirty="0">
                <a:latin typeface="微软雅黑" panose="020B0503020204020204" pitchFamily="34" charset="-122"/>
                <a:ea typeface="微软雅黑" panose="020B0503020204020204" pitchFamily="34" charset="-122"/>
              </a:endParaRPr>
            </a:p>
          </p:txBody>
        </p:sp>
        <p:sp>
          <p:nvSpPr>
            <p:cNvPr id="9" name="矩形 8"/>
            <p:cNvSpPr/>
            <p:nvPr/>
          </p:nvSpPr>
          <p:spPr>
            <a:xfrm>
              <a:off x="16007" y="2395"/>
              <a:ext cx="1687" cy="147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400" dirty="0">
                  <a:latin typeface="微软雅黑" panose="020B0503020204020204" pitchFamily="34" charset="-122"/>
                  <a:ea typeface="微软雅黑" panose="020B0503020204020204" pitchFamily="34" charset="-122"/>
                </a:rPr>
                <a:t>运营商</a:t>
              </a:r>
              <a:endParaRPr lang="en-US" altLang="zh-CN" sz="1400"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电信</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移动</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联通</a:t>
              </a:r>
              <a:endParaRPr lang="en-US" altLang="zh-CN" sz="1000" dirty="0">
                <a:latin typeface="微软雅黑" panose="020B0503020204020204" pitchFamily="34" charset="-122"/>
                <a:ea typeface="微软雅黑" panose="020B0503020204020204" pitchFamily="34" charset="-122"/>
              </a:endParaRPr>
            </a:p>
          </p:txBody>
        </p:sp>
        <p:sp>
          <p:nvSpPr>
            <p:cNvPr id="10" name="矩形 9"/>
            <p:cNvSpPr/>
            <p:nvPr/>
          </p:nvSpPr>
          <p:spPr>
            <a:xfrm>
              <a:off x="1550" y="4354"/>
              <a:ext cx="3755" cy="1473"/>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模型优化</a:t>
              </a:r>
              <a:endParaRPr lang="zh-CN" altLang="en-US" b="1" dirty="0">
                <a:latin typeface="微软雅黑" panose="020B0503020204020204" pitchFamily="34" charset="-122"/>
                <a:ea typeface="微软雅黑" panose="020B0503020204020204" pitchFamily="34" charset="-122"/>
              </a:endParaRPr>
            </a:p>
          </p:txBody>
        </p:sp>
        <p:sp>
          <p:nvSpPr>
            <p:cNvPr id="11" name="矩形 10"/>
            <p:cNvSpPr/>
            <p:nvPr/>
          </p:nvSpPr>
          <p:spPr>
            <a:xfrm>
              <a:off x="5578" y="4354"/>
              <a:ext cx="2758" cy="1473"/>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600" dirty="0">
                  <a:latin typeface="微软雅黑" panose="020B0503020204020204" pitchFamily="34" charset="-122"/>
                  <a:ea typeface="微软雅黑" panose="020B0503020204020204" pitchFamily="34" charset="-122"/>
                </a:rPr>
                <a:t>模型定制</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8747" y="4354"/>
              <a:ext cx="2758" cy="1473"/>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600" dirty="0">
                  <a:latin typeface="微软雅黑" panose="020B0503020204020204" pitchFamily="34" charset="-122"/>
                  <a:ea typeface="微软雅黑" panose="020B0503020204020204" pitchFamily="34" charset="-122"/>
                </a:rPr>
                <a:t>模型微调</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11850" y="4354"/>
              <a:ext cx="2758" cy="1473"/>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600" dirty="0">
                  <a:latin typeface="微软雅黑" panose="020B0503020204020204" pitchFamily="34" charset="-122"/>
                  <a:ea typeface="微软雅黑" panose="020B0503020204020204" pitchFamily="34" charset="-122"/>
                </a:rPr>
                <a:t>模型量化</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14937" y="4354"/>
              <a:ext cx="2758" cy="1473"/>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600" dirty="0">
                  <a:latin typeface="微软雅黑" panose="020B0503020204020204" pitchFamily="34" charset="-122"/>
                  <a:ea typeface="微软雅黑" panose="020B0503020204020204" pitchFamily="34" charset="-122"/>
                </a:rPr>
                <a:t>调用外部功能</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1550" y="6313"/>
              <a:ext cx="3755" cy="3512"/>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模型底座</a:t>
              </a:r>
              <a:endParaRPr lang="zh-CN" altLang="en-US" b="1" dirty="0">
                <a:latin typeface="微软雅黑" panose="020B0503020204020204" pitchFamily="34" charset="-122"/>
                <a:ea typeface="微软雅黑" panose="020B0503020204020204" pitchFamily="34" charset="-122"/>
              </a:endParaRPr>
            </a:p>
          </p:txBody>
        </p:sp>
        <p:sp>
          <p:nvSpPr>
            <p:cNvPr id="95" name="矩形 94"/>
            <p:cNvSpPr/>
            <p:nvPr/>
          </p:nvSpPr>
          <p:spPr>
            <a:xfrm>
              <a:off x="7553" y="8366"/>
              <a:ext cx="10122" cy="1473"/>
            </a:xfrm>
            <a:prstGeom prst="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b="1" dirty="0">
                <a:latin typeface="微软雅黑" panose="020B0503020204020204" pitchFamily="34" charset="-122"/>
                <a:ea typeface="微软雅黑" panose="020B0503020204020204" pitchFamily="34" charset="-122"/>
              </a:endParaRPr>
            </a:p>
          </p:txBody>
        </p:sp>
        <p:pic>
          <p:nvPicPr>
            <p:cNvPr id="100" name="图片 99" descr="f603918fa0ec08fa513da502cdb92a6d55fbb2fb6c44"/>
            <p:cNvPicPr>
              <a:picLocks noChangeAspect="1"/>
            </p:cNvPicPr>
            <p:nvPr/>
          </p:nvPicPr>
          <p:blipFill>
            <a:blip r:embed="rId1"/>
            <a:stretch>
              <a:fillRect/>
            </a:stretch>
          </p:blipFill>
          <p:spPr>
            <a:xfrm>
              <a:off x="9776" y="8484"/>
              <a:ext cx="1406" cy="1406"/>
            </a:xfrm>
            <a:prstGeom prst="rect">
              <a:avLst/>
            </a:prstGeom>
          </p:spPr>
        </p:pic>
        <p:pic>
          <p:nvPicPr>
            <p:cNvPr id="104" name="图片 103" descr="18d8bc3eb13533fa828bb36a298bea1f4134970aed65"/>
            <p:cNvPicPr>
              <a:picLocks noChangeAspect="1"/>
            </p:cNvPicPr>
            <p:nvPr/>
          </p:nvPicPr>
          <p:blipFill>
            <a:blip r:embed="rId2"/>
            <a:stretch>
              <a:fillRect/>
            </a:stretch>
          </p:blipFill>
          <p:spPr>
            <a:xfrm>
              <a:off x="10400" y="7990"/>
              <a:ext cx="2210" cy="2210"/>
            </a:xfrm>
            <a:prstGeom prst="rect">
              <a:avLst/>
            </a:prstGeom>
          </p:spPr>
        </p:pic>
        <p:pic>
          <p:nvPicPr>
            <p:cNvPr id="2052"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0625" y1="52973" x2="11563" y2="58649"/>
                          <a14:foregroundMark x1="34219" y1="48919" x2="34219" y2="48919"/>
                          <a14:foregroundMark x1="33438" y1="47027" x2="33438" y2="47027"/>
                          <a14:foregroundMark x1="33594" y1="47027" x2="35938" y2="47568"/>
                          <a14:foregroundMark x1="48750" y1="51622" x2="48750" y2="55405"/>
                          <a14:foregroundMark x1="51719" y1="49459" x2="52812" y2="52973"/>
                          <a14:foregroundMark x1="55937" y1="48108" x2="56406" y2="51351"/>
                          <a14:foregroundMark x1="59844" y1="53514" x2="60156" y2="57838"/>
                          <a14:foregroundMark x1="67188" y1="54595" x2="71250" y2="54595"/>
                          <a14:foregroundMark x1="84531" y1="44595" x2="85156" y2="45946"/>
                          <a14:foregroundMark x1="84219" y1="50541" x2="84688" y2="50541"/>
                          <a14:foregroundMark x1="83438" y1="55405" x2="84375" y2="54595"/>
                          <a14:foregroundMark x1="79688" y1="61622" x2="80156" y2="64054"/>
                        </a14:backgroundRemoval>
                      </a14:imgEffect>
                    </a14:imgLayer>
                  </a14:imgProps>
                </a:ext>
                <a:ext uri="{28A0092B-C50C-407E-A947-70E740481C1C}">
                  <a14:useLocalDpi xmlns:a14="http://schemas.microsoft.com/office/drawing/2010/main" val="0"/>
                </a:ext>
              </a:extLst>
            </a:blip>
            <a:srcRect/>
            <a:stretch>
              <a:fillRect/>
            </a:stretch>
          </p:blipFill>
          <p:spPr bwMode="auto">
            <a:xfrm>
              <a:off x="7752" y="8431"/>
              <a:ext cx="1980" cy="1145"/>
            </a:xfrm>
            <a:prstGeom prst="rect">
              <a:avLst/>
            </a:prstGeom>
            <a:noFill/>
            <a:extLst>
              <a:ext uri="{909E8E84-426E-40DD-AFC4-6F175D3DCCD1}">
                <a14:hiddenFill xmlns:a14="http://schemas.microsoft.com/office/drawing/2010/main">
                  <a:solidFill>
                    <a:srgbClr val="FFFFFF"/>
                  </a:solidFill>
                </a14:hiddenFill>
              </a:ext>
            </a:extLst>
          </p:spPr>
        </p:pic>
        <p:pic>
          <p:nvPicPr>
            <p:cNvPr id="105" name="图片 104" descr="w700d1q75cms"/>
            <p:cNvPicPr>
              <a:picLocks noChangeAspect="1"/>
            </p:cNvPicPr>
            <p:nvPr/>
          </p:nvPicPr>
          <p:blipFill>
            <a:blip r:embed="rId5"/>
            <a:stretch>
              <a:fillRect/>
            </a:stretch>
          </p:blipFill>
          <p:spPr>
            <a:xfrm>
              <a:off x="14047" y="8533"/>
              <a:ext cx="1671" cy="941"/>
            </a:xfrm>
            <a:prstGeom prst="rect">
              <a:avLst/>
            </a:prstGeom>
          </p:spPr>
        </p:pic>
        <p:pic>
          <p:nvPicPr>
            <p:cNvPr id="2054"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870" b="89758" l="4376" r="96798">
                          <a14:foregroundMark x1="23693" y1="45438" x2="24120" y2="47486"/>
                          <a14:foregroundMark x1="27001" y1="36127" x2="27001" y2="36127"/>
                          <a14:foregroundMark x1="19637" y1="37244" x2="19637" y2="37244"/>
                          <a14:foregroundMark x1="12380" y1="35754" x2="12380" y2="35754"/>
                          <a14:foregroundMark x1="4803" y1="44134" x2="4803" y2="44134"/>
                          <a14:foregroundMark x1="4589" y1="58845" x2="4589" y2="58845"/>
                          <a14:foregroundMark x1="9072" y1="47486" x2="9072" y2="47486"/>
                          <a14:foregroundMark x1="11846" y1="60894" x2="11846" y2="60894"/>
                          <a14:foregroundMark x1="8538" y1="69832" x2="8538" y2="69832"/>
                          <a14:foregroundMark x1="4909" y1="73184" x2="4909" y2="73184"/>
                          <a14:foregroundMark x1="11740" y1="81564" x2="11740" y2="81564"/>
                          <a14:foregroundMark x1="19317" y1="80074" x2="19317" y2="80074"/>
                          <a14:foregroundMark x1="19210" y1="88082" x2="19210" y2="88082"/>
                          <a14:foregroundMark x1="26788" y1="81192" x2="26788" y2="81192"/>
                          <a14:foregroundMark x1="33938" y1="72998" x2="33938" y2="72998"/>
                          <a14:foregroundMark x1="30203" y1="69088" x2="30203" y2="69088"/>
                          <a14:foregroundMark x1="28388" y1="58287" x2="28388" y2="58287"/>
                          <a14:foregroundMark x1="29776" y1="48603" x2="29776" y2="48603"/>
                          <a14:foregroundMark x1="33938" y1="44320" x2="33938" y2="44320"/>
                          <a14:foregroundMark x1="34472" y1="59032" x2="34472" y2="59032"/>
                          <a14:foregroundMark x1="19317" y1="29981" x2="19317" y2="29981"/>
                          <a14:foregroundMark x1="46531" y1="45810" x2="46531" y2="45810"/>
                          <a14:foregroundMark x1="53575" y1="49907" x2="53575" y2="49907"/>
                          <a14:foregroundMark x1="63074" y1="46741" x2="63074" y2="46741"/>
                          <a14:foregroundMark x1="69797" y1="47300" x2="69797" y2="47300"/>
                          <a14:foregroundMark x1="66382" y1="51955" x2="66382" y2="51955"/>
                          <a14:foregroundMark x1="73959" y1="52886" x2="73959" y2="52886"/>
                          <a14:foregroundMark x1="80256" y1="56983" x2="80256" y2="56983"/>
                          <a14:foregroundMark x1="89114" y1="51769" x2="89114" y2="51769"/>
                          <a14:foregroundMark x1="92636" y1="62197" x2="92636" y2="62197"/>
                          <a14:foregroundMark x1="96798" y1="57542" x2="96798" y2="57542"/>
                          <a14:foregroundMark x1="63287" y1="59963" x2="63287" y2="59963"/>
                          <a14:foregroundMark x1="68517" y1="62384" x2="68517" y2="62384"/>
                          <a14:foregroundMark x1="15688" y1="47672" x2="15688" y2="47672"/>
                          <a14:backgroundMark x1="49200" y1="59218" x2="49200" y2="59218"/>
                          <a14:backgroundMark x1="69157" y1="64432" x2="69157" y2="64432"/>
                        </a14:backgroundRemoval>
                      </a14:imgEffect>
                    </a14:imgLayer>
                  </a14:imgProps>
                </a:ext>
                <a:ext uri="{28A0092B-C50C-407E-A947-70E740481C1C}">
                  <a14:useLocalDpi xmlns:a14="http://schemas.microsoft.com/office/drawing/2010/main" val="0"/>
                </a:ext>
              </a:extLst>
            </a:blip>
            <a:srcRect/>
            <a:stretch>
              <a:fillRect/>
            </a:stretch>
          </p:blipFill>
          <p:spPr bwMode="auto">
            <a:xfrm>
              <a:off x="12055" y="8459"/>
              <a:ext cx="1902" cy="1090"/>
            </a:xfrm>
            <a:prstGeom prst="rect">
              <a:avLst/>
            </a:prstGeom>
            <a:noFill/>
            <a:extLst>
              <a:ext uri="{909E8E84-426E-40DD-AFC4-6F175D3DCCD1}">
                <a14:hiddenFill xmlns:a14="http://schemas.microsoft.com/office/drawing/2010/main">
                  <a:solidFill>
                    <a:srgbClr val="FFFFFF"/>
                  </a:solidFill>
                </a14:hiddenFill>
              </a:ext>
            </a:extLst>
          </p:spPr>
        </p:pic>
        <p:pic>
          <p:nvPicPr>
            <p:cNvPr id="106" name="图片 105" descr="微信截图_20240621172758"/>
            <p:cNvPicPr>
              <a:picLocks noChangeAspect="1"/>
            </p:cNvPicPr>
            <p:nvPr/>
          </p:nvPicPr>
          <p:blipFill>
            <a:blip r:embed="rId8"/>
            <a:stretch>
              <a:fillRect/>
            </a:stretch>
          </p:blipFill>
          <p:spPr>
            <a:xfrm>
              <a:off x="15478" y="8459"/>
              <a:ext cx="2153" cy="544"/>
            </a:xfrm>
            <a:prstGeom prst="rect">
              <a:avLst/>
            </a:prstGeom>
          </p:spPr>
        </p:pic>
        <p:pic>
          <p:nvPicPr>
            <p:cNvPr id="107" name="图片 106" descr="f636afc379310a55b3196d77ec1d54a98226cefcbaa2"/>
            <p:cNvPicPr>
              <a:picLocks noChangeAspect="1"/>
            </p:cNvPicPr>
            <p:nvPr/>
          </p:nvPicPr>
          <p:blipFill>
            <a:blip r:embed="rId9"/>
            <a:stretch>
              <a:fillRect/>
            </a:stretch>
          </p:blipFill>
          <p:spPr>
            <a:xfrm>
              <a:off x="15466" y="8229"/>
              <a:ext cx="2243" cy="2243"/>
            </a:xfrm>
            <a:prstGeom prst="rect">
              <a:avLst/>
            </a:prstGeom>
          </p:spPr>
        </p:pic>
        <p:sp>
          <p:nvSpPr>
            <p:cNvPr id="108" name="矩形 107"/>
            <p:cNvSpPr/>
            <p:nvPr/>
          </p:nvSpPr>
          <p:spPr>
            <a:xfrm>
              <a:off x="5540" y="8358"/>
              <a:ext cx="1712" cy="1473"/>
            </a:xfrm>
            <a:prstGeom prst="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900" b="1" dirty="0">
                  <a:latin typeface="微软雅黑" panose="020B0503020204020204" pitchFamily="34" charset="-122"/>
                  <a:ea typeface="微软雅黑" panose="020B0503020204020204" pitchFamily="34" charset="-122"/>
                </a:rPr>
                <a:t>集成</a:t>
              </a:r>
              <a:endParaRPr lang="en-US" altLang="zh-CN" sz="900" b="1" dirty="0">
                <a:latin typeface="微软雅黑" panose="020B0503020204020204" pitchFamily="34" charset="-122"/>
                <a:ea typeface="微软雅黑" panose="020B0503020204020204" pitchFamily="34" charset="-122"/>
              </a:endParaRPr>
            </a:p>
            <a:p>
              <a:pPr algn="ctr"/>
              <a:r>
                <a:rPr lang="zh-CN" altLang="en-US" sz="900" b="1" dirty="0">
                  <a:latin typeface="微软雅黑" panose="020B0503020204020204" pitchFamily="34" charset="-122"/>
                  <a:ea typeface="微软雅黑" panose="020B0503020204020204" pitchFamily="34" charset="-122"/>
                </a:rPr>
                <a:t>国内头部大模型</a:t>
              </a:r>
              <a:endParaRPr lang="zh-CN" altLang="en-US" sz="900" b="1" dirty="0">
                <a:latin typeface="微软雅黑" panose="020B0503020204020204" pitchFamily="34" charset="-122"/>
                <a:ea typeface="微软雅黑" panose="020B0503020204020204" pitchFamily="34" charset="-122"/>
              </a:endParaRPr>
            </a:p>
          </p:txBody>
        </p:sp>
        <p:sp>
          <p:nvSpPr>
            <p:cNvPr id="111" name="矩形 110"/>
            <p:cNvSpPr/>
            <p:nvPr/>
          </p:nvSpPr>
          <p:spPr>
            <a:xfrm>
              <a:off x="5540" y="6313"/>
              <a:ext cx="12135" cy="180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私有化模型部署</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2207F2E5-8872-4C9D-BC6E-F41CC7D7CA1A}" type="slidenum">
              <a:rPr lang="zh-CN" altLang="en-US"/>
            </a:fld>
            <a:endParaRPr lang="zh-CN" altLang="en-US" dirty="0"/>
          </a:p>
        </p:txBody>
      </p:sp>
      <p:grpSp>
        <p:nvGrpSpPr>
          <p:cNvPr id="8" name="组合 7"/>
          <p:cNvGrpSpPr/>
          <p:nvPr>
            <p:custDataLst>
              <p:tags r:id="rId1"/>
            </p:custDataLst>
          </p:nvPr>
        </p:nvGrpSpPr>
        <p:grpSpPr>
          <a:xfrm>
            <a:off x="925215" y="1153125"/>
            <a:ext cx="4824536" cy="4823603"/>
            <a:chOff x="695691" y="1700807"/>
            <a:chExt cx="4824536" cy="4823603"/>
          </a:xfrm>
        </p:grpSpPr>
        <p:sp>
          <p:nvSpPr>
            <p:cNvPr id="9" name="文本框 8"/>
            <p:cNvSpPr txBox="1"/>
            <p:nvPr/>
          </p:nvSpPr>
          <p:spPr>
            <a:xfrm>
              <a:off x="1613644" y="1915859"/>
              <a:ext cx="2888255" cy="441916"/>
            </a:xfrm>
            <a:prstGeom prst="rect">
              <a:avLst/>
            </a:prstGeom>
            <a:solidFill>
              <a:srgbClr val="1F4E79">
                <a:alpha val="30000"/>
              </a:srgbClr>
            </a:solidFill>
          </p:spPr>
          <p:txBody>
            <a:bodyPr wrap="square">
              <a:spAutoFit/>
            </a:bodyPr>
            <a:p>
              <a:pPr marR="0" indent="0" algn="ctr" defTabSz="914400" fontAlgn="auto">
                <a:lnSpc>
                  <a:spcPct val="125000"/>
                </a:lnSpc>
                <a:spcBef>
                  <a:spcPts val="0"/>
                </a:spcBef>
                <a:spcAft>
                  <a:spcPts val="0"/>
                </a:spcAft>
                <a:buClrTx/>
                <a:buSzTx/>
                <a:buFont typeface="Wingdings" panose="05000000000000000000" pitchFamily="2" charset="2"/>
                <a:buNone/>
                <a:defRPr/>
              </a:pPr>
              <a:r>
                <a:rPr kumimoji="0" lang="zh-CN" altLang="en-US" sz="2000" b="1" i="0" kern="1200" cap="none" spc="0" normalizeH="0" baseline="0" noProof="0" dirty="0">
                  <a:solidFill>
                    <a:srgbClr val="000000">
                      <a:lumMod val="85000"/>
                      <a:lumOff val="15000"/>
                    </a:srgbClr>
                  </a:solidFill>
                  <a:latin typeface="微软雅黑" panose="020B0503020204020204" pitchFamily="34" charset="-122"/>
                  <a:ea typeface="微软雅黑" panose="020B0503020204020204" pitchFamily="34" charset="-122"/>
                  <a:cs typeface="+mn-cs"/>
                  <a:sym typeface="+mn-ea"/>
                </a:rPr>
                <a:t>算网协同运营机制</a:t>
              </a:r>
              <a:endParaRPr kumimoji="0" lang="zh-CN" altLang="en-US" sz="2000" b="1" i="0" kern="1200" cap="none" spc="0" normalizeH="0" baseline="0" noProof="0" dirty="0">
                <a:solidFill>
                  <a:srgbClr val="000000">
                    <a:lumMod val="85000"/>
                    <a:lumOff val="15000"/>
                  </a:srgbClr>
                </a:solidFill>
                <a:latin typeface="微软雅黑" panose="020B0503020204020204" pitchFamily="34" charset="-122"/>
                <a:ea typeface="微软雅黑" panose="020B0503020204020204" pitchFamily="34" charset="-122"/>
                <a:cs typeface="+mn-cs"/>
                <a:sym typeface="+mn-ea"/>
              </a:endParaRPr>
            </a:p>
          </p:txBody>
        </p:sp>
        <p:grpSp>
          <p:nvGrpSpPr>
            <p:cNvPr id="10" name="组合 9"/>
            <p:cNvGrpSpPr/>
            <p:nvPr/>
          </p:nvGrpSpPr>
          <p:grpSpPr>
            <a:xfrm>
              <a:off x="924558" y="2545103"/>
              <a:ext cx="4301490" cy="2781935"/>
              <a:chOff x="1633" y="5224"/>
              <a:chExt cx="6774" cy="4381"/>
            </a:xfrm>
          </p:grpSpPr>
          <p:pic>
            <p:nvPicPr>
              <p:cNvPr id="13" name="图片 12" descr="343435383139323b333633343631313bd1adbbb7bcfdcdb7"/>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799" y="6891"/>
                <a:ext cx="4021" cy="1440"/>
              </a:xfrm>
              <a:prstGeom prst="rect">
                <a:avLst/>
              </a:prstGeom>
            </p:spPr>
          </p:pic>
          <p:sp>
            <p:nvSpPr>
              <p:cNvPr id="14" name="文本框 13"/>
              <p:cNvSpPr txBox="1"/>
              <p:nvPr>
                <p:custDataLst>
                  <p:tags r:id="rId5"/>
                </p:custDataLst>
              </p:nvPr>
            </p:nvSpPr>
            <p:spPr>
              <a:xfrm>
                <a:off x="4105" y="5224"/>
                <a:ext cx="1568" cy="531"/>
              </a:xfrm>
              <a:prstGeom prst="rect">
                <a:avLst/>
              </a:prstGeom>
              <a:gradFill>
                <a:gsLst>
                  <a:gs pos="0">
                    <a:srgbClr val="007BD3"/>
                  </a:gs>
                  <a:gs pos="100000">
                    <a:srgbClr val="034373"/>
                  </a:gs>
                </a:gsLst>
                <a:lin ang="5400000" scaled="0"/>
              </a:gradFill>
            </p:spPr>
            <p:txBody>
              <a:bodyPr wrap="none" rtlCol="0">
                <a:spAutoFit/>
              </a:bodyPr>
              <a:p>
                <a:pPr>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政府监督</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14"/>
              <p:cNvSpPr txBox="1"/>
              <p:nvPr>
                <p:custDataLst>
                  <p:tags r:id="rId6"/>
                </p:custDataLst>
              </p:nvPr>
            </p:nvSpPr>
            <p:spPr>
              <a:xfrm>
                <a:off x="3444" y="7395"/>
                <a:ext cx="3488" cy="531"/>
              </a:xfrm>
              <a:prstGeom prst="rect">
                <a:avLst/>
              </a:prstGeom>
              <a:noFill/>
            </p:spPr>
            <p:txBody>
              <a:bodyPr wrap="none" rtlCol="0">
                <a:spAutoFit/>
              </a:bodyPr>
              <a:p>
                <a:r>
                  <a:rPr lang="zh-CN" altLang="en-US" sz="1600" b="1" dirty="0">
                    <a:latin typeface="微软雅黑" panose="020B0503020204020204" pitchFamily="34" charset="-122"/>
                    <a:ea typeface="微软雅黑" panose="020B0503020204020204" pitchFamily="34" charset="-122"/>
                    <a:sym typeface="+mn-ea"/>
                  </a:rPr>
                  <a:t>铁塔算力服务运营中心</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6" name="文本框 15"/>
              <p:cNvSpPr txBox="1"/>
              <p:nvPr>
                <p:custDataLst>
                  <p:tags r:id="rId7"/>
                </p:custDataLst>
              </p:nvPr>
            </p:nvSpPr>
            <p:spPr>
              <a:xfrm>
                <a:off x="4095" y="6423"/>
                <a:ext cx="1688" cy="483"/>
              </a:xfrm>
              <a:prstGeom prst="rect">
                <a:avLst/>
              </a:prstGeom>
              <a:noFill/>
            </p:spPr>
            <p:txBody>
              <a:bodyPr wrap="none" rtlCol="0">
                <a:spAutoFit/>
              </a:bodyPr>
              <a:p>
                <a:r>
                  <a:rPr lang="zh-CN" altLang="en-US" sz="1400" b="1" dirty="0">
                    <a:solidFill>
                      <a:srgbClr val="1F4E79"/>
                    </a:solidFill>
                    <a:latin typeface="微软雅黑" panose="020B0503020204020204" pitchFamily="34" charset="-122"/>
                    <a:ea typeface="微软雅黑" panose="020B0503020204020204" pitchFamily="34" charset="-122"/>
                    <a:sym typeface="+mn-ea"/>
                  </a:rPr>
                  <a:t>算力需求方</a:t>
                </a:r>
                <a:endParaRPr lang="zh-CN" altLang="en-US" sz="1400" b="1" dirty="0">
                  <a:solidFill>
                    <a:srgbClr val="1F4E79"/>
                  </a:solidFill>
                  <a:latin typeface="微软雅黑" panose="020B0503020204020204" pitchFamily="34" charset="-122"/>
                  <a:ea typeface="微软雅黑" panose="020B0503020204020204" pitchFamily="34" charset="-122"/>
                  <a:sym typeface="+mn-ea"/>
                </a:endParaRPr>
              </a:p>
            </p:txBody>
          </p:sp>
          <p:sp>
            <p:nvSpPr>
              <p:cNvPr id="17" name="下箭头 18"/>
              <p:cNvSpPr/>
              <p:nvPr>
                <p:custDataLst>
                  <p:tags r:id="rId8"/>
                </p:custDataLst>
              </p:nvPr>
            </p:nvSpPr>
            <p:spPr>
              <a:xfrm>
                <a:off x="4639" y="5750"/>
                <a:ext cx="459" cy="543"/>
              </a:xfrm>
              <a:prstGeom prst="downArrow">
                <a:avLst/>
              </a:prstGeom>
              <a:gradFill>
                <a:gsLst>
                  <a:gs pos="0">
                    <a:srgbClr val="FECF40"/>
                  </a:gs>
                  <a:gs pos="100000">
                    <a:srgbClr val="846C21"/>
                  </a:gs>
                </a:gsLst>
                <a:lin ang="5400000" scaled="0"/>
              </a:gradFill>
            </p:spPr>
            <p:txBody>
              <a:bodyPr wrap="square">
                <a:spAutoFit/>
              </a:bodyPr>
              <a:p>
                <a:pPr algn="just">
                  <a:lnSpc>
                    <a:spcPct val="110000"/>
                  </a:lnSpc>
                  <a:spcAft>
                    <a:spcPts val="0"/>
                  </a:spcAft>
                  <a:buClrTx/>
                  <a:buSzTx/>
                  <a:buFontTx/>
                </a:pPr>
                <a:endParaRPr lang="zh-CN" altLang="zh-CN" sz="2000" kern="100" dirty="0">
                  <a:solidFill>
                    <a:srgbClr val="284278"/>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custDataLst>
                  <p:tags r:id="rId9"/>
                </p:custDataLst>
              </p:nvPr>
            </p:nvSpPr>
            <p:spPr>
              <a:xfrm>
                <a:off x="4105" y="9074"/>
                <a:ext cx="1568" cy="531"/>
              </a:xfrm>
              <a:prstGeom prst="rect">
                <a:avLst/>
              </a:prstGeom>
              <a:gradFill>
                <a:gsLst>
                  <a:gs pos="0">
                    <a:srgbClr val="007BD3"/>
                  </a:gs>
                  <a:gs pos="100000">
                    <a:srgbClr val="034373"/>
                  </a:gs>
                </a:gsLst>
                <a:lin ang="5400000" scaled="0"/>
              </a:gradFill>
            </p:spPr>
            <p:txBody>
              <a:bodyPr wrap="none" rtlCol="0">
                <a:spAutoFit/>
              </a:bodyPr>
              <a:p>
                <a:r>
                  <a:rPr lang="zh-CN" altLang="en-US" sz="1600" b="1" dirty="0">
                    <a:solidFill>
                      <a:schemeClr val="bg1"/>
                    </a:solidFill>
                    <a:latin typeface="微软雅黑" panose="020B0503020204020204" pitchFamily="34" charset="-122"/>
                    <a:ea typeface="微软雅黑" panose="020B0503020204020204" pitchFamily="34" charset="-122"/>
                    <a:sym typeface="+mn-ea"/>
                  </a:rPr>
                  <a:t>企业主导</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9" name="下箭头 19"/>
              <p:cNvSpPr/>
              <p:nvPr>
                <p:custDataLst>
                  <p:tags r:id="rId10"/>
                </p:custDataLst>
              </p:nvPr>
            </p:nvSpPr>
            <p:spPr>
              <a:xfrm rot="10800000">
                <a:off x="4639" y="8531"/>
                <a:ext cx="459" cy="543"/>
              </a:xfrm>
              <a:prstGeom prst="downArrow">
                <a:avLst/>
              </a:prstGeom>
              <a:gradFill>
                <a:gsLst>
                  <a:gs pos="0">
                    <a:srgbClr val="FECF40"/>
                  </a:gs>
                  <a:gs pos="100000">
                    <a:srgbClr val="846C21"/>
                  </a:gs>
                </a:gsLst>
                <a:lin ang="5400000" scaled="0"/>
              </a:gradFill>
            </p:spPr>
            <p:txBody>
              <a:bodyPr wrap="square">
                <a:spAutoFit/>
              </a:bodyPr>
              <a:p>
                <a:pPr algn="just">
                  <a:lnSpc>
                    <a:spcPct val="110000"/>
                  </a:lnSpc>
                  <a:spcAft>
                    <a:spcPts val="0"/>
                  </a:spcAft>
                  <a:buClrTx/>
                  <a:buSzTx/>
                  <a:buFontTx/>
                </a:pPr>
                <a:endParaRPr lang="zh-CN" altLang="zh-CN" sz="2000" kern="100" dirty="0">
                  <a:solidFill>
                    <a:srgbClr val="284278"/>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custDataLst>
                  <p:tags r:id="rId11"/>
                </p:custDataLst>
              </p:nvPr>
            </p:nvSpPr>
            <p:spPr>
              <a:xfrm>
                <a:off x="1633" y="8028"/>
                <a:ext cx="1688" cy="483"/>
              </a:xfrm>
              <a:prstGeom prst="rect">
                <a:avLst/>
              </a:prstGeom>
              <a:noFill/>
            </p:spPr>
            <p:txBody>
              <a:bodyPr wrap="none" rtlCol="0">
                <a:spAutoFit/>
              </a:bodyPr>
              <a:p>
                <a:r>
                  <a:rPr lang="zh-CN" altLang="en-US" sz="1400" b="1" dirty="0">
                    <a:solidFill>
                      <a:srgbClr val="1F4E79"/>
                    </a:solidFill>
                    <a:latin typeface="微软雅黑" panose="020B0503020204020204" pitchFamily="34" charset="-122"/>
                    <a:ea typeface="微软雅黑" panose="020B0503020204020204" pitchFamily="34" charset="-122"/>
                    <a:sym typeface="+mn-ea"/>
                  </a:rPr>
                  <a:t>算力供给方</a:t>
                </a:r>
                <a:endParaRPr lang="zh-CN" altLang="en-US" sz="1400" b="1" dirty="0">
                  <a:solidFill>
                    <a:srgbClr val="1F4E79"/>
                  </a:solidFill>
                  <a:latin typeface="微软雅黑" panose="020B0503020204020204" pitchFamily="34" charset="-122"/>
                  <a:ea typeface="微软雅黑" panose="020B0503020204020204" pitchFamily="34" charset="-122"/>
                  <a:sym typeface="+mn-ea"/>
                </a:endParaRPr>
              </a:p>
            </p:txBody>
          </p:sp>
          <p:sp>
            <p:nvSpPr>
              <p:cNvPr id="21" name="文本框 20"/>
              <p:cNvSpPr txBox="1"/>
              <p:nvPr>
                <p:custDataLst>
                  <p:tags r:id="rId12"/>
                </p:custDataLst>
              </p:nvPr>
            </p:nvSpPr>
            <p:spPr>
              <a:xfrm>
                <a:off x="6719" y="6950"/>
                <a:ext cx="1688" cy="483"/>
              </a:xfrm>
              <a:prstGeom prst="rect">
                <a:avLst/>
              </a:prstGeom>
              <a:solidFill>
                <a:schemeClr val="bg2">
                  <a:alpha val="0"/>
                </a:schemeClr>
              </a:solidFill>
            </p:spPr>
            <p:txBody>
              <a:bodyPr wrap="none" rtlCol="0">
                <a:spAutoFit/>
              </a:bodyPr>
              <a:p>
                <a:r>
                  <a:rPr lang="zh-CN" altLang="en-US" sz="1400" b="1" dirty="0">
                    <a:solidFill>
                      <a:srgbClr val="1F4E79"/>
                    </a:solidFill>
                    <a:latin typeface="微软雅黑" panose="020B0503020204020204" pitchFamily="34" charset="-122"/>
                    <a:ea typeface="微软雅黑" panose="020B0503020204020204" pitchFamily="34" charset="-122"/>
                    <a:sym typeface="+mn-ea"/>
                  </a:rPr>
                  <a:t>算力服务方</a:t>
                </a:r>
                <a:endParaRPr lang="zh-CN" altLang="en-US" sz="1400" b="1" dirty="0">
                  <a:solidFill>
                    <a:srgbClr val="1F4E79"/>
                  </a:solidFill>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1839593" y="5444900"/>
              <a:ext cx="2492990" cy="707886"/>
            </a:xfrm>
            <a:prstGeom prst="rect">
              <a:avLst/>
            </a:prstGeom>
            <a:noFill/>
          </p:spPr>
          <p:txBody>
            <a:bodyPr wrap="none" rtlCol="0">
              <a:spAutoFit/>
            </a:bodyPr>
            <a:p>
              <a:r>
                <a:rPr lang="zh-CN" altLang="en-US" sz="2000" b="1" dirty="0">
                  <a:solidFill>
                    <a:srgbClr val="1F4E79"/>
                  </a:solidFill>
                  <a:latin typeface="微软雅黑" panose="020B0503020204020204" pitchFamily="34" charset="-122"/>
                  <a:ea typeface="微软雅黑" panose="020B0503020204020204" pitchFamily="34" charset="-122"/>
                  <a:sym typeface="+mn-ea"/>
                </a:rPr>
                <a:t>统一度量、统一计费</a:t>
              </a:r>
              <a:endParaRPr lang="en-US" altLang="zh-CN" sz="2000" b="1" dirty="0">
                <a:solidFill>
                  <a:srgbClr val="1F4E79"/>
                </a:solidFill>
                <a:latin typeface="微软雅黑" panose="020B0503020204020204" pitchFamily="34" charset="-122"/>
                <a:ea typeface="微软雅黑" panose="020B0503020204020204" pitchFamily="34" charset="-122"/>
                <a:sym typeface="+mn-ea"/>
              </a:endParaRPr>
            </a:p>
            <a:p>
              <a:r>
                <a:rPr lang="zh-CN" altLang="en-US" sz="2000" b="1" dirty="0">
                  <a:solidFill>
                    <a:srgbClr val="1F4E79"/>
                  </a:solidFill>
                  <a:latin typeface="微软雅黑" panose="020B0503020204020204" pitchFamily="34" charset="-122"/>
                  <a:ea typeface="微软雅黑" panose="020B0503020204020204" pitchFamily="34" charset="-122"/>
                  <a:sym typeface="+mn-ea"/>
                </a:rPr>
                <a:t>统一交易、统一结算</a:t>
              </a:r>
              <a:endParaRPr lang="zh-CN" altLang="en-US" sz="2000" b="1" dirty="0">
                <a:solidFill>
                  <a:srgbClr val="1F4E79"/>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695691" y="1700807"/>
              <a:ext cx="4824536" cy="48236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文本框 2"/>
          <p:cNvSpPr txBox="1"/>
          <p:nvPr/>
        </p:nvSpPr>
        <p:spPr>
          <a:xfrm>
            <a:off x="345407" y="227032"/>
            <a:ext cx="6462326"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运营机制</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文本框 5"/>
          <p:cNvSpPr txBox="1"/>
          <p:nvPr/>
        </p:nvSpPr>
        <p:spPr>
          <a:xfrm>
            <a:off x="6370955" y="2552065"/>
            <a:ext cx="4940935" cy="1322070"/>
          </a:xfrm>
          <a:prstGeom prst="rect">
            <a:avLst/>
          </a:prstGeom>
        </p:spPr>
        <p:txBody>
          <a:bodyPr wrap="square">
            <a:spAutoFit/>
          </a:bodyPr>
          <a:p>
            <a:r>
              <a:rPr lang="zh-CN" altLang="en-US" sz="1600"/>
              <a:t>定位为南通算力互联互通体系的枢纽核心节点，平台发挥引领带动作用，促进南通地区算力资源的优化配置和高效利用。平台的建设和运营需要得到南通发改、工信、通信管理局等机构的指导和支持，确保其在产业监管和服务方面的权威性和专业性。</a:t>
            </a:r>
            <a:endParaRPr lang="zh-CN" altLang="en-US"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2207F2E5-8872-4C9D-BC6E-F41CC7D7CA1A}" type="slidenum">
              <a:rPr lang="zh-CN" altLang="en-US"/>
            </a:fld>
            <a:endParaRPr lang="zh-CN" altLang="en-US" dirty="0"/>
          </a:p>
        </p:txBody>
      </p:sp>
      <p:sp>
        <p:nvSpPr>
          <p:cNvPr id="4" name="椭圆 3"/>
          <p:cNvSpPr/>
          <p:nvPr/>
        </p:nvSpPr>
        <p:spPr>
          <a:xfrm flipH="1">
            <a:off x="235705" y="1597174"/>
            <a:ext cx="11848316" cy="452390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p>
        </p:txBody>
      </p:sp>
      <p:grpSp>
        <p:nvGrpSpPr>
          <p:cNvPr id="5" name="组合 4"/>
          <p:cNvGrpSpPr/>
          <p:nvPr/>
        </p:nvGrpSpPr>
        <p:grpSpPr>
          <a:xfrm>
            <a:off x="910862" y="2200498"/>
            <a:ext cx="3225450" cy="3307486"/>
            <a:chOff x="3143786" y="2558212"/>
            <a:chExt cx="3234435" cy="3316699"/>
          </a:xfrm>
        </p:grpSpPr>
        <p:grpSp>
          <p:nvGrpSpPr>
            <p:cNvPr id="6" name="组合 5"/>
            <p:cNvGrpSpPr/>
            <p:nvPr/>
          </p:nvGrpSpPr>
          <p:grpSpPr>
            <a:xfrm>
              <a:off x="3143786" y="4238057"/>
              <a:ext cx="1080120" cy="1050691"/>
              <a:chOff x="14757039" y="1907307"/>
              <a:chExt cx="1080120" cy="1050691"/>
            </a:xfrm>
          </p:grpSpPr>
          <p:sp>
            <p:nvSpPr>
              <p:cNvPr id="84" name="椭圆 83"/>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85" name="文本框 84"/>
              <p:cNvSpPr txBox="1"/>
              <p:nvPr/>
            </p:nvSpPr>
            <p:spPr>
              <a:xfrm>
                <a:off x="14837693" y="1998225"/>
                <a:ext cx="936104" cy="923330"/>
              </a:xfrm>
              <a:prstGeom prst="rect">
                <a:avLst/>
              </a:prstGeom>
              <a:noFill/>
            </p:spPr>
            <p:txBody>
              <a:bodyPr wrap="square" rtlCol="0">
                <a:spAutoFit/>
              </a:bodyPr>
              <a:p>
                <a:pPr algn="ctr"/>
                <a:r>
                  <a:rPr lang="zh-CN" altLang="en-US" sz="1795" b="1" dirty="0">
                    <a:solidFill>
                      <a:srgbClr val="002060"/>
                    </a:solidFill>
                    <a:latin typeface="+mn-ea"/>
                  </a:rPr>
                  <a:t>服务器</a:t>
                </a:r>
                <a:endParaRPr lang="en-US" altLang="zh-CN" sz="1795" b="1" dirty="0">
                  <a:solidFill>
                    <a:srgbClr val="002060"/>
                  </a:solidFill>
                  <a:latin typeface="+mn-ea"/>
                </a:endParaRPr>
              </a:p>
              <a:p>
                <a:pPr algn="ctr"/>
                <a:r>
                  <a:rPr lang="zh-CN" altLang="en-US" sz="1795" b="1" dirty="0">
                    <a:solidFill>
                      <a:srgbClr val="002060"/>
                    </a:solidFill>
                    <a:latin typeface="+mn-ea"/>
                  </a:rPr>
                  <a:t>存储网络设备</a:t>
                </a:r>
                <a:endParaRPr lang="zh-CN" altLang="en-US" sz="1795" b="1" dirty="0">
                  <a:solidFill>
                    <a:srgbClr val="002060"/>
                  </a:solidFill>
                  <a:latin typeface="+mn-ea"/>
                </a:endParaRPr>
              </a:p>
            </p:txBody>
          </p:sp>
        </p:grpSp>
        <p:grpSp>
          <p:nvGrpSpPr>
            <p:cNvPr id="9" name="组合 8"/>
            <p:cNvGrpSpPr/>
            <p:nvPr/>
          </p:nvGrpSpPr>
          <p:grpSpPr>
            <a:xfrm>
              <a:off x="4220306" y="4824220"/>
              <a:ext cx="1080120" cy="1050691"/>
              <a:chOff x="14757039" y="1907307"/>
              <a:chExt cx="1080120" cy="1050691"/>
            </a:xfrm>
          </p:grpSpPr>
          <p:sp>
            <p:nvSpPr>
              <p:cNvPr id="82" name="椭圆 81"/>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83" name="文本框 82"/>
              <p:cNvSpPr txBox="1"/>
              <p:nvPr/>
            </p:nvSpPr>
            <p:spPr>
              <a:xfrm>
                <a:off x="14838062" y="2109486"/>
                <a:ext cx="936104" cy="646331"/>
              </a:xfrm>
              <a:prstGeom prst="rect">
                <a:avLst/>
              </a:prstGeom>
              <a:noFill/>
            </p:spPr>
            <p:txBody>
              <a:bodyPr wrap="square" rtlCol="0">
                <a:spAutoFit/>
              </a:bodyPr>
              <a:p>
                <a:pPr algn="ctr"/>
                <a:r>
                  <a:rPr lang="zh-CN" altLang="en-US" sz="1795" b="1" dirty="0">
                    <a:solidFill>
                      <a:srgbClr val="002060"/>
                    </a:solidFill>
                    <a:latin typeface="+mn-ea"/>
                  </a:rPr>
                  <a:t>配件</a:t>
                </a:r>
                <a:endParaRPr lang="en-US" altLang="zh-CN" sz="1795" b="1" dirty="0">
                  <a:solidFill>
                    <a:srgbClr val="002060"/>
                  </a:solidFill>
                  <a:latin typeface="+mn-ea"/>
                </a:endParaRPr>
              </a:p>
              <a:p>
                <a:pPr algn="ctr"/>
                <a:r>
                  <a:rPr lang="zh-CN" altLang="en-US" sz="1795" b="1" dirty="0">
                    <a:solidFill>
                      <a:srgbClr val="002060"/>
                    </a:solidFill>
                    <a:latin typeface="+mn-ea"/>
                  </a:rPr>
                  <a:t>连接器</a:t>
                </a:r>
                <a:endParaRPr lang="zh-CN" altLang="en-US" sz="1795" b="1" dirty="0">
                  <a:solidFill>
                    <a:srgbClr val="002060"/>
                  </a:solidFill>
                  <a:latin typeface="+mn-ea"/>
                </a:endParaRPr>
              </a:p>
            </p:txBody>
          </p:sp>
        </p:grpSp>
        <p:grpSp>
          <p:nvGrpSpPr>
            <p:cNvPr id="12" name="组合 11"/>
            <p:cNvGrpSpPr/>
            <p:nvPr/>
          </p:nvGrpSpPr>
          <p:grpSpPr>
            <a:xfrm>
              <a:off x="5298101" y="4238056"/>
              <a:ext cx="1080120" cy="1050691"/>
              <a:chOff x="14757039" y="1907307"/>
              <a:chExt cx="1080120" cy="1050691"/>
            </a:xfrm>
          </p:grpSpPr>
          <p:sp>
            <p:nvSpPr>
              <p:cNvPr id="80" name="椭圆 79"/>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81" name="文本框 80"/>
              <p:cNvSpPr txBox="1"/>
              <p:nvPr/>
            </p:nvSpPr>
            <p:spPr>
              <a:xfrm>
                <a:off x="14831947" y="2109486"/>
                <a:ext cx="936104" cy="646331"/>
              </a:xfrm>
              <a:prstGeom prst="rect">
                <a:avLst/>
              </a:prstGeom>
              <a:noFill/>
            </p:spPr>
            <p:txBody>
              <a:bodyPr wrap="square" rtlCol="0">
                <a:spAutoFit/>
              </a:bodyPr>
              <a:p>
                <a:pPr algn="ctr"/>
                <a:r>
                  <a:rPr lang="zh-CN" altLang="en-US" sz="1795" b="1" dirty="0">
                    <a:solidFill>
                      <a:srgbClr val="002060"/>
                    </a:solidFill>
                    <a:latin typeface="+mn-ea"/>
                  </a:rPr>
                  <a:t>基础</a:t>
                </a:r>
                <a:endParaRPr lang="en-US" altLang="zh-CN" sz="1795" b="1" dirty="0">
                  <a:solidFill>
                    <a:srgbClr val="002060"/>
                  </a:solidFill>
                  <a:latin typeface="+mn-ea"/>
                </a:endParaRPr>
              </a:p>
              <a:p>
                <a:pPr algn="ctr"/>
                <a:r>
                  <a:rPr lang="zh-CN" altLang="en-US" sz="1795" b="1" dirty="0">
                    <a:solidFill>
                      <a:srgbClr val="002060"/>
                    </a:solidFill>
                    <a:latin typeface="+mn-ea"/>
                  </a:rPr>
                  <a:t>设施</a:t>
                </a:r>
                <a:endParaRPr lang="zh-CN" altLang="en-US" sz="1795" b="1" dirty="0">
                  <a:solidFill>
                    <a:srgbClr val="002060"/>
                  </a:solidFill>
                  <a:latin typeface="+mn-ea"/>
                </a:endParaRPr>
              </a:p>
            </p:txBody>
          </p:sp>
        </p:grpSp>
        <p:grpSp>
          <p:nvGrpSpPr>
            <p:cNvPr id="13" name="组合 12"/>
            <p:cNvGrpSpPr/>
            <p:nvPr/>
          </p:nvGrpSpPr>
          <p:grpSpPr>
            <a:xfrm>
              <a:off x="5259439" y="3076170"/>
              <a:ext cx="1080120" cy="1050691"/>
              <a:chOff x="14757039" y="1907307"/>
              <a:chExt cx="1080120" cy="1050691"/>
            </a:xfrm>
          </p:grpSpPr>
          <p:sp>
            <p:nvSpPr>
              <p:cNvPr id="78" name="椭圆 77"/>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79" name="文本框 78"/>
              <p:cNvSpPr txBox="1"/>
              <p:nvPr/>
            </p:nvSpPr>
            <p:spPr>
              <a:xfrm>
                <a:off x="14837693" y="2108104"/>
                <a:ext cx="936104" cy="646331"/>
              </a:xfrm>
              <a:prstGeom prst="rect">
                <a:avLst/>
              </a:prstGeom>
              <a:noFill/>
            </p:spPr>
            <p:txBody>
              <a:bodyPr wrap="square" rtlCol="0">
                <a:spAutoFit/>
              </a:bodyPr>
              <a:p>
                <a:pPr algn="ctr"/>
                <a:r>
                  <a:rPr lang="zh-CN" altLang="en-US" sz="1795" b="1" dirty="0">
                    <a:solidFill>
                      <a:srgbClr val="002060"/>
                    </a:solidFill>
                    <a:latin typeface="+mn-ea"/>
                  </a:rPr>
                  <a:t>咨询</a:t>
                </a:r>
                <a:endParaRPr lang="en-US" altLang="zh-CN" sz="1795" b="1" dirty="0">
                  <a:solidFill>
                    <a:srgbClr val="002060"/>
                  </a:solidFill>
                  <a:latin typeface="+mn-ea"/>
                </a:endParaRPr>
              </a:p>
              <a:p>
                <a:pPr algn="ctr"/>
                <a:r>
                  <a:rPr lang="zh-CN" altLang="en-US" sz="1795" b="1" dirty="0">
                    <a:solidFill>
                      <a:srgbClr val="002060"/>
                    </a:solidFill>
                    <a:latin typeface="+mn-ea"/>
                  </a:rPr>
                  <a:t>设计</a:t>
                </a:r>
                <a:endParaRPr lang="zh-CN" altLang="en-US" sz="1795" b="1" dirty="0">
                  <a:solidFill>
                    <a:srgbClr val="002060"/>
                  </a:solidFill>
                  <a:latin typeface="+mn-ea"/>
                </a:endParaRPr>
              </a:p>
            </p:txBody>
          </p:sp>
        </p:grpSp>
        <p:grpSp>
          <p:nvGrpSpPr>
            <p:cNvPr id="16" name="组合 15"/>
            <p:cNvGrpSpPr/>
            <p:nvPr/>
          </p:nvGrpSpPr>
          <p:grpSpPr>
            <a:xfrm>
              <a:off x="4222976" y="2558212"/>
              <a:ext cx="1080120" cy="1050691"/>
              <a:chOff x="14757039" y="1907307"/>
              <a:chExt cx="1080120" cy="1050691"/>
            </a:xfrm>
          </p:grpSpPr>
          <p:sp>
            <p:nvSpPr>
              <p:cNvPr id="76" name="椭圆 75"/>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77" name="文本框 76"/>
              <p:cNvSpPr txBox="1"/>
              <p:nvPr/>
            </p:nvSpPr>
            <p:spPr>
              <a:xfrm>
                <a:off x="14837693" y="2108104"/>
                <a:ext cx="936104" cy="646331"/>
              </a:xfrm>
              <a:prstGeom prst="rect">
                <a:avLst/>
              </a:prstGeom>
              <a:noFill/>
            </p:spPr>
            <p:txBody>
              <a:bodyPr wrap="square" rtlCol="0">
                <a:spAutoFit/>
              </a:bodyPr>
              <a:p>
                <a:pPr algn="ctr"/>
                <a:r>
                  <a:rPr lang="zh-CN" altLang="en-US" sz="1795" b="1" dirty="0">
                    <a:solidFill>
                      <a:srgbClr val="002060"/>
                    </a:solidFill>
                    <a:latin typeface="+mn-ea"/>
                  </a:rPr>
                  <a:t>建设</a:t>
                </a:r>
                <a:endParaRPr lang="en-US" altLang="zh-CN" sz="1795" b="1" dirty="0">
                  <a:solidFill>
                    <a:srgbClr val="002060"/>
                  </a:solidFill>
                  <a:latin typeface="+mn-ea"/>
                </a:endParaRPr>
              </a:p>
              <a:p>
                <a:pPr algn="ctr"/>
                <a:r>
                  <a:rPr lang="zh-CN" altLang="en-US" sz="1795" b="1" dirty="0">
                    <a:solidFill>
                      <a:srgbClr val="002060"/>
                    </a:solidFill>
                    <a:latin typeface="+mn-ea"/>
                  </a:rPr>
                  <a:t>运维</a:t>
                </a:r>
                <a:endParaRPr lang="zh-CN" altLang="en-US" sz="1795" b="1" dirty="0">
                  <a:solidFill>
                    <a:srgbClr val="002060"/>
                  </a:solidFill>
                  <a:latin typeface="+mn-ea"/>
                </a:endParaRPr>
              </a:p>
            </p:txBody>
          </p:sp>
        </p:grpSp>
        <p:grpSp>
          <p:nvGrpSpPr>
            <p:cNvPr id="19" name="组合 18"/>
            <p:cNvGrpSpPr/>
            <p:nvPr/>
          </p:nvGrpSpPr>
          <p:grpSpPr>
            <a:xfrm>
              <a:off x="3143786" y="3049820"/>
              <a:ext cx="1080120" cy="1050691"/>
              <a:chOff x="14757039" y="1907307"/>
              <a:chExt cx="1080120" cy="1050691"/>
            </a:xfrm>
          </p:grpSpPr>
          <p:sp>
            <p:nvSpPr>
              <p:cNvPr id="74" name="椭圆 73"/>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75" name="文本框 74"/>
              <p:cNvSpPr txBox="1"/>
              <p:nvPr/>
            </p:nvSpPr>
            <p:spPr>
              <a:xfrm>
                <a:off x="14837693" y="2108104"/>
                <a:ext cx="936104" cy="646331"/>
              </a:xfrm>
              <a:prstGeom prst="rect">
                <a:avLst/>
              </a:prstGeom>
              <a:noFill/>
            </p:spPr>
            <p:txBody>
              <a:bodyPr wrap="square" rtlCol="0">
                <a:spAutoFit/>
              </a:bodyPr>
              <a:p>
                <a:pPr algn="ctr"/>
                <a:r>
                  <a:rPr lang="zh-CN" altLang="en-US" sz="1795" b="1" dirty="0">
                    <a:solidFill>
                      <a:srgbClr val="002060"/>
                    </a:solidFill>
                    <a:latin typeface="+mn-ea"/>
                  </a:rPr>
                  <a:t>检验</a:t>
                </a:r>
                <a:endParaRPr lang="en-US" altLang="zh-CN" sz="1795" b="1" dirty="0">
                  <a:solidFill>
                    <a:srgbClr val="002060"/>
                  </a:solidFill>
                  <a:latin typeface="+mn-ea"/>
                </a:endParaRPr>
              </a:p>
              <a:p>
                <a:pPr algn="ctr"/>
                <a:r>
                  <a:rPr lang="zh-CN" altLang="en-US" sz="1795" b="1" dirty="0">
                    <a:solidFill>
                      <a:srgbClr val="002060"/>
                    </a:solidFill>
                    <a:latin typeface="+mn-ea"/>
                  </a:rPr>
                  <a:t>检测</a:t>
                </a:r>
                <a:endParaRPr lang="zh-CN" altLang="en-US" sz="1795" b="1" dirty="0">
                  <a:solidFill>
                    <a:srgbClr val="002060"/>
                  </a:solidFill>
                  <a:latin typeface="+mn-ea"/>
                </a:endParaRPr>
              </a:p>
            </p:txBody>
          </p:sp>
        </p:grpSp>
        <p:grpSp>
          <p:nvGrpSpPr>
            <p:cNvPr id="20" name="组合 19"/>
            <p:cNvGrpSpPr/>
            <p:nvPr/>
          </p:nvGrpSpPr>
          <p:grpSpPr>
            <a:xfrm>
              <a:off x="4211655" y="3693498"/>
              <a:ext cx="1080120" cy="1050691"/>
              <a:chOff x="14850829" y="1885998"/>
              <a:chExt cx="1080120" cy="1050691"/>
            </a:xfrm>
          </p:grpSpPr>
          <p:sp>
            <p:nvSpPr>
              <p:cNvPr id="22" name="椭圆 21"/>
              <p:cNvSpPr/>
              <p:nvPr/>
            </p:nvSpPr>
            <p:spPr>
              <a:xfrm>
                <a:off x="14850829" y="1885998"/>
                <a:ext cx="1080120" cy="105069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69" name="文本框 68"/>
              <p:cNvSpPr txBox="1"/>
              <p:nvPr/>
            </p:nvSpPr>
            <p:spPr>
              <a:xfrm>
                <a:off x="14915632" y="2103604"/>
                <a:ext cx="936104" cy="646331"/>
              </a:xfrm>
              <a:prstGeom prst="rect">
                <a:avLst/>
              </a:prstGeom>
              <a:noFill/>
            </p:spPr>
            <p:txBody>
              <a:bodyPr wrap="square" rtlCol="0">
                <a:spAutoFit/>
              </a:bodyPr>
              <a:p>
                <a:pPr algn="ctr"/>
                <a:r>
                  <a:rPr lang="zh-CN" altLang="en-US" sz="1795" b="1" dirty="0">
                    <a:solidFill>
                      <a:srgbClr val="FF0000"/>
                    </a:solidFill>
                    <a:latin typeface="+mn-ea"/>
                  </a:rPr>
                  <a:t>算力</a:t>
                </a:r>
                <a:endParaRPr lang="en-US" altLang="zh-CN" sz="1795" b="1" dirty="0">
                  <a:solidFill>
                    <a:srgbClr val="FF0000"/>
                  </a:solidFill>
                  <a:latin typeface="+mn-ea"/>
                </a:endParaRPr>
              </a:p>
              <a:p>
                <a:pPr algn="ctr"/>
                <a:r>
                  <a:rPr lang="zh-CN" altLang="en-US" sz="1795" b="1" dirty="0">
                    <a:solidFill>
                      <a:srgbClr val="FF0000"/>
                    </a:solidFill>
                    <a:latin typeface="+mn-ea"/>
                  </a:rPr>
                  <a:t>中心</a:t>
                </a:r>
                <a:endParaRPr lang="zh-CN" altLang="en-US" sz="1795" b="1" dirty="0">
                  <a:solidFill>
                    <a:srgbClr val="FF0000"/>
                  </a:solidFill>
                  <a:latin typeface="+mn-ea"/>
                </a:endParaRPr>
              </a:p>
            </p:txBody>
          </p:sp>
        </p:grpSp>
      </p:grpSp>
      <p:grpSp>
        <p:nvGrpSpPr>
          <p:cNvPr id="86" name="组合 85"/>
          <p:cNvGrpSpPr/>
          <p:nvPr/>
        </p:nvGrpSpPr>
        <p:grpSpPr>
          <a:xfrm>
            <a:off x="4399421" y="2315254"/>
            <a:ext cx="3446783" cy="3374975"/>
            <a:chOff x="6687535" y="2911062"/>
            <a:chExt cx="3456384" cy="3384376"/>
          </a:xfrm>
        </p:grpSpPr>
        <p:sp>
          <p:nvSpPr>
            <p:cNvPr id="87" name="椭圆 86"/>
            <p:cNvSpPr/>
            <p:nvPr/>
          </p:nvSpPr>
          <p:spPr>
            <a:xfrm>
              <a:off x="6687535" y="2911062"/>
              <a:ext cx="3456384" cy="3384376"/>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p>
          </p:txBody>
        </p:sp>
        <p:grpSp>
          <p:nvGrpSpPr>
            <p:cNvPr id="88" name="组合 87"/>
            <p:cNvGrpSpPr/>
            <p:nvPr/>
          </p:nvGrpSpPr>
          <p:grpSpPr>
            <a:xfrm>
              <a:off x="6750075" y="4077905"/>
              <a:ext cx="1080120" cy="1050691"/>
              <a:chOff x="6484168" y="3203451"/>
              <a:chExt cx="1080120" cy="1050691"/>
            </a:xfrm>
          </p:grpSpPr>
          <p:sp>
            <p:nvSpPr>
              <p:cNvPr id="102" name="椭圆 101"/>
              <p:cNvSpPr/>
              <p:nvPr/>
            </p:nvSpPr>
            <p:spPr>
              <a:xfrm>
                <a:off x="6484168" y="3203451"/>
                <a:ext cx="1080120" cy="1050691"/>
              </a:xfrm>
              <a:prstGeom prst="ellipse">
                <a:avLst/>
              </a:prstGeom>
              <a:solidFill>
                <a:srgbClr val="CCFF99"/>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p>
            </p:txBody>
          </p:sp>
          <p:sp>
            <p:nvSpPr>
              <p:cNvPr id="103" name="文本框 102"/>
              <p:cNvSpPr txBox="1"/>
              <p:nvPr/>
            </p:nvSpPr>
            <p:spPr>
              <a:xfrm>
                <a:off x="6544287" y="3419469"/>
                <a:ext cx="936104" cy="646331"/>
              </a:xfrm>
              <a:prstGeom prst="rect">
                <a:avLst/>
              </a:prstGeom>
              <a:noFill/>
            </p:spPr>
            <p:txBody>
              <a:bodyPr wrap="square" rtlCol="0">
                <a:spAutoFit/>
              </a:bodyPr>
              <a:p>
                <a:pPr algn="ctr"/>
                <a:r>
                  <a:rPr lang="zh-CN" altLang="en-US" sz="1795" b="1" dirty="0">
                    <a:latin typeface="+mn-ea"/>
                  </a:rPr>
                  <a:t>算力</a:t>
                </a:r>
                <a:endParaRPr lang="en-US" altLang="zh-CN" sz="1795" b="1" dirty="0">
                  <a:latin typeface="+mn-ea"/>
                </a:endParaRPr>
              </a:p>
              <a:p>
                <a:pPr algn="ctr"/>
                <a:r>
                  <a:rPr lang="zh-CN" altLang="en-US" sz="1795" b="1" dirty="0">
                    <a:latin typeface="+mn-ea"/>
                  </a:rPr>
                  <a:t>服务商</a:t>
                </a:r>
                <a:endParaRPr lang="zh-CN" altLang="en-US" sz="1795" b="1" dirty="0">
                  <a:latin typeface="+mn-ea"/>
                </a:endParaRPr>
              </a:p>
            </p:txBody>
          </p:sp>
        </p:grpSp>
        <p:grpSp>
          <p:nvGrpSpPr>
            <p:cNvPr id="89" name="组合 88"/>
            <p:cNvGrpSpPr/>
            <p:nvPr/>
          </p:nvGrpSpPr>
          <p:grpSpPr>
            <a:xfrm>
              <a:off x="8992941" y="4091744"/>
              <a:ext cx="1080120" cy="1050691"/>
              <a:chOff x="8919334" y="3283628"/>
              <a:chExt cx="1080120" cy="1050691"/>
            </a:xfrm>
          </p:grpSpPr>
          <p:sp>
            <p:nvSpPr>
              <p:cNvPr id="100" name="椭圆 99"/>
              <p:cNvSpPr/>
              <p:nvPr/>
            </p:nvSpPr>
            <p:spPr>
              <a:xfrm>
                <a:off x="8919334" y="3283628"/>
                <a:ext cx="1080120" cy="1050691"/>
              </a:xfrm>
              <a:prstGeom prst="ellipse">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p>
            </p:txBody>
          </p:sp>
          <p:sp>
            <p:nvSpPr>
              <p:cNvPr id="101" name="文本框 100"/>
              <p:cNvSpPr txBox="1"/>
              <p:nvPr/>
            </p:nvSpPr>
            <p:spPr>
              <a:xfrm>
                <a:off x="9007650" y="3485807"/>
                <a:ext cx="936104" cy="646331"/>
              </a:xfrm>
              <a:prstGeom prst="rect">
                <a:avLst/>
              </a:prstGeom>
              <a:noFill/>
            </p:spPr>
            <p:txBody>
              <a:bodyPr wrap="square" rtlCol="0">
                <a:spAutoFit/>
              </a:bodyPr>
              <a:p>
                <a:pPr algn="ctr"/>
                <a:r>
                  <a:rPr lang="zh-CN" altLang="en-US" sz="1795" b="1" dirty="0">
                    <a:latin typeface="+mn-ea"/>
                  </a:rPr>
                  <a:t>算力</a:t>
                </a:r>
                <a:endParaRPr lang="en-US" altLang="zh-CN" sz="1795" b="1" dirty="0">
                  <a:latin typeface="+mn-ea"/>
                </a:endParaRPr>
              </a:p>
              <a:p>
                <a:pPr algn="ctr"/>
                <a:r>
                  <a:rPr lang="zh-CN" altLang="en-US" sz="1795" b="1" dirty="0">
                    <a:latin typeface="+mn-ea"/>
                  </a:rPr>
                  <a:t>用户</a:t>
                </a:r>
                <a:endParaRPr lang="zh-CN" altLang="en-US" sz="1795" b="1" dirty="0">
                  <a:latin typeface="+mn-ea"/>
                </a:endParaRPr>
              </a:p>
            </p:txBody>
          </p:sp>
        </p:grpSp>
        <p:grpSp>
          <p:nvGrpSpPr>
            <p:cNvPr id="90" name="组合 89"/>
            <p:cNvGrpSpPr/>
            <p:nvPr/>
          </p:nvGrpSpPr>
          <p:grpSpPr>
            <a:xfrm>
              <a:off x="7875667" y="4084576"/>
              <a:ext cx="1080120" cy="1050691"/>
              <a:chOff x="14757039" y="1907307"/>
              <a:chExt cx="1080120" cy="1050691"/>
            </a:xfrm>
            <a:solidFill>
              <a:srgbClr val="1374C4"/>
            </a:solidFill>
          </p:grpSpPr>
          <p:sp>
            <p:nvSpPr>
              <p:cNvPr id="98" name="椭圆 97"/>
              <p:cNvSpPr/>
              <p:nvPr/>
            </p:nvSpPr>
            <p:spPr>
              <a:xfrm>
                <a:off x="14757039" y="1907307"/>
                <a:ext cx="1080120" cy="1050691"/>
              </a:xfrm>
              <a:prstGeom prst="ellipse">
                <a:avLst/>
              </a:prstGeom>
              <a:solidFill>
                <a:srgbClr val="D7000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solidFill>
                    <a:srgbClr val="002060"/>
                  </a:solidFill>
                </a:endParaRPr>
              </a:p>
            </p:txBody>
          </p:sp>
          <p:sp>
            <p:nvSpPr>
              <p:cNvPr id="99" name="文本框 98"/>
              <p:cNvSpPr txBox="1"/>
              <p:nvPr/>
            </p:nvSpPr>
            <p:spPr>
              <a:xfrm>
                <a:off x="14903955" y="2109486"/>
                <a:ext cx="791933" cy="646331"/>
              </a:xfrm>
              <a:prstGeom prst="rect">
                <a:avLst/>
              </a:prstGeom>
              <a:noFill/>
            </p:spPr>
            <p:txBody>
              <a:bodyPr wrap="square" rtlCol="0">
                <a:spAutoFit/>
              </a:bodyPr>
              <a:p>
                <a:pPr algn="ctr"/>
                <a:r>
                  <a:rPr lang="zh-CN" altLang="en-US" sz="1795" b="1" dirty="0">
                    <a:solidFill>
                      <a:schemeClr val="bg1"/>
                    </a:solidFill>
                    <a:latin typeface="+mn-ea"/>
                  </a:rPr>
                  <a:t>算网</a:t>
                </a:r>
                <a:endParaRPr lang="en-US" altLang="zh-CN" sz="1795" b="1" dirty="0">
                  <a:solidFill>
                    <a:schemeClr val="bg1"/>
                  </a:solidFill>
                  <a:latin typeface="+mn-ea"/>
                </a:endParaRPr>
              </a:p>
              <a:p>
                <a:pPr algn="ctr"/>
                <a:r>
                  <a:rPr lang="zh-CN" altLang="en-US" sz="1795" b="1" dirty="0">
                    <a:solidFill>
                      <a:schemeClr val="bg1"/>
                    </a:solidFill>
                    <a:latin typeface="+mn-ea"/>
                  </a:rPr>
                  <a:t>平台</a:t>
                </a:r>
                <a:endParaRPr lang="zh-CN" altLang="en-US" sz="1795" b="1" dirty="0">
                  <a:solidFill>
                    <a:schemeClr val="bg1"/>
                  </a:solidFill>
                  <a:latin typeface="+mn-ea"/>
                </a:endParaRPr>
              </a:p>
            </p:txBody>
          </p:sp>
        </p:grpSp>
        <p:sp>
          <p:nvSpPr>
            <p:cNvPr id="91" name="弧形 90"/>
            <p:cNvSpPr/>
            <p:nvPr/>
          </p:nvSpPr>
          <p:spPr>
            <a:xfrm rot="5400000">
              <a:off x="7712945" y="4137310"/>
              <a:ext cx="1476845" cy="1926006"/>
            </a:xfrm>
            <a:prstGeom prst="arc">
              <a:avLst>
                <a:gd name="adj1" fmla="val 16200000"/>
                <a:gd name="adj2" fmla="val 534346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p>
              <a:pPr algn="ctr"/>
              <a:endParaRPr lang="zh-CN" altLang="en-US" sz="1795"/>
            </a:p>
          </p:txBody>
        </p:sp>
        <p:grpSp>
          <p:nvGrpSpPr>
            <p:cNvPr id="92" name="组合 91"/>
            <p:cNvGrpSpPr/>
            <p:nvPr/>
          </p:nvGrpSpPr>
          <p:grpSpPr>
            <a:xfrm>
              <a:off x="7858815" y="3016848"/>
              <a:ext cx="1107016" cy="1050691"/>
              <a:chOff x="14757039" y="1907307"/>
              <a:chExt cx="1107016" cy="1050691"/>
            </a:xfrm>
            <a:solidFill>
              <a:srgbClr val="FFA3A3"/>
            </a:solidFill>
          </p:grpSpPr>
          <p:sp>
            <p:nvSpPr>
              <p:cNvPr id="96" name="椭圆 95"/>
              <p:cNvSpPr/>
              <p:nvPr/>
            </p:nvSpPr>
            <p:spPr>
              <a:xfrm>
                <a:off x="14757039" y="1907307"/>
                <a:ext cx="1080120" cy="105069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solidFill>
                    <a:srgbClr val="002060"/>
                  </a:solidFill>
                </a:endParaRPr>
              </a:p>
            </p:txBody>
          </p:sp>
          <p:sp>
            <p:nvSpPr>
              <p:cNvPr id="97" name="文本框 96"/>
              <p:cNvSpPr txBox="1"/>
              <p:nvPr/>
            </p:nvSpPr>
            <p:spPr>
              <a:xfrm>
                <a:off x="14767083" y="2000922"/>
                <a:ext cx="1096972" cy="923330"/>
              </a:xfrm>
              <a:prstGeom prst="rect">
                <a:avLst/>
              </a:prstGeom>
              <a:noFill/>
            </p:spPr>
            <p:txBody>
              <a:bodyPr wrap="square" rtlCol="0">
                <a:spAutoFit/>
              </a:bodyPr>
              <a:p>
                <a:pPr algn="ctr"/>
                <a:r>
                  <a:rPr lang="zh-CN" altLang="en-US" sz="1795" b="1" dirty="0">
                    <a:solidFill>
                      <a:srgbClr val="002060"/>
                    </a:solidFill>
                    <a:latin typeface="+mn-ea"/>
                  </a:rPr>
                  <a:t>技术与</a:t>
                </a:r>
                <a:endParaRPr lang="en-US" altLang="zh-CN" sz="1795" b="1" dirty="0">
                  <a:solidFill>
                    <a:srgbClr val="002060"/>
                  </a:solidFill>
                  <a:latin typeface="+mn-ea"/>
                </a:endParaRPr>
              </a:p>
              <a:p>
                <a:pPr algn="ctr"/>
                <a:r>
                  <a:rPr lang="zh-CN" altLang="en-US" sz="1795" b="1" dirty="0">
                    <a:solidFill>
                      <a:srgbClr val="002060"/>
                    </a:solidFill>
                    <a:latin typeface="+mn-ea"/>
                  </a:rPr>
                  <a:t>解决</a:t>
                </a:r>
                <a:endParaRPr lang="en-US" altLang="zh-CN" sz="1795" b="1" dirty="0">
                  <a:solidFill>
                    <a:srgbClr val="002060"/>
                  </a:solidFill>
                  <a:latin typeface="+mn-ea"/>
                </a:endParaRPr>
              </a:p>
              <a:p>
                <a:pPr algn="ctr"/>
                <a:r>
                  <a:rPr lang="zh-CN" altLang="en-US" sz="1795" b="1" dirty="0">
                    <a:solidFill>
                      <a:srgbClr val="002060"/>
                    </a:solidFill>
                    <a:latin typeface="+mn-ea"/>
                  </a:rPr>
                  <a:t>方案</a:t>
                </a:r>
                <a:endParaRPr lang="en-US" altLang="zh-CN" sz="1795" b="1" dirty="0">
                  <a:solidFill>
                    <a:srgbClr val="002060"/>
                  </a:solidFill>
                  <a:latin typeface="+mn-ea"/>
                </a:endParaRPr>
              </a:p>
            </p:txBody>
          </p:sp>
        </p:grpSp>
        <p:grpSp>
          <p:nvGrpSpPr>
            <p:cNvPr id="93" name="组合 92"/>
            <p:cNvGrpSpPr/>
            <p:nvPr/>
          </p:nvGrpSpPr>
          <p:grpSpPr>
            <a:xfrm>
              <a:off x="7912821" y="5151669"/>
              <a:ext cx="1080120" cy="1050691"/>
              <a:chOff x="14767657" y="1896188"/>
              <a:chExt cx="1080120" cy="1050691"/>
            </a:xfrm>
            <a:solidFill>
              <a:srgbClr val="FFA3A3"/>
            </a:solidFill>
          </p:grpSpPr>
          <p:sp>
            <p:nvSpPr>
              <p:cNvPr id="94" name="椭圆 93"/>
              <p:cNvSpPr/>
              <p:nvPr/>
            </p:nvSpPr>
            <p:spPr>
              <a:xfrm>
                <a:off x="14767657" y="1896188"/>
                <a:ext cx="1080120" cy="105069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solidFill>
                    <a:srgbClr val="002060"/>
                  </a:solidFill>
                </a:endParaRPr>
              </a:p>
            </p:txBody>
          </p:sp>
          <p:sp>
            <p:nvSpPr>
              <p:cNvPr id="95" name="文本框 94"/>
              <p:cNvSpPr txBox="1"/>
              <p:nvPr/>
            </p:nvSpPr>
            <p:spPr>
              <a:xfrm>
                <a:off x="14903955" y="2109486"/>
                <a:ext cx="791933" cy="646331"/>
              </a:xfrm>
              <a:prstGeom prst="rect">
                <a:avLst/>
              </a:prstGeom>
              <a:grpFill/>
            </p:spPr>
            <p:txBody>
              <a:bodyPr wrap="square" rtlCol="0">
                <a:spAutoFit/>
              </a:bodyPr>
              <a:p>
                <a:pPr algn="ctr"/>
                <a:r>
                  <a:rPr lang="zh-CN" altLang="en-US" sz="1795" b="1" dirty="0">
                    <a:solidFill>
                      <a:srgbClr val="002060"/>
                    </a:solidFill>
                    <a:latin typeface="+mn-ea"/>
                  </a:rPr>
                  <a:t>算力</a:t>
                </a:r>
                <a:endParaRPr lang="en-US" altLang="zh-CN" sz="1795" b="1" dirty="0">
                  <a:solidFill>
                    <a:srgbClr val="002060"/>
                  </a:solidFill>
                  <a:latin typeface="+mn-ea"/>
                </a:endParaRPr>
              </a:p>
              <a:p>
                <a:pPr algn="ctr"/>
                <a:r>
                  <a:rPr lang="zh-CN" altLang="en-US" sz="1795" b="1" dirty="0">
                    <a:solidFill>
                      <a:srgbClr val="002060"/>
                    </a:solidFill>
                    <a:latin typeface="+mn-ea"/>
                  </a:rPr>
                  <a:t>网络</a:t>
                </a:r>
                <a:endParaRPr lang="zh-CN" altLang="en-US" sz="1795" b="1" dirty="0">
                  <a:solidFill>
                    <a:srgbClr val="002060"/>
                  </a:solidFill>
                  <a:latin typeface="+mn-ea"/>
                </a:endParaRPr>
              </a:p>
            </p:txBody>
          </p:sp>
        </p:grpSp>
      </p:grpSp>
      <p:grpSp>
        <p:nvGrpSpPr>
          <p:cNvPr id="104" name="组合 103"/>
          <p:cNvGrpSpPr/>
          <p:nvPr/>
        </p:nvGrpSpPr>
        <p:grpSpPr>
          <a:xfrm>
            <a:off x="8096041" y="2128839"/>
            <a:ext cx="3396273" cy="3337493"/>
            <a:chOff x="10348980" y="2486353"/>
            <a:chExt cx="3405733" cy="3346790"/>
          </a:xfrm>
        </p:grpSpPr>
        <p:grpSp>
          <p:nvGrpSpPr>
            <p:cNvPr id="105" name="组合 104"/>
            <p:cNvGrpSpPr/>
            <p:nvPr/>
          </p:nvGrpSpPr>
          <p:grpSpPr>
            <a:xfrm>
              <a:off x="12619132" y="3046558"/>
              <a:ext cx="1080120" cy="1050691"/>
              <a:chOff x="14757039" y="1907307"/>
              <a:chExt cx="1080120" cy="1050691"/>
            </a:xfrm>
          </p:grpSpPr>
          <p:sp>
            <p:nvSpPr>
              <p:cNvPr id="124" name="椭圆 123"/>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125" name="文本框 124"/>
              <p:cNvSpPr txBox="1"/>
              <p:nvPr/>
            </p:nvSpPr>
            <p:spPr>
              <a:xfrm>
                <a:off x="14829047" y="1998663"/>
                <a:ext cx="936104" cy="923330"/>
              </a:xfrm>
              <a:prstGeom prst="rect">
                <a:avLst/>
              </a:prstGeom>
              <a:noFill/>
            </p:spPr>
            <p:txBody>
              <a:bodyPr wrap="square" rtlCol="0">
                <a:spAutoFit/>
              </a:bodyPr>
              <a:p>
                <a:pPr algn="ctr"/>
                <a:r>
                  <a:rPr lang="zh-CN" altLang="en-US" sz="1795" b="1" dirty="0">
                    <a:solidFill>
                      <a:srgbClr val="002060"/>
                    </a:solidFill>
                    <a:latin typeface="+mn-ea"/>
                  </a:rPr>
                  <a:t>咨询</a:t>
                </a:r>
                <a:endParaRPr lang="en-US" altLang="zh-CN" sz="1795" b="1" dirty="0">
                  <a:solidFill>
                    <a:srgbClr val="002060"/>
                  </a:solidFill>
                  <a:latin typeface="+mn-ea"/>
                </a:endParaRPr>
              </a:p>
              <a:p>
                <a:pPr algn="ctr"/>
                <a:r>
                  <a:rPr lang="zh-CN" altLang="en-US" sz="1795" b="1" dirty="0">
                    <a:solidFill>
                      <a:srgbClr val="002060"/>
                    </a:solidFill>
                    <a:latin typeface="+mn-ea"/>
                  </a:rPr>
                  <a:t>设计</a:t>
                </a:r>
                <a:endParaRPr lang="en-US" altLang="zh-CN" sz="1795" b="1" dirty="0">
                  <a:solidFill>
                    <a:srgbClr val="002060"/>
                  </a:solidFill>
                  <a:latin typeface="+mn-ea"/>
                </a:endParaRPr>
              </a:p>
              <a:p>
                <a:pPr algn="ctr"/>
                <a:r>
                  <a:rPr lang="zh-CN" altLang="en-US" sz="1795" b="1" dirty="0">
                    <a:solidFill>
                      <a:srgbClr val="002060"/>
                    </a:solidFill>
                    <a:latin typeface="+mn-ea"/>
                  </a:rPr>
                  <a:t>培训</a:t>
                </a:r>
                <a:endParaRPr lang="zh-CN" altLang="en-US" sz="1795" b="1" dirty="0">
                  <a:solidFill>
                    <a:srgbClr val="002060"/>
                  </a:solidFill>
                  <a:latin typeface="+mn-ea"/>
                </a:endParaRPr>
              </a:p>
            </p:txBody>
          </p:sp>
        </p:grpSp>
        <p:grpSp>
          <p:nvGrpSpPr>
            <p:cNvPr id="106" name="组合 105"/>
            <p:cNvGrpSpPr/>
            <p:nvPr/>
          </p:nvGrpSpPr>
          <p:grpSpPr>
            <a:xfrm>
              <a:off x="11541704" y="4782452"/>
              <a:ext cx="1080120" cy="1050691"/>
              <a:chOff x="14736996" y="1869287"/>
              <a:chExt cx="1080120" cy="1050691"/>
            </a:xfrm>
          </p:grpSpPr>
          <p:sp>
            <p:nvSpPr>
              <p:cNvPr id="122" name="椭圆 121"/>
              <p:cNvSpPr/>
              <p:nvPr/>
            </p:nvSpPr>
            <p:spPr>
              <a:xfrm>
                <a:off x="14736996" y="186928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solidFill>
                    <a:srgbClr val="002060"/>
                  </a:solidFill>
                </a:endParaRPr>
              </a:p>
            </p:txBody>
          </p:sp>
          <p:sp>
            <p:nvSpPr>
              <p:cNvPr id="123" name="文本框 122"/>
              <p:cNvSpPr txBox="1"/>
              <p:nvPr/>
            </p:nvSpPr>
            <p:spPr>
              <a:xfrm>
                <a:off x="14798557" y="2071466"/>
                <a:ext cx="936104" cy="646331"/>
              </a:xfrm>
              <a:prstGeom prst="rect">
                <a:avLst/>
              </a:prstGeom>
              <a:noFill/>
            </p:spPr>
            <p:txBody>
              <a:bodyPr wrap="square" rtlCol="0">
                <a:spAutoFit/>
              </a:bodyPr>
              <a:p>
                <a:pPr algn="ctr"/>
                <a:r>
                  <a:rPr lang="zh-CN" altLang="en-US" sz="1795" b="1" dirty="0">
                    <a:solidFill>
                      <a:srgbClr val="002060"/>
                    </a:solidFill>
                    <a:latin typeface="+mn-ea"/>
                  </a:rPr>
                  <a:t>安全</a:t>
                </a:r>
                <a:endParaRPr lang="en-US" altLang="zh-CN" sz="1795" b="1" dirty="0">
                  <a:solidFill>
                    <a:srgbClr val="002060"/>
                  </a:solidFill>
                  <a:latin typeface="+mn-ea"/>
                </a:endParaRPr>
              </a:p>
              <a:p>
                <a:pPr algn="ctr"/>
                <a:r>
                  <a:rPr lang="zh-CN" altLang="en-US" sz="1795" b="1" dirty="0">
                    <a:solidFill>
                      <a:srgbClr val="002060"/>
                    </a:solidFill>
                    <a:latin typeface="+mn-ea"/>
                  </a:rPr>
                  <a:t>合规</a:t>
                </a:r>
                <a:endParaRPr lang="zh-CN" altLang="en-US" sz="1795" b="1" dirty="0">
                  <a:solidFill>
                    <a:srgbClr val="002060"/>
                  </a:solidFill>
                  <a:latin typeface="+mn-ea"/>
                </a:endParaRPr>
              </a:p>
            </p:txBody>
          </p:sp>
        </p:grpSp>
        <p:grpSp>
          <p:nvGrpSpPr>
            <p:cNvPr id="107" name="组合 106"/>
            <p:cNvGrpSpPr/>
            <p:nvPr/>
          </p:nvGrpSpPr>
          <p:grpSpPr>
            <a:xfrm>
              <a:off x="11484056" y="2486353"/>
              <a:ext cx="1080120" cy="1050691"/>
              <a:chOff x="14702083" y="1909998"/>
              <a:chExt cx="1080120" cy="1050691"/>
            </a:xfrm>
          </p:grpSpPr>
          <p:sp>
            <p:nvSpPr>
              <p:cNvPr id="120" name="椭圆 119"/>
              <p:cNvSpPr/>
              <p:nvPr/>
            </p:nvSpPr>
            <p:spPr>
              <a:xfrm>
                <a:off x="14702083" y="1909998"/>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121" name="文本框 120"/>
              <p:cNvSpPr txBox="1"/>
              <p:nvPr/>
            </p:nvSpPr>
            <p:spPr>
              <a:xfrm>
                <a:off x="14784086" y="2101864"/>
                <a:ext cx="936104" cy="646331"/>
              </a:xfrm>
              <a:prstGeom prst="rect">
                <a:avLst/>
              </a:prstGeom>
              <a:noFill/>
            </p:spPr>
            <p:txBody>
              <a:bodyPr wrap="square" rtlCol="0">
                <a:spAutoFit/>
              </a:bodyPr>
              <a:p>
                <a:pPr algn="ctr"/>
                <a:r>
                  <a:rPr lang="zh-CN" altLang="en-US" sz="1795" b="1" dirty="0">
                    <a:solidFill>
                      <a:srgbClr val="002060"/>
                    </a:solidFill>
                    <a:latin typeface="+mn-ea"/>
                  </a:rPr>
                  <a:t>数据</a:t>
                </a:r>
                <a:endParaRPr lang="en-US" altLang="zh-CN" sz="1795" b="1" dirty="0">
                  <a:solidFill>
                    <a:srgbClr val="002060"/>
                  </a:solidFill>
                  <a:latin typeface="+mn-ea"/>
                </a:endParaRPr>
              </a:p>
              <a:p>
                <a:pPr algn="ctr"/>
                <a:r>
                  <a:rPr lang="zh-CN" altLang="en-US" sz="1795" b="1" dirty="0">
                    <a:solidFill>
                      <a:srgbClr val="002060"/>
                    </a:solidFill>
                    <a:latin typeface="+mn-ea"/>
                  </a:rPr>
                  <a:t>数据集</a:t>
                </a:r>
                <a:endParaRPr lang="zh-CN" altLang="en-US" sz="1795" b="1" dirty="0">
                  <a:solidFill>
                    <a:srgbClr val="002060"/>
                  </a:solidFill>
                  <a:latin typeface="+mn-ea"/>
                </a:endParaRPr>
              </a:p>
            </p:txBody>
          </p:sp>
        </p:grpSp>
        <p:grpSp>
          <p:nvGrpSpPr>
            <p:cNvPr id="108" name="组合 107"/>
            <p:cNvGrpSpPr/>
            <p:nvPr/>
          </p:nvGrpSpPr>
          <p:grpSpPr>
            <a:xfrm>
              <a:off x="11507491" y="3642830"/>
              <a:ext cx="1080120" cy="1050691"/>
              <a:chOff x="14716145" y="1924259"/>
              <a:chExt cx="1080120" cy="1050691"/>
            </a:xfrm>
          </p:grpSpPr>
          <p:sp>
            <p:nvSpPr>
              <p:cNvPr id="118" name="椭圆 117"/>
              <p:cNvSpPr/>
              <p:nvPr/>
            </p:nvSpPr>
            <p:spPr>
              <a:xfrm>
                <a:off x="14716145" y="1924259"/>
                <a:ext cx="1080120" cy="105069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119" name="文本框 118"/>
              <p:cNvSpPr txBox="1"/>
              <p:nvPr/>
            </p:nvSpPr>
            <p:spPr>
              <a:xfrm>
                <a:off x="14774713" y="2143475"/>
                <a:ext cx="936104" cy="646331"/>
              </a:xfrm>
              <a:prstGeom prst="rect">
                <a:avLst/>
              </a:prstGeom>
              <a:noFill/>
            </p:spPr>
            <p:txBody>
              <a:bodyPr wrap="square" rtlCol="0">
                <a:spAutoFit/>
              </a:bodyPr>
              <a:p>
                <a:pPr algn="ctr"/>
                <a:r>
                  <a:rPr lang="zh-CN" altLang="en-US" sz="1795" b="1" dirty="0">
                    <a:solidFill>
                      <a:srgbClr val="FF0000"/>
                    </a:solidFill>
                    <a:latin typeface="+mn-ea"/>
                  </a:rPr>
                  <a:t>用户</a:t>
                </a:r>
                <a:endParaRPr lang="en-US" altLang="zh-CN" sz="1795" b="1" dirty="0">
                  <a:solidFill>
                    <a:srgbClr val="FF0000"/>
                  </a:solidFill>
                  <a:latin typeface="+mn-ea"/>
                </a:endParaRPr>
              </a:p>
              <a:p>
                <a:pPr algn="ctr"/>
                <a:r>
                  <a:rPr lang="zh-CN" altLang="en-US" sz="1795" b="1" dirty="0">
                    <a:solidFill>
                      <a:srgbClr val="FF0000"/>
                    </a:solidFill>
                    <a:latin typeface="+mn-ea"/>
                  </a:rPr>
                  <a:t>需求</a:t>
                </a:r>
                <a:endParaRPr lang="zh-CN" altLang="en-US" sz="1795" b="1" dirty="0">
                  <a:solidFill>
                    <a:srgbClr val="FF0000"/>
                  </a:solidFill>
                  <a:latin typeface="+mn-ea"/>
                </a:endParaRPr>
              </a:p>
            </p:txBody>
          </p:sp>
        </p:grpSp>
        <p:grpSp>
          <p:nvGrpSpPr>
            <p:cNvPr id="109" name="组合 108"/>
            <p:cNvGrpSpPr/>
            <p:nvPr/>
          </p:nvGrpSpPr>
          <p:grpSpPr>
            <a:xfrm>
              <a:off x="10388493" y="4234270"/>
              <a:ext cx="1080120" cy="1050691"/>
              <a:chOff x="14757039" y="1907307"/>
              <a:chExt cx="1080120" cy="1050691"/>
            </a:xfrm>
          </p:grpSpPr>
          <p:sp>
            <p:nvSpPr>
              <p:cNvPr id="116" name="椭圆 115"/>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a:solidFill>
                    <a:srgbClr val="002060"/>
                  </a:solidFill>
                </a:endParaRPr>
              </a:p>
            </p:txBody>
          </p:sp>
          <p:sp>
            <p:nvSpPr>
              <p:cNvPr id="117" name="文本框 116"/>
              <p:cNvSpPr txBox="1"/>
              <p:nvPr/>
            </p:nvSpPr>
            <p:spPr>
              <a:xfrm>
                <a:off x="14839208" y="1970987"/>
                <a:ext cx="936104" cy="923330"/>
              </a:xfrm>
              <a:prstGeom prst="rect">
                <a:avLst/>
              </a:prstGeom>
              <a:noFill/>
            </p:spPr>
            <p:txBody>
              <a:bodyPr wrap="square" rtlCol="0">
                <a:spAutoFit/>
              </a:bodyPr>
              <a:p>
                <a:pPr algn="ctr"/>
                <a:r>
                  <a:rPr lang="zh-CN" altLang="en-US" sz="1795" b="1" dirty="0">
                    <a:solidFill>
                      <a:srgbClr val="002060"/>
                    </a:solidFill>
                    <a:latin typeface="+mn-ea"/>
                  </a:rPr>
                  <a:t>开发</a:t>
                </a:r>
                <a:endParaRPr lang="en-US" altLang="zh-CN" sz="1795" b="1" dirty="0">
                  <a:solidFill>
                    <a:srgbClr val="002060"/>
                  </a:solidFill>
                  <a:latin typeface="+mn-ea"/>
                </a:endParaRPr>
              </a:p>
              <a:p>
                <a:pPr algn="ctr"/>
                <a:r>
                  <a:rPr lang="zh-CN" altLang="en-US" sz="1795" b="1" dirty="0">
                    <a:solidFill>
                      <a:srgbClr val="002060"/>
                    </a:solidFill>
                    <a:latin typeface="+mn-ea"/>
                  </a:rPr>
                  <a:t>集成</a:t>
                </a:r>
                <a:endParaRPr lang="en-US" altLang="zh-CN" sz="1795" b="1" dirty="0">
                  <a:solidFill>
                    <a:srgbClr val="002060"/>
                  </a:solidFill>
                  <a:latin typeface="+mn-ea"/>
                </a:endParaRPr>
              </a:p>
              <a:p>
                <a:pPr algn="ctr"/>
                <a:r>
                  <a:rPr lang="zh-CN" altLang="en-US" sz="1795" b="1" dirty="0">
                    <a:solidFill>
                      <a:srgbClr val="002060"/>
                    </a:solidFill>
                    <a:latin typeface="+mn-ea"/>
                  </a:rPr>
                  <a:t>部署</a:t>
                </a:r>
                <a:endParaRPr lang="zh-CN" altLang="en-US" sz="1795" b="1" dirty="0">
                  <a:solidFill>
                    <a:srgbClr val="002060"/>
                  </a:solidFill>
                  <a:latin typeface="+mn-ea"/>
                </a:endParaRPr>
              </a:p>
            </p:txBody>
          </p:sp>
        </p:grpSp>
        <p:grpSp>
          <p:nvGrpSpPr>
            <p:cNvPr id="110" name="组合 109"/>
            <p:cNvGrpSpPr/>
            <p:nvPr/>
          </p:nvGrpSpPr>
          <p:grpSpPr>
            <a:xfrm>
              <a:off x="10348980" y="3068605"/>
              <a:ext cx="1080120" cy="1050691"/>
              <a:chOff x="14757039" y="1907307"/>
              <a:chExt cx="1080120" cy="1050691"/>
            </a:xfrm>
          </p:grpSpPr>
          <p:sp>
            <p:nvSpPr>
              <p:cNvPr id="114" name="椭圆 113"/>
              <p:cNvSpPr/>
              <p:nvPr/>
            </p:nvSpPr>
            <p:spPr>
              <a:xfrm>
                <a:off x="14757039" y="1907307"/>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solidFill>
                    <a:srgbClr val="002060"/>
                  </a:solidFill>
                </a:endParaRPr>
              </a:p>
            </p:txBody>
          </p:sp>
          <p:sp>
            <p:nvSpPr>
              <p:cNvPr id="115" name="文本框 114"/>
              <p:cNvSpPr txBox="1"/>
              <p:nvPr/>
            </p:nvSpPr>
            <p:spPr>
              <a:xfrm>
                <a:off x="14829047" y="2147423"/>
                <a:ext cx="936104" cy="646331"/>
              </a:xfrm>
              <a:prstGeom prst="rect">
                <a:avLst/>
              </a:prstGeom>
              <a:noFill/>
            </p:spPr>
            <p:txBody>
              <a:bodyPr wrap="square" rtlCol="0">
                <a:spAutoFit/>
              </a:bodyPr>
              <a:p>
                <a:pPr algn="ctr"/>
                <a:r>
                  <a:rPr lang="zh-CN" altLang="en-US" sz="1795" b="1" dirty="0">
                    <a:solidFill>
                      <a:srgbClr val="002060"/>
                    </a:solidFill>
                    <a:latin typeface="+mn-ea"/>
                  </a:rPr>
                  <a:t>大模型</a:t>
                </a:r>
                <a:endParaRPr lang="en-US" altLang="zh-CN" sz="1795" b="1" dirty="0">
                  <a:solidFill>
                    <a:srgbClr val="002060"/>
                  </a:solidFill>
                  <a:latin typeface="+mn-ea"/>
                </a:endParaRPr>
              </a:p>
              <a:p>
                <a:pPr algn="ctr"/>
                <a:r>
                  <a:rPr lang="en-US" altLang="zh-CN" sz="1795" b="1" dirty="0">
                    <a:solidFill>
                      <a:srgbClr val="002060"/>
                    </a:solidFill>
                    <a:latin typeface="+mn-ea"/>
                  </a:rPr>
                  <a:t>AI</a:t>
                </a:r>
                <a:r>
                  <a:rPr lang="zh-CN" altLang="en-US" sz="1795" b="1" dirty="0">
                    <a:solidFill>
                      <a:srgbClr val="002060"/>
                    </a:solidFill>
                    <a:latin typeface="+mn-ea"/>
                  </a:rPr>
                  <a:t>应用</a:t>
                </a:r>
                <a:endParaRPr lang="zh-CN" altLang="en-US" sz="1795" b="1" dirty="0">
                  <a:solidFill>
                    <a:srgbClr val="002060"/>
                  </a:solidFill>
                  <a:latin typeface="+mn-ea"/>
                </a:endParaRPr>
              </a:p>
            </p:txBody>
          </p:sp>
        </p:grpSp>
        <p:grpSp>
          <p:nvGrpSpPr>
            <p:cNvPr id="111" name="组合 110"/>
            <p:cNvGrpSpPr/>
            <p:nvPr/>
          </p:nvGrpSpPr>
          <p:grpSpPr>
            <a:xfrm>
              <a:off x="12674593" y="4234270"/>
              <a:ext cx="1080120" cy="1050691"/>
              <a:chOff x="14767695" y="1900109"/>
              <a:chExt cx="1080120" cy="1050691"/>
            </a:xfrm>
          </p:grpSpPr>
          <p:sp>
            <p:nvSpPr>
              <p:cNvPr id="112" name="椭圆 111"/>
              <p:cNvSpPr/>
              <p:nvPr/>
            </p:nvSpPr>
            <p:spPr>
              <a:xfrm>
                <a:off x="14767695" y="1900109"/>
                <a:ext cx="1080120" cy="105069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795" dirty="0">
                  <a:solidFill>
                    <a:srgbClr val="002060"/>
                  </a:solidFill>
                </a:endParaRPr>
              </a:p>
            </p:txBody>
          </p:sp>
          <p:sp>
            <p:nvSpPr>
              <p:cNvPr id="113" name="文本框 112"/>
              <p:cNvSpPr txBox="1"/>
              <p:nvPr/>
            </p:nvSpPr>
            <p:spPr>
              <a:xfrm>
                <a:off x="14851857" y="2159593"/>
                <a:ext cx="936104" cy="646331"/>
              </a:xfrm>
              <a:prstGeom prst="rect">
                <a:avLst/>
              </a:prstGeom>
              <a:noFill/>
            </p:spPr>
            <p:txBody>
              <a:bodyPr wrap="square" rtlCol="0">
                <a:spAutoFit/>
              </a:bodyPr>
              <a:p>
                <a:pPr algn="ctr"/>
                <a:r>
                  <a:rPr lang="zh-CN" altLang="en-US" sz="1795" b="1" dirty="0">
                    <a:solidFill>
                      <a:srgbClr val="002060"/>
                    </a:solidFill>
                    <a:latin typeface="+mn-ea"/>
                  </a:rPr>
                  <a:t>基础</a:t>
                </a:r>
                <a:endParaRPr lang="en-US" altLang="zh-CN" sz="1795" b="1" dirty="0">
                  <a:solidFill>
                    <a:srgbClr val="002060"/>
                  </a:solidFill>
                  <a:latin typeface="+mn-ea"/>
                </a:endParaRPr>
              </a:p>
              <a:p>
                <a:pPr algn="ctr"/>
                <a:r>
                  <a:rPr lang="zh-CN" altLang="en-US" sz="1795" b="1" dirty="0">
                    <a:solidFill>
                      <a:srgbClr val="002060"/>
                    </a:solidFill>
                    <a:latin typeface="+mn-ea"/>
                  </a:rPr>
                  <a:t>设施</a:t>
                </a:r>
                <a:endParaRPr lang="zh-CN" altLang="en-US" sz="1795" b="1" dirty="0">
                  <a:solidFill>
                    <a:srgbClr val="002060"/>
                  </a:solidFill>
                  <a:latin typeface="+mn-ea"/>
                </a:endParaRPr>
              </a:p>
            </p:txBody>
          </p:sp>
        </p:grpSp>
      </p:grpSp>
      <p:sp>
        <p:nvSpPr>
          <p:cNvPr id="126" name="文本框 125"/>
          <p:cNvSpPr txBox="1"/>
          <p:nvPr/>
        </p:nvSpPr>
        <p:spPr>
          <a:xfrm>
            <a:off x="4072111" y="1774006"/>
            <a:ext cx="3994435" cy="398999"/>
          </a:xfrm>
          <a:prstGeom prst="rect">
            <a:avLst/>
          </a:prstGeom>
          <a:noFill/>
        </p:spPr>
        <p:txBody>
          <a:bodyPr wrap="square">
            <a:spAutoFit/>
          </a:bodyPr>
          <a:p>
            <a:pPr algn="ctr"/>
            <a:r>
              <a:rPr lang="zh-CN" altLang="en-US" sz="1995" b="1" dirty="0">
                <a:solidFill>
                  <a:srgbClr val="C00000"/>
                </a:solidFill>
              </a:rPr>
              <a:t>长期战略：算力产业生态平台</a:t>
            </a:r>
            <a:endParaRPr lang="zh-CN" altLang="en-US" sz="1995" dirty="0">
              <a:solidFill>
                <a:srgbClr val="C00000"/>
              </a:solidFill>
            </a:endParaRPr>
          </a:p>
        </p:txBody>
      </p:sp>
      <p:sp>
        <p:nvSpPr>
          <p:cNvPr id="7" name="文本框 6"/>
          <p:cNvSpPr txBox="1"/>
          <p:nvPr/>
        </p:nvSpPr>
        <p:spPr>
          <a:xfrm>
            <a:off x="345407" y="227032"/>
            <a:ext cx="6462326"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长期生态</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5407" y="227032"/>
            <a:ext cx="5673639"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铁塔公司统筹建设特色和优势</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95580" y="1083310"/>
            <a:ext cx="11594465" cy="5692775"/>
          </a:xfrm>
          <a:prstGeom prst="rect">
            <a:avLst/>
          </a:prstGeom>
          <a:noFill/>
        </p:spPr>
        <p:txBody>
          <a:bodyPr wrap="square" rtlCol="0" anchor="t">
            <a:spAutoFit/>
          </a:bodyPr>
          <a:lstStyle/>
          <a:p>
            <a:pPr marR="0" lvl="0" algn="l" defTabSz="914400" rtl="0" eaLnBrk="1" fontAlgn="auto" latinLnBrk="0" hangingPunct="1">
              <a:lnSpc>
                <a:spcPct val="200000"/>
              </a:lnSpc>
              <a:spcBef>
                <a:spcPts val="0"/>
              </a:spcBef>
              <a:spcAft>
                <a:spcPts val="0"/>
              </a:spcAft>
              <a:buClr>
                <a:srgbClr val="C00000"/>
              </a:buClr>
              <a:buSzTx/>
              <a:defRPr/>
            </a:pPr>
            <a:r>
              <a:rPr lang="zh-CN" altLang="en-US" sz="1400" b="0" i="0" dirty="0">
                <a:solidFill>
                  <a:srgbClr val="171515"/>
                </a:solidFill>
                <a:effectLst/>
                <a:latin typeface="微软雅黑" panose="020B0503020204020204" pitchFamily="34" charset="-122"/>
                <a:ea typeface="微软雅黑" panose="020B0503020204020204" pitchFamily="34" charset="-122"/>
              </a:rPr>
              <a:t>      中国铁塔股份有限公司（简称“中国铁塔”）是在落实网络强国战略、深化国企改革、促进电信基础设施资源共享的背景下，由国务院推动成立的国有大型通信基础设施服务企业。公司主要从事通信铁塔等基站机房配套设施和高铁地铁公网覆盖、大型室内分布系统的建设、维护和运营。相关优势如下：</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200000"/>
              </a:lnSpc>
              <a:spcBef>
                <a:spcPts val="0"/>
              </a:spcBef>
              <a:spcAft>
                <a:spcPts val="0"/>
              </a:spcAft>
              <a:buClr>
                <a:srgbClr val="C00000"/>
              </a:buClr>
              <a:buSzTx/>
              <a:defRPr/>
            </a:pPr>
            <a:r>
              <a:rPr kumimoji="0" lang="en-US" altLang="zh-CN"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铁塔公司拥有专业的算力基础设施代建能力，可按照政府要求，结合实际情况，提供专业的项目设计，设备采购，集成调试，后期</a:t>
            </a:r>
            <a:r>
              <a:rPr kumimoji="0" lang="en-US" altLang="zh-CN"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7*24</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小时不间断的通信级监控运维等全套服务</a:t>
            </a:r>
            <a:r>
              <a:rPr lang="zh-CN" altLang="en-US"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，响应</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速度快，实施效率高，后期运维服务长久稳定。</a:t>
            </a:r>
            <a:endPar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200000"/>
              </a:lnSpc>
              <a:spcBef>
                <a:spcPts val="0"/>
              </a:spcBef>
              <a:spcAft>
                <a:spcPts val="0"/>
              </a:spcAft>
              <a:buClr>
                <a:srgbClr val="C00000"/>
              </a:buClr>
              <a:buSzTx/>
              <a:defRPr/>
            </a:pP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铁塔公司具备相关的资金能力，本</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项目建设支出可由铁塔公司</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一次性投入，铁塔公司与政府间</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按照成本加成方式分年结算，项目成本完全透明，接受政府方审计单位审计</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200000"/>
              </a:lnSpc>
              <a:spcBef>
                <a:spcPts val="0"/>
              </a:spcBef>
              <a:spcAft>
                <a:spcPts val="0"/>
              </a:spcAft>
              <a:buClr>
                <a:srgbClr val="C00000"/>
              </a:buClr>
              <a:buSzTx/>
              <a:defRPr/>
            </a:pP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铁塔公司是国有企业和专业通信基础设施服务</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，在全国范围内拥有</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210</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万余座站址、近百万边缘算力机房，是国内不可或缺的边缘算力服务商；</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eaLnBrk="1" fontAlgn="auto" latinLnBrk="0" hangingPunct="1">
              <a:lnSpc>
                <a:spcPct val="200000"/>
              </a:lnSpc>
              <a:spcBef>
                <a:spcPts val="0"/>
              </a:spcBef>
              <a:spcAft>
                <a:spcPts val="0"/>
              </a:spcAft>
              <a:buClr>
                <a:srgbClr val="C00000"/>
              </a:buClr>
              <a:buSzTx/>
              <a:defRP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铁塔公司拥有自研的全国视联算法平台，需要大量算力资源，算力中心建成后可按需购买相关算力资源；</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eaLnBrk="1" fontAlgn="auto" latinLnBrk="0" hangingPunct="1">
              <a:lnSpc>
                <a:spcPct val="200000"/>
              </a:lnSpc>
              <a:spcBef>
                <a:spcPts val="0"/>
              </a:spcBef>
              <a:spcAft>
                <a:spcPts val="0"/>
              </a:spcAft>
              <a:buClr>
                <a:srgbClr val="C00000"/>
              </a:buClr>
              <a:buSzTx/>
              <a:defRP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铁塔公司具备算法开发能力，今后可以联合华为、清华先进院等高科技单位为市北企业提供算法和</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5G</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工厂服务；</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eaLnBrk="1" fontAlgn="auto" latinLnBrk="0" hangingPunct="1">
              <a:lnSpc>
                <a:spcPct val="200000"/>
              </a:lnSpc>
              <a:spcBef>
                <a:spcPts val="0"/>
              </a:spcBef>
              <a:spcAft>
                <a:spcPts val="0"/>
              </a:spcAft>
              <a:buClr>
                <a:srgbClr val="C00000"/>
              </a:buClr>
              <a:buSzTx/>
              <a:defRP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前期铁塔公司已与市北高新管委会签订战略合作协议。</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eaLnBrk="1" fontAlgn="auto" latinLnBrk="0" hangingPunct="1">
              <a:lnSpc>
                <a:spcPct val="200000"/>
              </a:lnSpc>
              <a:spcBef>
                <a:spcPts val="0"/>
              </a:spcBef>
              <a:spcAft>
                <a:spcPts val="0"/>
              </a:spcAft>
              <a:buClr>
                <a:srgbClr val="C00000"/>
              </a:buClr>
              <a:buSzTx/>
              <a:defRPr/>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2865120" y="2611056"/>
            <a:ext cx="6720840" cy="881780"/>
          </a:xfrm>
          <a:prstGeom prst="rect">
            <a:avLst/>
          </a:prstGeom>
          <a:noFill/>
        </p:spPr>
        <p:txBody>
          <a:bodyPr wrap="square">
            <a:spAutoFit/>
          </a:bodyPr>
          <a:lstStyle/>
          <a:p>
            <a:pPr algn="ctr" defTabSz="913765">
              <a:defRPr/>
            </a:pPr>
            <a:r>
              <a:rPr lang="zh-CN" altLang="en-US" sz="5130" b="1" dirty="0">
                <a:latin typeface="华文行楷" panose="02010800040101010101" pitchFamily="2" charset="-122"/>
                <a:ea typeface="华文行楷" panose="02010800040101010101" pitchFamily="2" charset="-122"/>
              </a:rPr>
              <a:t>谢谢</a:t>
            </a:r>
            <a:endParaRPr lang="zh-CN" altLang="en-US" sz="5130" b="1" dirty="0">
              <a:latin typeface="华文行楷" panose="02010800040101010101" pitchFamily="2" charset="-122"/>
              <a:ea typeface="华文行楷" panose="020108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政策</a:t>
            </a:r>
            <a:r>
              <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背景</a:t>
            </a:r>
            <a:endPar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2" name="Combination 415"/>
          <p:cNvGrpSpPr/>
          <p:nvPr/>
        </p:nvGrpSpPr>
        <p:grpSpPr>
          <a:xfrm>
            <a:off x="516467" y="1132840"/>
            <a:ext cx="5576147" cy="5593927"/>
            <a:chOff x="387350" y="849630"/>
            <a:chExt cx="4182110" cy="4195445"/>
          </a:xfrm>
        </p:grpSpPr>
        <p:sp>
          <p:nvSpPr>
            <p:cNvPr id="33" name="VectorPath 416"/>
            <p:cNvSpPr/>
            <p:nvPr/>
          </p:nvSpPr>
          <p:spPr>
            <a:xfrm>
              <a:off x="387350" y="1251585"/>
              <a:ext cx="4181475" cy="3793490"/>
            </a:xfrm>
            <a:custGeom>
              <a:avLst/>
              <a:gdLst/>
              <a:ahLst/>
              <a:cxnLst/>
              <a:rect l="l" t="t" r="r" b="b"/>
              <a:pathLst>
                <a:path w="4181475" h="3793490">
                  <a:moveTo>
                    <a:pt x="0" y="0"/>
                  </a:moveTo>
                  <a:lnTo>
                    <a:pt x="4181475" y="0"/>
                  </a:lnTo>
                  <a:lnTo>
                    <a:pt x="4181475" y="3793490"/>
                  </a:lnTo>
                  <a:lnTo>
                    <a:pt x="0" y="3793490"/>
                  </a:lnTo>
                  <a:lnTo>
                    <a:pt x="0" y="0"/>
                  </a:lnTo>
                </a:path>
              </a:pathLst>
            </a:custGeom>
            <a:solidFill>
              <a:srgbClr val="F2F2F2">
                <a:alpha val="100000"/>
              </a:srgbClr>
            </a:solidFill>
          </p:spPr>
        </p:sp>
        <p:sp>
          <p:nvSpPr>
            <p:cNvPr id="34" name="VectorPath 417"/>
            <p:cNvSpPr/>
            <p:nvPr/>
          </p:nvSpPr>
          <p:spPr>
            <a:xfrm>
              <a:off x="387985" y="1711960"/>
              <a:ext cx="4181475" cy="1918335"/>
            </a:xfrm>
            <a:custGeom>
              <a:avLst/>
              <a:gdLst/>
              <a:ahLst/>
              <a:cxnLst/>
              <a:rect l="l" t="t" r="r" b="b"/>
              <a:pathLst>
                <a:path w="4181475" h="1918335">
                  <a:moveTo>
                    <a:pt x="0" y="0"/>
                  </a:moveTo>
                  <a:lnTo>
                    <a:pt x="4181475" y="0"/>
                  </a:lnTo>
                  <a:lnTo>
                    <a:pt x="4181475" y="1918335"/>
                  </a:lnTo>
                  <a:lnTo>
                    <a:pt x="0" y="1918335"/>
                  </a:lnTo>
                  <a:lnTo>
                    <a:pt x="0" y="0"/>
                  </a:lnTo>
                </a:path>
              </a:pathLst>
            </a:custGeom>
            <a:solidFill>
              <a:srgbClr val="FFFFFF">
                <a:alpha val="100000"/>
              </a:srgbClr>
            </a:solidFill>
          </p:spPr>
        </p:sp>
        <p:sp>
          <p:nvSpPr>
            <p:cNvPr id="35" name="VectorPath 418"/>
            <p:cNvSpPr/>
            <p:nvPr/>
          </p:nvSpPr>
          <p:spPr>
            <a:xfrm>
              <a:off x="530225" y="849630"/>
              <a:ext cx="3817620" cy="409575"/>
            </a:xfrm>
            <a:custGeom>
              <a:avLst/>
              <a:gdLst/>
              <a:ahLst/>
              <a:cxnLst/>
              <a:rect l="l" t="t" r="r" b="b"/>
              <a:pathLst>
                <a:path w="3817620" h="409575">
                  <a:moveTo>
                    <a:pt x="0" y="0"/>
                  </a:moveTo>
                  <a:lnTo>
                    <a:pt x="3817620" y="0"/>
                  </a:lnTo>
                  <a:lnTo>
                    <a:pt x="3817620" y="409575"/>
                  </a:lnTo>
                  <a:lnTo>
                    <a:pt x="0" y="409575"/>
                  </a:lnTo>
                  <a:lnTo>
                    <a:pt x="0" y="0"/>
                  </a:lnTo>
                </a:path>
              </a:pathLst>
            </a:custGeom>
            <a:solidFill>
              <a:srgbClr val="0070C0">
                <a:alpha val="100000"/>
              </a:srgbClr>
            </a:solidFill>
          </p:spPr>
        </p:sp>
      </p:grpSp>
      <p:grpSp>
        <p:nvGrpSpPr>
          <p:cNvPr id="36" name="Combination 420"/>
          <p:cNvGrpSpPr/>
          <p:nvPr/>
        </p:nvGrpSpPr>
        <p:grpSpPr>
          <a:xfrm>
            <a:off x="685800" y="5277273"/>
            <a:ext cx="5240867" cy="683260"/>
            <a:chOff x="514350" y="3957955"/>
            <a:chExt cx="3930650" cy="512445"/>
          </a:xfrm>
        </p:grpSpPr>
        <p:sp>
          <p:nvSpPr>
            <p:cNvPr id="37" name="VectorPath 421"/>
            <p:cNvSpPr/>
            <p:nvPr/>
          </p:nvSpPr>
          <p:spPr>
            <a:xfrm>
              <a:off x="514350" y="3967479"/>
              <a:ext cx="1711960" cy="502920"/>
            </a:xfrm>
            <a:custGeom>
              <a:avLst/>
              <a:gdLst/>
              <a:ahLst/>
              <a:cxnLst/>
              <a:rect l="l" t="t" r="r" b="b"/>
              <a:pathLst>
                <a:path w="1711960" h="502920">
                  <a:moveTo>
                    <a:pt x="0" y="0"/>
                  </a:moveTo>
                  <a:lnTo>
                    <a:pt x="1711960" y="0"/>
                  </a:lnTo>
                  <a:lnTo>
                    <a:pt x="1711960" y="502920"/>
                  </a:lnTo>
                  <a:lnTo>
                    <a:pt x="0" y="502920"/>
                  </a:lnTo>
                  <a:lnTo>
                    <a:pt x="0" y="0"/>
                  </a:lnTo>
                </a:path>
              </a:pathLst>
            </a:custGeom>
            <a:solidFill>
              <a:srgbClr val="D9D9D9">
                <a:alpha val="100000"/>
              </a:srgbClr>
            </a:solidFill>
          </p:spPr>
        </p:sp>
        <p:sp>
          <p:nvSpPr>
            <p:cNvPr id="38" name="VectorPath 422"/>
            <p:cNvSpPr/>
            <p:nvPr/>
          </p:nvSpPr>
          <p:spPr>
            <a:xfrm>
              <a:off x="2349500" y="3957955"/>
              <a:ext cx="2095500" cy="502920"/>
            </a:xfrm>
            <a:custGeom>
              <a:avLst/>
              <a:gdLst/>
              <a:ahLst/>
              <a:cxnLst/>
              <a:rect l="l" t="t" r="r" b="b"/>
              <a:pathLst>
                <a:path w="2095500" h="502920">
                  <a:moveTo>
                    <a:pt x="0" y="0"/>
                  </a:moveTo>
                  <a:lnTo>
                    <a:pt x="2095500" y="0"/>
                  </a:lnTo>
                  <a:lnTo>
                    <a:pt x="2095500" y="502920"/>
                  </a:lnTo>
                  <a:lnTo>
                    <a:pt x="0" y="502920"/>
                  </a:lnTo>
                  <a:lnTo>
                    <a:pt x="0" y="0"/>
                  </a:lnTo>
                </a:path>
              </a:pathLst>
            </a:custGeom>
            <a:solidFill>
              <a:srgbClr val="D9D9D9">
                <a:alpha val="100000"/>
              </a:srgbClr>
            </a:solidFill>
          </p:spPr>
        </p:sp>
      </p:grpSp>
      <p:grpSp>
        <p:nvGrpSpPr>
          <p:cNvPr id="39" name="Combination 423"/>
          <p:cNvGrpSpPr/>
          <p:nvPr/>
        </p:nvGrpSpPr>
        <p:grpSpPr>
          <a:xfrm>
            <a:off x="6230620" y="1132840"/>
            <a:ext cx="5575300" cy="5575300"/>
            <a:chOff x="4672965" y="849630"/>
            <a:chExt cx="4181475" cy="4181475"/>
          </a:xfrm>
        </p:grpSpPr>
        <p:sp>
          <p:nvSpPr>
            <p:cNvPr id="40" name="VectorPath 424"/>
            <p:cNvSpPr/>
            <p:nvPr/>
          </p:nvSpPr>
          <p:spPr>
            <a:xfrm>
              <a:off x="4672965" y="1251585"/>
              <a:ext cx="4181475" cy="3779520"/>
            </a:xfrm>
            <a:custGeom>
              <a:avLst/>
              <a:gdLst/>
              <a:ahLst/>
              <a:cxnLst/>
              <a:rect l="l" t="t" r="r" b="b"/>
              <a:pathLst>
                <a:path w="4181475" h="3779520">
                  <a:moveTo>
                    <a:pt x="0" y="0"/>
                  </a:moveTo>
                  <a:lnTo>
                    <a:pt x="4181475" y="0"/>
                  </a:lnTo>
                  <a:lnTo>
                    <a:pt x="4181475" y="3779520"/>
                  </a:lnTo>
                  <a:lnTo>
                    <a:pt x="0" y="3779520"/>
                  </a:lnTo>
                  <a:lnTo>
                    <a:pt x="0" y="0"/>
                  </a:lnTo>
                </a:path>
              </a:pathLst>
            </a:custGeom>
            <a:solidFill>
              <a:srgbClr val="F2F2F2">
                <a:alpha val="100000"/>
              </a:srgbClr>
            </a:solidFill>
          </p:spPr>
        </p:sp>
        <p:sp>
          <p:nvSpPr>
            <p:cNvPr id="41" name="VectorPath 425"/>
            <p:cNvSpPr/>
            <p:nvPr/>
          </p:nvSpPr>
          <p:spPr>
            <a:xfrm>
              <a:off x="4815840" y="849630"/>
              <a:ext cx="3817620" cy="409575"/>
            </a:xfrm>
            <a:custGeom>
              <a:avLst/>
              <a:gdLst/>
              <a:ahLst/>
              <a:cxnLst/>
              <a:rect l="l" t="t" r="r" b="b"/>
              <a:pathLst>
                <a:path w="3817620" h="409575">
                  <a:moveTo>
                    <a:pt x="0" y="0"/>
                  </a:moveTo>
                  <a:lnTo>
                    <a:pt x="3817620" y="0"/>
                  </a:lnTo>
                  <a:lnTo>
                    <a:pt x="3817620" y="409575"/>
                  </a:lnTo>
                  <a:lnTo>
                    <a:pt x="0" y="409575"/>
                  </a:lnTo>
                  <a:lnTo>
                    <a:pt x="0" y="0"/>
                  </a:lnTo>
                </a:path>
              </a:pathLst>
            </a:custGeom>
            <a:solidFill>
              <a:srgbClr val="0070C0">
                <a:alpha val="100000"/>
              </a:srgbClr>
            </a:solidFill>
          </p:spPr>
        </p:sp>
        <p:sp>
          <p:nvSpPr>
            <p:cNvPr id="42" name="VectorPath 426"/>
            <p:cNvSpPr/>
            <p:nvPr/>
          </p:nvSpPr>
          <p:spPr>
            <a:xfrm>
              <a:off x="4763771" y="1863725"/>
              <a:ext cx="1950720" cy="1615440"/>
            </a:xfrm>
            <a:custGeom>
              <a:avLst/>
              <a:gdLst/>
              <a:ahLst/>
              <a:cxnLst/>
              <a:rect l="l" t="t" r="r" b="b"/>
              <a:pathLst>
                <a:path w="1950720" h="1615440">
                  <a:moveTo>
                    <a:pt x="0" y="0"/>
                  </a:moveTo>
                  <a:lnTo>
                    <a:pt x="1950720" y="0"/>
                  </a:lnTo>
                  <a:lnTo>
                    <a:pt x="1950720" y="1615440"/>
                  </a:lnTo>
                  <a:lnTo>
                    <a:pt x="0" y="1615440"/>
                  </a:lnTo>
                  <a:lnTo>
                    <a:pt x="0" y="0"/>
                  </a:lnTo>
                </a:path>
              </a:pathLst>
            </a:custGeom>
            <a:solidFill>
              <a:srgbClr val="D9D9D9">
                <a:alpha val="100000"/>
              </a:srgbClr>
            </a:solidFill>
          </p:spPr>
        </p:sp>
        <p:sp>
          <p:nvSpPr>
            <p:cNvPr id="43" name="VectorPath 427"/>
            <p:cNvSpPr/>
            <p:nvPr/>
          </p:nvSpPr>
          <p:spPr>
            <a:xfrm>
              <a:off x="6800215" y="1863725"/>
              <a:ext cx="1950720" cy="1615440"/>
            </a:xfrm>
            <a:custGeom>
              <a:avLst/>
              <a:gdLst/>
              <a:ahLst/>
              <a:cxnLst/>
              <a:rect l="l" t="t" r="r" b="b"/>
              <a:pathLst>
                <a:path w="1950720" h="1615440">
                  <a:moveTo>
                    <a:pt x="0" y="0"/>
                  </a:moveTo>
                  <a:lnTo>
                    <a:pt x="1950720" y="0"/>
                  </a:lnTo>
                  <a:lnTo>
                    <a:pt x="1950720" y="1615440"/>
                  </a:lnTo>
                  <a:lnTo>
                    <a:pt x="0" y="1615440"/>
                  </a:lnTo>
                  <a:lnTo>
                    <a:pt x="0" y="0"/>
                  </a:lnTo>
                </a:path>
              </a:pathLst>
            </a:custGeom>
            <a:solidFill>
              <a:srgbClr val="D9D9D9">
                <a:alpha val="100000"/>
              </a:srgbClr>
            </a:solidFill>
          </p:spPr>
        </p:sp>
      </p:grpSp>
      <p:sp>
        <p:nvSpPr>
          <p:cNvPr id="44" name="TextBox428"/>
          <p:cNvSpPr txBox="1"/>
          <p:nvPr/>
        </p:nvSpPr>
        <p:spPr>
          <a:xfrm>
            <a:off x="1355513" y="1277011"/>
            <a:ext cx="3793065" cy="276860"/>
          </a:xfrm>
          <a:prstGeom prst="rect">
            <a:avLst/>
          </a:prstGeom>
          <a:noFill/>
        </p:spPr>
        <p:txBody>
          <a:bodyPr wrap="square" lIns="0" tIns="0" rIns="0" bIns="0" rtlCol="0">
            <a:spAutoFit/>
          </a:bodyPr>
          <a:p>
            <a:pPr marL="0" marR="0" indent="0" eaLnBrk="0">
              <a:lnSpc>
                <a:spcPct val="100000"/>
              </a:lnSpc>
            </a:pPr>
            <a:r>
              <a:rPr lang="en-US" altLang="zh-CN" kern="0" spc="-15" baseline="0" noProof="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国家：制定系列宏观政策牵引</a:t>
            </a:r>
            <a:r>
              <a:rPr lang="en-US" altLang="zh-CN" kern="0" spc="0" baseline="0" noProof="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AI发展</a:t>
            </a:r>
            <a:endParaRPr lang="en-US" altLang="zh-CN" kern="0" spc="0" baseline="0" noProof="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TextBox429"/>
          <p:cNvSpPr txBox="1"/>
          <p:nvPr/>
        </p:nvSpPr>
        <p:spPr>
          <a:xfrm>
            <a:off x="6714065" y="1277011"/>
            <a:ext cx="4504267" cy="276860"/>
          </a:xfrm>
          <a:prstGeom prst="rect">
            <a:avLst/>
          </a:prstGeom>
          <a:noFill/>
        </p:spPr>
        <p:txBody>
          <a:bodyPr wrap="square" lIns="0" tIns="0" rIns="0" bIns="0" rtlCol="0">
            <a:spAutoFit/>
          </a:bodyPr>
          <a:p>
            <a:pPr marL="0" marR="0" indent="0" eaLnBrk="0">
              <a:lnSpc>
                <a:spcPct val="100000"/>
              </a:lnSpc>
            </a:pPr>
            <a:r>
              <a:rPr lang="en-US" altLang="zh-CN" kern="0" spc="-15" baseline="0" noProof="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省市：出台</a:t>
            </a:r>
            <a:r>
              <a:rPr lang="en-US" altLang="zh-CN" kern="0" spc="0" baseline="0" noProof="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AI扶持举措，明确智算发展目标</a:t>
            </a:r>
            <a:endParaRPr lang="en-US" altLang="zh-CN" kern="0" spc="0" baseline="0" noProof="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TextBox430"/>
          <p:cNvSpPr txBox="1"/>
          <p:nvPr/>
        </p:nvSpPr>
        <p:spPr>
          <a:xfrm>
            <a:off x="707811" y="1829896"/>
            <a:ext cx="4829389" cy="949325"/>
          </a:xfrm>
          <a:prstGeom prst="rect">
            <a:avLst/>
          </a:prstGeom>
          <a:noFill/>
        </p:spPr>
        <p:txBody>
          <a:bodyPr wrap="square" lIns="0" tIns="0" rIns="0" bIns="0" rtlCol="0">
            <a:spAutoFit/>
          </a:bodyPr>
          <a:p>
            <a:pPr marL="272415" marR="0" indent="150495" eaLnBrk="0">
              <a:lnSpc>
                <a:spcPct val="103000"/>
              </a:lnSpc>
            </a:pPr>
            <a:r>
              <a:rPr lang="en-US" altLang="zh-CN" sz="1265" b="1" kern="0" spc="6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政府工作报告提出：深化大数据、人工智能等研发应用</a:t>
            </a:r>
            <a:r>
              <a:rPr lang="en-US" altLang="zh-CN" sz="1265" b="1"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b="1"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开展</a:t>
            </a:r>
            <a:r>
              <a:rPr lang="en-US" altLang="zh-CN" sz="1265" b="1"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a:t>
            </a:r>
            <a:r>
              <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人工智能</a:t>
            </a:r>
            <a:r>
              <a:rPr lang="en-US" altLang="zh-CN" sz="1265" b="1"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a:t>
            </a:r>
            <a:r>
              <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行动</a:t>
            </a:r>
            <a:r>
              <a:rPr lang="en-US" altLang="zh-CN" sz="1265"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，打造具有国际竞争力的数字产业集群</a:t>
            </a:r>
            <a:endParaRPr lang="en-US" altLang="zh-CN" sz="1265"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1503680" lvl="0" indent="171450" eaLnBrk="0">
              <a:lnSpc>
                <a:spcPct val="106000"/>
              </a:lnSpc>
              <a:buClr>
                <a:srgbClr val="000000"/>
              </a:buClr>
              <a:buFont typeface="Arial" panose="020B0604020202020204" pitchFamily="34" charset="0"/>
              <a:buChar char="•"/>
            </a:pP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发展新质生产力，开展</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人工智能</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行动，人工智能上升到国家顶层战略</a:t>
            </a:r>
            <a:endPar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TextBox431"/>
          <p:cNvSpPr txBox="1"/>
          <p:nvPr/>
        </p:nvSpPr>
        <p:spPr>
          <a:xfrm>
            <a:off x="2193291" y="2878432"/>
            <a:ext cx="3824389" cy="2059940"/>
          </a:xfrm>
          <a:prstGeom prst="rect">
            <a:avLst/>
          </a:prstGeom>
          <a:noFill/>
        </p:spPr>
        <p:txBody>
          <a:bodyPr wrap="square" lIns="0" tIns="0" rIns="0" bIns="0" rtlCol="0">
            <a:spAutoFit/>
          </a:bodyPr>
          <a:p>
            <a:pPr marL="1291590" marR="0" lvl="0" indent="-171450" eaLnBrk="0">
              <a:lnSpc>
                <a:spcPct val="131000"/>
              </a:lnSpc>
              <a:spcAft>
                <a:spcPts val="70"/>
              </a:spcAft>
              <a:buClr>
                <a:srgbClr val="000000"/>
              </a:buClr>
              <a:buFont typeface="Arial" panose="020B0604020202020204" pitchFamily="34" charset="0"/>
              <a:buChar char="•"/>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工信部：</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发布</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人工智能产业</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链</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促进</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AI+</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产业全链条发展</a:t>
            </a:r>
            <a:endPar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91590" marR="0" lvl="0" indent="-171450" eaLnBrk="0">
              <a:lnSpc>
                <a:spcPct val="136000"/>
              </a:lnSpc>
              <a:buClr>
                <a:srgbClr val="000000"/>
              </a:buClr>
              <a:buFont typeface="Arial" panose="020B0604020202020204" pitchFamily="34" charset="0"/>
              <a:buChar char="•"/>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发改委：</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加速推进</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促进人工</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智能发展的系列产业政策</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91590" marR="52070" lvl="0" indent="-171450" eaLnBrk="0">
              <a:lnSpc>
                <a:spcPct val="126000"/>
              </a:lnSpc>
              <a:buClr>
                <a:srgbClr val="000000"/>
              </a:buClr>
              <a:buFont typeface="Arial" panose="020B0604020202020204" pitchFamily="34" charset="0"/>
              <a:buChar char="•"/>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国资委：</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出台《中央企业人</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工智能产业布局发展操作方</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a:t>
            </a:r>
            <a:endPar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153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3000"/>
              </a:lnSpc>
            </a:pPr>
            <a:r>
              <a:rPr lang="en-US" altLang="zh-CN" sz="1265" b="1"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发改委启动</a:t>
            </a:r>
            <a:r>
              <a:rPr lang="en-US" altLang="zh-CN" sz="1265" b="1"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a:t>
            </a:r>
            <a:r>
              <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五大训练场</a:t>
            </a:r>
            <a:r>
              <a:rPr lang="en-US" altLang="zh-CN" sz="1265" b="1"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a:t>
            </a:r>
            <a:r>
              <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建设</a:t>
            </a:r>
            <a:endPar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TextBox432"/>
          <p:cNvSpPr txBox="1"/>
          <p:nvPr/>
        </p:nvSpPr>
        <p:spPr>
          <a:xfrm>
            <a:off x="746757" y="5430600"/>
            <a:ext cx="1900767" cy="401320"/>
          </a:xfrm>
          <a:prstGeom prst="rect">
            <a:avLst/>
          </a:prstGeom>
          <a:noFill/>
        </p:spPr>
        <p:txBody>
          <a:bodyPr wrap="square" lIns="0" tIns="0" rIns="0" bIns="0" rtlCol="0">
            <a:spAutoFit/>
          </a:bodyPr>
          <a:p>
            <a:pPr marL="0" marR="0" indent="0" eaLnBrk="0">
              <a:lnSpc>
                <a:spcPct val="103000"/>
              </a:lnSpc>
            </a:pPr>
            <a:r>
              <a:rPr lang="en-US" altLang="zh-CN" sz="1265"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五大任务：</a:t>
            </a:r>
            <a:r>
              <a:rPr lang="en-US" altLang="zh-CN" sz="1265" kern="0" spc="-15"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算力、数据、</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算法、应用、前沿技术</a:t>
            </a:r>
            <a:endPar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TextBox433"/>
          <p:cNvSpPr txBox="1"/>
          <p:nvPr/>
        </p:nvSpPr>
        <p:spPr>
          <a:xfrm>
            <a:off x="3193623" y="5311536"/>
            <a:ext cx="2559049" cy="607695"/>
          </a:xfrm>
          <a:prstGeom prst="rect">
            <a:avLst/>
          </a:prstGeom>
          <a:noFill/>
        </p:spPr>
        <p:txBody>
          <a:bodyPr wrap="square" lIns="0" tIns="0" rIns="0" bIns="0" rtlCol="0">
            <a:spAutoFit/>
          </a:bodyPr>
          <a:p>
            <a:pPr marL="0" marR="0" indent="0" eaLnBrk="0">
              <a:lnSpc>
                <a:spcPct val="104000"/>
              </a:lnSpc>
            </a:pPr>
            <a:r>
              <a:rPr lang="en-US" altLang="zh-CN" sz="1265"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三大布局：</a:t>
            </a:r>
            <a:r>
              <a:rPr lang="en-US" altLang="zh-CN" sz="1265" kern="0" spc="-15"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“AI</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策源地</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AI</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训</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练场和行业应用基地</a:t>
            </a:r>
            <a:r>
              <a:rPr lang="en-US" altLang="zh-CN" sz="1265" kern="0" spc="3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65" kern="0" spc="3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全国算力</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一张网，智能算力集群</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extBox434"/>
          <p:cNvSpPr txBox="1"/>
          <p:nvPr/>
        </p:nvSpPr>
        <p:spPr>
          <a:xfrm>
            <a:off x="967317" y="6168209"/>
            <a:ext cx="4673600" cy="377825"/>
          </a:xfrm>
          <a:prstGeom prst="rect">
            <a:avLst/>
          </a:prstGeom>
          <a:noFill/>
        </p:spPr>
        <p:txBody>
          <a:bodyPr wrap="square" lIns="0" tIns="0" rIns="0" bIns="0" rtlCol="0">
            <a:spAutoFit/>
          </a:bodyPr>
          <a:p>
            <a:pPr marL="1041400" marR="0" indent="-1041400" eaLnBrk="0">
              <a:lnSpc>
                <a:spcPct val="123000"/>
              </a:lnSpc>
            </a:pPr>
            <a:r>
              <a:rPr lang="en-US" altLang="zh-CN" sz="1000" b="1" kern="0" spc="2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国家训练场产业化示范工程启动：</a:t>
            </a:r>
            <a:r>
              <a:rPr lang="en-US" altLang="zh-CN" sz="1000" b="1" kern="0" spc="6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altLang="zh-CN" sz="1000" b="1" kern="0" spc="6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000" b="1" kern="0" spc="4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29</a:t>
            </a:r>
            <a:r>
              <a:rPr lang="en-US" altLang="zh-CN" sz="1000" b="1" kern="0" spc="4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1000" b="1" kern="0" spc="3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五个试点城</a:t>
            </a:r>
            <a:r>
              <a:rPr lang="en-US" altLang="zh-CN" sz="1000" b="1" kern="0" spc="2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市签署工程项目任务令</a:t>
            </a:r>
            <a:r>
              <a:rPr lang="en-US" altLang="zh-CN" sz="1000" b="1"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b="1"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北京、上海、深圳、合肥、杭州</a:t>
            </a:r>
            <a:endParaRPr lang="en-US" altLang="zh-CN" sz="1000" b="1"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TextBox435"/>
          <p:cNvSpPr txBox="1"/>
          <p:nvPr/>
        </p:nvSpPr>
        <p:spPr>
          <a:xfrm>
            <a:off x="7054427" y="1824624"/>
            <a:ext cx="3695700" cy="200660"/>
          </a:xfrm>
          <a:prstGeom prst="rect">
            <a:avLst/>
          </a:prstGeom>
          <a:noFill/>
        </p:spPr>
        <p:txBody>
          <a:bodyPr wrap="square" lIns="0" tIns="0" rIns="0" bIns="0" rtlCol="0">
            <a:spAutoFit/>
          </a:bodyPr>
          <a:p>
            <a:pPr marL="0" marR="0" indent="0" eaLnBrk="0">
              <a:lnSpc>
                <a:spcPct val="103000"/>
              </a:lnSpc>
            </a:pPr>
            <a:r>
              <a:rPr lang="en-US" altLang="zh-CN" sz="1265" b="1" kern="0" spc="-15"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10+</a:t>
            </a:r>
            <a:r>
              <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省市瞄准供给</a:t>
            </a:r>
            <a:r>
              <a:rPr lang="en-US" altLang="zh-CN" sz="1265" b="1"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a:t>
            </a:r>
            <a:r>
              <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需求两侧推出不同类型补贴政策</a:t>
            </a:r>
            <a:endParaRPr lang="en-US" altLang="zh-CN" sz="1265"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TextBox436"/>
          <p:cNvSpPr txBox="1"/>
          <p:nvPr/>
        </p:nvSpPr>
        <p:spPr>
          <a:xfrm>
            <a:off x="6412651" y="2248488"/>
            <a:ext cx="2368551" cy="2388870"/>
          </a:xfrm>
          <a:prstGeom prst="rect">
            <a:avLst/>
          </a:prstGeom>
          <a:noFill/>
        </p:spPr>
        <p:txBody>
          <a:bodyPr wrap="square" lIns="0" tIns="0" rIns="0" bIns="0" rtlCol="0">
            <a:spAutoFit/>
          </a:bodyPr>
          <a:p>
            <a:pPr marL="485140" marR="0" indent="0" eaLnBrk="0">
              <a:lnSpc>
                <a:spcPct val="104000"/>
              </a:lnSpc>
              <a:spcAft>
                <a:spcPts val="540"/>
              </a:spcAft>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算力供给侧补贴</a:t>
            </a:r>
            <a:endPar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eaLnBrk="0">
              <a:lnSpc>
                <a:spcPct val="103000"/>
              </a:lnSpc>
              <a:spcAft>
                <a:spcPts val="460"/>
              </a:spcAft>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上海：</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信贷贴息，最高</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1.5%</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补贴</a:t>
            </a:r>
            <a:endPar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5080" lvl="0" indent="-171450" eaLnBrk="0">
              <a:lnSpc>
                <a:spcPct val="152000"/>
              </a:lnSpc>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天津：</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按照其实际固定资产投资</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完成</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额</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2%</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至</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5%</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给予资金支持</a:t>
            </a:r>
            <a:endPar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eaLnBrk="0">
              <a:lnSpc>
                <a:spcPct val="149000"/>
              </a:lnSpc>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宁夏：</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一次性给予固定资产投资</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额</a:t>
            </a:r>
            <a:r>
              <a:rPr lang="en-US" altLang="zh-CN" sz="1200" kern="0" spc="-1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、最高不超过</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500</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万元</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奖励</a:t>
            </a:r>
            <a:endPar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5080" lvl="0" indent="-171450" eaLnBrk="0">
              <a:lnSpc>
                <a:spcPct val="137000"/>
              </a:lnSpc>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哈尔滨：</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对符合条件的算力基础</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施企业给予</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5</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度</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的电费运营</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补贴</a:t>
            </a:r>
            <a:endPar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TextBox437"/>
          <p:cNvSpPr txBox="1"/>
          <p:nvPr/>
        </p:nvSpPr>
        <p:spPr>
          <a:xfrm>
            <a:off x="9127909" y="2215976"/>
            <a:ext cx="2382267" cy="2301240"/>
          </a:xfrm>
          <a:prstGeom prst="rect">
            <a:avLst/>
          </a:prstGeom>
          <a:noFill/>
        </p:spPr>
        <p:txBody>
          <a:bodyPr wrap="square" lIns="0" tIns="0" rIns="0" bIns="0" rtlCol="0">
            <a:spAutoFit/>
          </a:bodyPr>
          <a:p>
            <a:pPr marL="485140" marR="0" indent="0" eaLnBrk="0">
              <a:lnSpc>
                <a:spcPct val="100000"/>
              </a:lnSpc>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算力需求侧补贴</a:t>
            </a:r>
            <a:endPar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129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171450" marR="0" lvl="0" indent="-171450" eaLnBrk="0">
              <a:lnSpc>
                <a:spcPct val="110000"/>
              </a:lnSpc>
              <a:spcAft>
                <a:spcPts val="435"/>
              </a:spcAft>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成都：</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年总额</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1000</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万算力券</a:t>
            </a:r>
            <a:endPar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15240" lvl="0" indent="-171450" eaLnBrk="0">
              <a:lnSpc>
                <a:spcPct val="153000"/>
              </a:lnSpc>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杭州：</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年总额</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5000</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万算力券</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，重</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点</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支持中小企业购买算力服务</a:t>
            </a:r>
            <a:endPar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eaLnBrk="0">
              <a:lnSpc>
                <a:spcPct val="148000"/>
              </a:lnSpc>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福建：</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按照当年实际服务费第一</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50%</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，第二年</a:t>
            </a:r>
            <a:r>
              <a:rPr lang="en-US" altLang="zh-CN" sz="1200"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40%</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，第三年</a:t>
            </a:r>
            <a:r>
              <a:rPr lang="en-US" altLang="zh-CN" sz="1200"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30%</a:t>
            </a:r>
            <a:endParaRPr lang="en-US" altLang="zh-CN" sz="1200"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marR="15240" lvl="0" indent="-171450" eaLnBrk="0">
              <a:lnSpc>
                <a:spcPct val="128000"/>
              </a:lnSpc>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北京：</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单次申领算力券金额最高</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不超过</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智能算力合同额的</a:t>
            </a:r>
            <a:r>
              <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20%</a:t>
            </a:r>
            <a:endParaRPr lang="en-US" altLang="zh-CN" sz="1200"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TextBox438"/>
          <p:cNvSpPr txBox="1"/>
          <p:nvPr/>
        </p:nvSpPr>
        <p:spPr>
          <a:xfrm>
            <a:off x="6291577" y="4916595"/>
            <a:ext cx="5437717" cy="1555750"/>
          </a:xfrm>
          <a:prstGeom prst="rect">
            <a:avLst/>
          </a:prstGeom>
          <a:noFill/>
        </p:spPr>
        <p:txBody>
          <a:bodyPr wrap="square" lIns="0" tIns="0" rIns="0" bIns="0" rtlCol="0">
            <a:spAutoFit/>
          </a:bodyPr>
          <a:p>
            <a:pPr marL="0" marR="14605" indent="0" eaLnBrk="0">
              <a:lnSpc>
                <a:spcPct val="155000"/>
              </a:lnSpc>
            </a:pPr>
            <a:r>
              <a:rPr lang="en-US" altLang="zh-CN" sz="1000" b="1" kern="0" spc="9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深圳：</a:t>
            </a:r>
            <a:r>
              <a:rPr lang="en-US" altLang="zh-CN" sz="1000" kern="0" spc="3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支持前海合作区企业建设智能算力中心和智能算力调度平台，经前海管理局同意支持</a:t>
            </a:r>
            <a:r>
              <a:rPr lang="en-US" altLang="zh-CN" sz="10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kern="0" spc="4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建设，项目总投资</a:t>
            </a:r>
            <a:r>
              <a:rPr lang="en-US" altLang="zh-CN" sz="1000" kern="0" spc="8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altLang="zh-CN" sz="1000"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亿元以上的，按上一年度实际投资额的</a:t>
            </a:r>
            <a:r>
              <a:rPr lang="en-US" altLang="zh-CN" sz="1000" kern="0" spc="6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5%</a:t>
            </a:r>
            <a:r>
              <a:rPr lang="en-US" altLang="zh-CN" sz="1000"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予以资助，每个平台累计最高</a:t>
            </a:r>
            <a:r>
              <a:rPr lang="en-US" altLang="zh-CN" sz="10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不超过</a:t>
            </a:r>
            <a:r>
              <a:rPr lang="en-US" altLang="zh-CN" sz="1000"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2000</a:t>
            </a:r>
            <a:r>
              <a:rPr lang="en-US" altLang="zh-CN" sz="10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万元</a:t>
            </a:r>
            <a:endParaRPr lang="en-US" altLang="zh-CN" sz="10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57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57000"/>
              </a:lnSpc>
              <a:spcAft>
                <a:spcPts val="0"/>
              </a:spcAft>
            </a:pPr>
            <a:r>
              <a:rPr lang="en-US" altLang="zh-CN" sz="1000" b="1" kern="0" spc="9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上海：</a:t>
            </a:r>
            <a:r>
              <a:rPr lang="en-US" altLang="zh-CN" sz="1000" kern="0" spc="22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000"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对租用纳入本市统筹调度的算力进行大模型研发的本市主体，经评估按算力集群规</a:t>
            </a:r>
            <a:r>
              <a:rPr lang="en-US" altLang="zh-CN" sz="10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000" kern="0" dirty="0" smtClean="0">
                <a:latin typeface="微软雅黑" panose="020B0503020204020204" pitchFamily="34" charset="-122"/>
                <a:ea typeface="微软雅黑" panose="020B0503020204020204" pitchFamily="34" charset="-122"/>
                <a:cs typeface="微软雅黑" panose="020B0503020204020204" pitchFamily="34" charset="-122"/>
              </a:rPr>
            </a:br>
            <a:r>
              <a:rPr lang="en-US" altLang="zh-CN" sz="1000" kern="0" spc="3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模和成果水平给予最高</a:t>
            </a:r>
            <a:r>
              <a:rPr lang="en-US" altLang="zh-CN" sz="1000" kern="0" spc="5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10%</a:t>
            </a:r>
            <a:r>
              <a:rPr lang="en-US" altLang="zh-CN" sz="1000"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的租用补贴。</a:t>
            </a:r>
            <a:r>
              <a:rPr lang="en-US" altLang="zh-CN" sz="1000" kern="0" spc="11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1000" kern="0" spc="2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（对于其他资源池非上海属地的则无法享受，对于</a:t>
            </a:r>
            <a:r>
              <a:rPr lang="en-US" altLang="zh-CN" sz="10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000" kern="0" dirty="0" smtClean="0">
                <a:latin typeface="微软雅黑" panose="020B0503020204020204" pitchFamily="34" charset="-122"/>
                <a:ea typeface="微软雅黑" panose="020B0503020204020204" pitchFamily="34" charset="-122"/>
                <a:cs typeface="微软雅黑" panose="020B0503020204020204" pitchFamily="34" charset="-122"/>
              </a:rPr>
            </a:br>
            <a:r>
              <a:rPr lang="en-US" altLang="zh-CN" sz="10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运营商有利）</a:t>
            </a:r>
            <a:endParaRPr lang="en-US" altLang="zh-CN" sz="10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5" name="9C2959BA-C285-4B44-D754-0EC35BE25F38"/>
          <p:cNvPicPr>
            <a:picLocks noChangeAspect="1"/>
          </p:cNvPicPr>
          <p:nvPr/>
        </p:nvPicPr>
        <p:blipFill>
          <a:blip r:embed="rId1" cstate="print"/>
          <a:srcRect/>
          <a:stretch>
            <a:fillRect/>
          </a:stretch>
        </p:blipFill>
        <p:spPr>
          <a:xfrm>
            <a:off x="614680" y="2930525"/>
            <a:ext cx="2439035" cy="14662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40" y="227330"/>
            <a:ext cx="7506335"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kern="0" spc="-15" noProof="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2400" b="1" kern="0" noProof="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人工智能产业和智能算力规模持续扩大</a:t>
            </a:r>
            <a:endParaRPr lang="en-US" altLang="zh-CN" sz="2400" b="1" kern="0" spc="0" baseline="0" noProof="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43" name="VectorPath 443"/>
          <p:cNvSpPr/>
          <p:nvPr/>
        </p:nvSpPr>
        <p:spPr>
          <a:xfrm>
            <a:off x="7045960" y="1306407"/>
            <a:ext cx="4670213" cy="5185833"/>
          </a:xfrm>
          <a:custGeom>
            <a:avLst/>
            <a:gdLst/>
            <a:ahLst/>
            <a:cxnLst/>
            <a:rect l="l" t="t" r="r" b="b"/>
            <a:pathLst>
              <a:path w="3502660" h="3889375">
                <a:moveTo>
                  <a:pt x="0" y="92717"/>
                </a:moveTo>
                <a:cubicBezTo>
                  <a:pt x="0" y="41511"/>
                  <a:pt x="41511" y="0"/>
                  <a:pt x="92718" y="0"/>
                </a:cubicBezTo>
                <a:lnTo>
                  <a:pt x="3409943" y="0"/>
                </a:lnTo>
                <a:cubicBezTo>
                  <a:pt x="3461149" y="0"/>
                  <a:pt x="3502660" y="41511"/>
                  <a:pt x="3502660" y="92717"/>
                </a:cubicBezTo>
                <a:lnTo>
                  <a:pt x="3502660" y="3796657"/>
                </a:lnTo>
                <a:cubicBezTo>
                  <a:pt x="3502660" y="3847864"/>
                  <a:pt x="3461149" y="3889375"/>
                  <a:pt x="3409943" y="3889375"/>
                </a:cubicBezTo>
                <a:lnTo>
                  <a:pt x="92718" y="3889375"/>
                </a:lnTo>
                <a:cubicBezTo>
                  <a:pt x="41511" y="3889375"/>
                  <a:pt x="0" y="3847864"/>
                  <a:pt x="0" y="3796657"/>
                </a:cubicBezTo>
                <a:lnTo>
                  <a:pt x="0" y="92717"/>
                </a:lnTo>
              </a:path>
            </a:pathLst>
          </a:custGeom>
          <a:solidFill>
            <a:srgbClr val="EDEDED">
              <a:alpha val="100000"/>
            </a:srgbClr>
          </a:solidFill>
        </p:spPr>
      </p:sp>
      <p:pic>
        <p:nvPicPr>
          <p:cNvPr id="444" name="99C422DB-9A6D-47DA-0A4B-0AF693DD2EAC"/>
          <p:cNvPicPr>
            <a:picLocks noChangeAspect="1"/>
          </p:cNvPicPr>
          <p:nvPr/>
        </p:nvPicPr>
        <p:blipFill>
          <a:blip r:embed="rId1" cstate="print"/>
          <a:srcRect/>
          <a:stretch>
            <a:fillRect/>
          </a:stretch>
        </p:blipFill>
        <p:spPr>
          <a:xfrm>
            <a:off x="7045960" y="1316567"/>
            <a:ext cx="4671059" cy="3092027"/>
          </a:xfrm>
          <a:prstGeom prst="rect">
            <a:avLst/>
          </a:prstGeom>
        </p:spPr>
      </p:pic>
      <p:sp>
        <p:nvSpPr>
          <p:cNvPr id="445" name="VectorPath 445"/>
          <p:cNvSpPr/>
          <p:nvPr/>
        </p:nvSpPr>
        <p:spPr>
          <a:xfrm>
            <a:off x="8932287" y="1981200"/>
            <a:ext cx="2153119" cy="1387101"/>
          </a:xfrm>
          <a:custGeom>
            <a:avLst/>
            <a:gdLst/>
            <a:ahLst/>
            <a:cxnLst/>
            <a:rect l="l" t="t" r="r" b="b"/>
            <a:pathLst>
              <a:path w="1614839" h="1040326">
                <a:moveTo>
                  <a:pt x="1553315" y="45208"/>
                </a:moveTo>
                <a:lnTo>
                  <a:pt x="1571341" y="73252"/>
                </a:lnTo>
                <a:lnTo>
                  <a:pt x="1614839" y="0"/>
                </a:lnTo>
                <a:lnTo>
                  <a:pt x="1530139" y="9151"/>
                </a:lnTo>
                <a:lnTo>
                  <a:pt x="1548164" y="37195"/>
                </a:lnTo>
                <a:lnTo>
                  <a:pt x="0" y="1032313"/>
                </a:lnTo>
                <a:lnTo>
                  <a:pt x="5151" y="1040326"/>
                </a:lnTo>
              </a:path>
            </a:pathLst>
          </a:custGeom>
          <a:solidFill>
            <a:srgbClr val="C00000">
              <a:alpha val="100000"/>
            </a:srgbClr>
          </a:solidFill>
        </p:spPr>
      </p:sp>
      <p:sp>
        <p:nvSpPr>
          <p:cNvPr id="446" name="TextBox446"/>
          <p:cNvSpPr txBox="1"/>
          <p:nvPr/>
        </p:nvSpPr>
        <p:spPr>
          <a:xfrm>
            <a:off x="7146713" y="1189905"/>
            <a:ext cx="2327304"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中国智能算力规模及预测，</a:t>
            </a:r>
            <a:r>
              <a:rPr lang="en-US" altLang="zh-CN" sz="10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2019-2026</a:t>
            </a:r>
            <a:endParaRPr lang="en-US" altLang="zh-CN" sz="10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7" name="TextBox447"/>
          <p:cNvSpPr txBox="1"/>
          <p:nvPr/>
        </p:nvSpPr>
        <p:spPr>
          <a:xfrm>
            <a:off x="9164316" y="2044080"/>
            <a:ext cx="906949" cy="194310"/>
          </a:xfrm>
          <a:prstGeom prst="rect">
            <a:avLst/>
          </a:prstGeom>
          <a:noFill/>
        </p:spPr>
        <p:txBody>
          <a:bodyPr wrap="square" lIns="0" tIns="0" rIns="0" bIns="0" rtlCol="0">
            <a:spAutoFit/>
          </a:bodyPr>
          <a:p>
            <a:pPr marL="0" marR="0" indent="0" eaLnBrk="0">
              <a:lnSpc>
                <a:spcPct val="100000"/>
              </a:lnSpc>
            </a:pPr>
            <a:r>
              <a:rPr lang="en-US" altLang="zh-CN" sz="1265" b="1" kern="0" spc="-15" baseline="0" noProof="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CA</a:t>
            </a:r>
            <a:r>
              <a:rPr lang="en-US" altLang="zh-CN" sz="1265" b="1" kern="0" spc="0" baseline="0" noProof="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GR=52.3%</a:t>
            </a:r>
            <a:endParaRPr lang="en-US" altLang="zh-CN" sz="1265" b="1" kern="0" spc="0" baseline="0" noProof="0"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48" name="VectorPath 448"/>
          <p:cNvSpPr/>
          <p:nvPr/>
        </p:nvSpPr>
        <p:spPr>
          <a:xfrm>
            <a:off x="315807" y="1315720"/>
            <a:ext cx="6428740" cy="5175673"/>
          </a:xfrm>
          <a:custGeom>
            <a:avLst/>
            <a:gdLst/>
            <a:ahLst/>
            <a:cxnLst/>
            <a:rect l="l" t="t" r="r" b="b"/>
            <a:pathLst>
              <a:path w="4821555" h="3881755">
                <a:moveTo>
                  <a:pt x="0" y="102748"/>
                </a:moveTo>
                <a:cubicBezTo>
                  <a:pt x="0" y="46002"/>
                  <a:pt x="46002" y="0"/>
                  <a:pt x="102748" y="0"/>
                </a:cubicBezTo>
                <a:lnTo>
                  <a:pt x="4718808" y="0"/>
                </a:lnTo>
                <a:cubicBezTo>
                  <a:pt x="4775554" y="0"/>
                  <a:pt x="4821555" y="46002"/>
                  <a:pt x="4821555" y="102748"/>
                </a:cubicBezTo>
                <a:lnTo>
                  <a:pt x="4821555" y="3779007"/>
                </a:lnTo>
                <a:cubicBezTo>
                  <a:pt x="4821555" y="3835753"/>
                  <a:pt x="4775554" y="3881755"/>
                  <a:pt x="4718808" y="3881755"/>
                </a:cubicBezTo>
                <a:lnTo>
                  <a:pt x="102748" y="3881755"/>
                </a:lnTo>
                <a:cubicBezTo>
                  <a:pt x="46002" y="3881755"/>
                  <a:pt x="0" y="3835753"/>
                  <a:pt x="0" y="3779007"/>
                </a:cubicBezTo>
                <a:lnTo>
                  <a:pt x="0" y="102748"/>
                </a:lnTo>
              </a:path>
            </a:pathLst>
          </a:custGeom>
          <a:solidFill>
            <a:srgbClr val="EDEDED">
              <a:alpha val="100000"/>
            </a:srgbClr>
          </a:solidFill>
        </p:spPr>
      </p:sp>
      <p:pic>
        <p:nvPicPr>
          <p:cNvPr id="449" name="54B3E2E0-934C-4C66-9774-639E45436903"/>
          <p:cNvPicPr>
            <a:picLocks noChangeAspect="1"/>
          </p:cNvPicPr>
          <p:nvPr/>
        </p:nvPicPr>
        <p:blipFill>
          <a:blip r:embed="rId2" cstate="print"/>
          <a:srcRect/>
          <a:stretch>
            <a:fillRect/>
          </a:stretch>
        </p:blipFill>
        <p:spPr>
          <a:xfrm>
            <a:off x="337820" y="1329267"/>
            <a:ext cx="6426200" cy="4965700"/>
          </a:xfrm>
          <a:prstGeom prst="rect">
            <a:avLst/>
          </a:prstGeom>
        </p:spPr>
      </p:pic>
      <p:sp>
        <p:nvSpPr>
          <p:cNvPr id="450" name="TextBox450"/>
          <p:cNvSpPr txBox="1"/>
          <p:nvPr/>
        </p:nvSpPr>
        <p:spPr>
          <a:xfrm>
            <a:off x="796501" y="3998129"/>
            <a:ext cx="5518573" cy="212725"/>
          </a:xfrm>
          <a:prstGeom prst="rect">
            <a:avLst/>
          </a:prstGeom>
          <a:noFill/>
        </p:spPr>
        <p:txBody>
          <a:bodyPr wrap="square" lIns="0" tIns="26246" rIns="0" bIns="0" rtlCol="0">
            <a:spAutoFit/>
          </a:bodyPr>
          <a:p>
            <a:pPr marL="0" marR="0" indent="0" eaLnBrk="0">
              <a:lnSpc>
                <a:spcPct val="96000"/>
              </a:lnSpc>
              <a:spcBef>
                <a:spcPts val="150"/>
              </a:spcBef>
            </a:pPr>
            <a:r>
              <a:rPr lang="en-US" altLang="zh-CN" sz="1265"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2028</a:t>
            </a:r>
            <a:r>
              <a:rPr lang="en-US" altLang="zh-CN" sz="1265"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年中国人工智能产业规模将超8000亿元，五年复合增长率达到30.6%</a:t>
            </a:r>
            <a:endParaRPr lang="en-US" altLang="zh-CN" sz="1265"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1" name="TextBox451"/>
          <p:cNvSpPr txBox="1"/>
          <p:nvPr/>
        </p:nvSpPr>
        <p:spPr>
          <a:xfrm>
            <a:off x="7094220" y="4523843"/>
            <a:ext cx="4290613" cy="1845945"/>
          </a:xfrm>
          <a:prstGeom prst="rect">
            <a:avLst/>
          </a:prstGeom>
          <a:noFill/>
        </p:spPr>
        <p:txBody>
          <a:bodyPr wrap="square" lIns="0" tIns="0" rIns="0" bIns="0" rtlCol="0">
            <a:spAutoFit/>
          </a:bodyPr>
          <a:p>
            <a:pPr marL="0" marR="0" indent="0" eaLnBrk="0">
              <a:lnSpc>
                <a:spcPct val="100000"/>
              </a:lnSpc>
            </a:pPr>
            <a:r>
              <a:rPr lang="en-US" altLang="zh-CN" sz="1200"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2021</a:t>
            </a:r>
            <a:r>
              <a:rPr lang="en-US" altLang="zh-CN" sz="1200"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-2026年期间，预计中国智能算力规模年复合增长率</a:t>
            </a:r>
            <a:r>
              <a:rPr lang="en-US" altLang="zh-CN" sz="1200"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52.3%</a:t>
            </a:r>
            <a:endParaRPr lang="en-US" altLang="zh-CN" sz="1200"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7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9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78105" indent="0" eaLnBrk="0">
              <a:lnSpc>
                <a:spcPct val="139000"/>
              </a:lnSpc>
              <a:spcAft>
                <a:spcPts val="0"/>
              </a:spcAft>
            </a:pP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中国算力</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规模，尤其是智能算力规模，正在高速增长。2021年</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中国智能算力</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规模达</a:t>
            </a:r>
            <a:r>
              <a:rPr lang="en-US" altLang="zh-CN" sz="1200"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155.2每秒百亿亿次浮点运（EFLOPS）</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2022</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年智能算力规模将达到</a:t>
            </a:r>
            <a:r>
              <a:rPr lang="en-US" altLang="zh-CN" sz="1200"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268.0EFLOPS</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，预计到2026年智</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3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能算力规模将进</a:t>
            </a:r>
            <a:r>
              <a:rPr lang="en-US" altLang="zh-CN" sz="1200" kern="0" spc="4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入</a:t>
            </a:r>
            <a:r>
              <a:rPr lang="en-US" altLang="zh-CN" sz="1200" kern="0" spc="2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每秒十万亿亿次浮</a:t>
            </a:r>
            <a:r>
              <a:rPr lang="en-US" altLang="zh-CN" sz="1200" kern="0" spc="3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点计算（</a:t>
            </a:r>
            <a:r>
              <a:rPr lang="en-US" altLang="zh-CN" sz="1200"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ZF</a:t>
            </a:r>
            <a:r>
              <a:rPr lang="en-US" altLang="zh-CN" sz="1200" kern="0" spc="4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LOPS</a:t>
            </a:r>
            <a:r>
              <a:rPr lang="en-US" altLang="zh-CN" sz="1200" kern="0" spc="3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1200"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别</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，达到</a:t>
            </a:r>
            <a:r>
              <a:rPr lang="en-US" altLang="zh-CN" sz="1200"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1,271.4EFLOPS</a:t>
            </a:r>
            <a:r>
              <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8750" y="227330"/>
            <a:ext cx="750633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大模型对算力的需求</a:t>
            </a:r>
            <a:endPar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453" name="VectorPath 453"/>
          <p:cNvSpPr/>
          <p:nvPr/>
        </p:nvSpPr>
        <p:spPr>
          <a:xfrm>
            <a:off x="608753" y="3235960"/>
            <a:ext cx="4751493" cy="657860"/>
          </a:xfrm>
          <a:custGeom>
            <a:avLst/>
            <a:gdLst/>
            <a:ahLst/>
            <a:cxnLst/>
            <a:rect l="l" t="t" r="r" b="b"/>
            <a:pathLst>
              <a:path w="3563620" h="493395">
                <a:moveTo>
                  <a:pt x="0" y="0"/>
                </a:moveTo>
                <a:lnTo>
                  <a:pt x="3563620" y="0"/>
                </a:lnTo>
                <a:lnTo>
                  <a:pt x="3563620" y="493395"/>
                </a:lnTo>
                <a:lnTo>
                  <a:pt x="0" y="493395"/>
                </a:lnTo>
                <a:lnTo>
                  <a:pt x="0" y="0"/>
                </a:lnTo>
              </a:path>
            </a:pathLst>
          </a:custGeom>
          <a:solidFill>
            <a:srgbClr val="95B3D7">
              <a:alpha val="100000"/>
            </a:srgbClr>
          </a:solidFill>
        </p:spPr>
      </p:sp>
      <p:sp>
        <p:nvSpPr>
          <p:cNvPr id="455" name="TextBox455"/>
          <p:cNvSpPr txBox="1"/>
          <p:nvPr/>
        </p:nvSpPr>
        <p:spPr>
          <a:xfrm>
            <a:off x="159385" y="363220"/>
            <a:ext cx="5796915" cy="3262630"/>
          </a:xfrm>
          <a:prstGeom prst="rect">
            <a:avLst/>
          </a:prstGeom>
          <a:noFill/>
        </p:spPr>
        <p:txBody>
          <a:bodyPr wrap="square" lIns="0" tIns="17780" rIns="0" bIns="0" rtlCol="0">
            <a:noAutofit/>
          </a:bodyPr>
          <a:p>
            <a:pPr marL="0" marR="0" indent="0" eaLnBrk="0">
              <a:lnSpc>
                <a:spcPct val="133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99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171450" marR="57150" lvl="0" indent="-171450" eaLnBrk="0">
              <a:lnSpc>
                <a:spcPct val="132000"/>
              </a:lnSpc>
              <a:spcAft>
                <a:spcPts val="285"/>
              </a:spcAft>
              <a:buClr>
                <a:srgbClr val="000000"/>
              </a:buClr>
              <a:buFont typeface="Arial" panose="020B0604020202020204" pitchFamily="34" charset="0"/>
              <a:buChar char="•"/>
            </a:pPr>
            <a:r>
              <a:rPr lang="en-US" altLang="zh-CN" sz="1265" kern="0" spc="3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US" altLang="zh-CN" sz="1265" kern="0" spc="2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ha</a:t>
            </a:r>
            <a:r>
              <a:rPr lang="en-US" altLang="zh-CN" sz="1265" kern="0" spc="3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tGPT</a:t>
            </a:r>
            <a:r>
              <a:rPr lang="en-US" altLang="zh-CN" sz="1265" kern="0" spc="3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1265" kern="0" spc="2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AI</a:t>
            </a:r>
            <a:r>
              <a:rPr lang="en-US" altLang="zh-CN" sz="1265" kern="0" spc="1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应用需要基于大量模型训练。以</a:t>
            </a:r>
            <a:r>
              <a:rPr lang="en-US" altLang="zh-CN" sz="1265" kern="0" spc="2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GP</a:t>
            </a:r>
            <a:r>
              <a:rPr lang="en-US" altLang="zh-CN" sz="1265" kern="0" spc="3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T-3</a:t>
            </a:r>
            <a:r>
              <a:rPr lang="en-US" altLang="zh-CN" sz="1265" kern="0" spc="1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模型为例，</a:t>
            </a:r>
            <a:r>
              <a:rPr lang="en-US" altLang="zh-CN" sz="1265" kern="0" spc="1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1750</a:t>
            </a:r>
            <a:r>
              <a:rPr lang="en-US" altLang="zh-CN" sz="1265" kern="0" spc="3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亿</a:t>
            </a:r>
            <a:r>
              <a:rPr lang="en-US" altLang="zh-CN" sz="1265" kern="0" spc="0" baseline="0" noProof="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参数</a:t>
            </a:r>
            <a:r>
              <a:rPr lang="en-US" altLang="zh-CN" sz="1265"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300B</a:t>
            </a:r>
            <a:r>
              <a:rPr lang="en-US" altLang="zh-CN" sz="1265" kern="0" spc="-15"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Tokens</a:t>
            </a:r>
            <a:r>
              <a:rPr lang="en-US" altLang="zh-CN" sz="1265"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，训练所需的算力高达</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314Zflops</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eaLnBrk="0">
              <a:lnSpc>
                <a:spcPct val="114000"/>
              </a:lnSpc>
              <a:buClr>
                <a:srgbClr val="000000"/>
              </a:buClr>
              <a:buFont typeface="Arial" panose="020B0604020202020204" pitchFamily="34" charset="0"/>
              <a:buChar char="•"/>
            </a:pPr>
            <a:r>
              <a:rPr lang="en-US" altLang="zh-CN" sz="1265" kern="0" spc="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A1</a:t>
            </a:r>
            <a:r>
              <a:rPr lang="en-US" altLang="zh-CN" sz="1265" kern="0" spc="1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00/</a:t>
            </a:r>
            <a:r>
              <a:rPr lang="en-US" altLang="zh-CN" sz="1265" kern="0" spc="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A8</a:t>
            </a:r>
            <a:r>
              <a:rPr lang="en-US" altLang="zh-CN" sz="1265" kern="0" spc="1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00</a:t>
            </a:r>
            <a:r>
              <a:rPr lang="en-US" altLang="zh-CN" sz="1265" kern="0" spc="85"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265" kern="0" spc="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单卡</a:t>
            </a:r>
            <a:r>
              <a:rPr lang="en-US" altLang="zh-CN" sz="1265" kern="0" spc="1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FP16</a:t>
            </a:r>
            <a:r>
              <a:rPr lang="en-US" altLang="zh-CN" sz="1265" kern="0" spc="85"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265" kern="0" spc="1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te</a:t>
            </a:r>
            <a:r>
              <a:rPr lang="en-US" altLang="zh-CN" sz="1265" kern="0" spc="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ns</a:t>
            </a:r>
            <a:r>
              <a:rPr lang="en-US" altLang="zh-CN" sz="1265" kern="0" spc="1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算力</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312TFlops</a:t>
            </a:r>
            <a:r>
              <a:rPr lang="en-US" altLang="zh-CN" sz="1265"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，则需要单卡计算</a:t>
            </a:r>
            <a:r>
              <a:rPr lang="en-US" altLang="zh-CN" sz="1265"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32</a:t>
            </a:r>
            <a:r>
              <a:rPr lang="en-US" altLang="zh-CN" sz="1265"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千</a:t>
            </a:r>
            <a:r>
              <a:rPr lang="en-US" altLang="zh-CN" b="1" kern="0" spc="-15"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卡规模</a:t>
            </a:r>
            <a:r>
              <a:rPr lang="en-US" altLang="zh-CN" sz="1265"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的分布式集群仍需要</a:t>
            </a:r>
            <a:r>
              <a:rPr lang="en-US" altLang="zh-CN" b="1" kern="0" spc="0" baseline="0" noProof="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34</a:t>
            </a:r>
            <a:r>
              <a:rPr lang="en-US" altLang="zh-CN" b="1" kern="0" spc="0" baseline="0" noProof="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天</a:t>
            </a:r>
            <a:r>
              <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65"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83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83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62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1593850" marR="0" indent="0" eaLnBrk="0">
              <a:lnSpc>
                <a:spcPct val="97000"/>
              </a:lnSpc>
            </a:pPr>
            <a:endParaRPr lang="en-US" altLang="zh-CN" sz="16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593850" marR="0" indent="0" eaLnBrk="0">
              <a:lnSpc>
                <a:spcPct val="97000"/>
              </a:lnSpc>
            </a:pPr>
            <a:endParaRPr lang="en-US" altLang="zh-CN" sz="16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593850" marR="0" indent="0" eaLnBrk="0">
              <a:lnSpc>
                <a:spcPct val="97000"/>
              </a:lnSpc>
            </a:pPr>
            <a:r>
              <a:rPr lang="en-US" altLang="zh-CN" sz="16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大模型的变化</a:t>
            </a:r>
            <a:endParaRPr lang="en-US" altLang="zh-CN" sz="16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593850" marR="1155065" indent="-352425" eaLnBrk="0">
              <a:lnSpc>
                <a:spcPct val="107000"/>
              </a:lnSpc>
            </a:pPr>
            <a:r>
              <a:rPr lang="en-US" altLang="zh-CN" sz="1000" kern="0" spc="0"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0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参数量与计算量激增</a:t>
            </a:r>
            <a:endParaRPr lang="en-US" altLang="zh-CN" sz="1000"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6" name="VectorPath 456"/>
          <p:cNvSpPr/>
          <p:nvPr/>
        </p:nvSpPr>
        <p:spPr>
          <a:xfrm>
            <a:off x="609600" y="4041987"/>
            <a:ext cx="657013" cy="657013"/>
          </a:xfrm>
          <a:custGeom>
            <a:avLst/>
            <a:gdLst/>
            <a:ahLst/>
            <a:cxnLst/>
            <a:rect l="l" t="t" r="r" b="b"/>
            <a:pathLst>
              <a:path w="492760" h="492760">
                <a:moveTo>
                  <a:pt x="0" y="246380"/>
                </a:moveTo>
                <a:cubicBezTo>
                  <a:pt x="0" y="110308"/>
                  <a:pt x="110308" y="0"/>
                  <a:pt x="246380" y="0"/>
                </a:cubicBezTo>
                <a:cubicBezTo>
                  <a:pt x="382452" y="0"/>
                  <a:pt x="492760" y="110308"/>
                  <a:pt x="492760" y="246380"/>
                </a:cubicBezTo>
                <a:cubicBezTo>
                  <a:pt x="492760" y="382451"/>
                  <a:pt x="382452" y="492760"/>
                  <a:pt x="246380" y="492760"/>
                </a:cubicBezTo>
                <a:cubicBezTo>
                  <a:pt x="110308" y="492760"/>
                  <a:pt x="0" y="382451"/>
                  <a:pt x="0" y="246380"/>
                </a:cubicBezTo>
              </a:path>
            </a:pathLst>
          </a:custGeom>
          <a:solidFill>
            <a:srgbClr val="95B3D7">
              <a:alpha val="100000"/>
            </a:srgbClr>
          </a:solidFill>
        </p:spPr>
      </p:sp>
      <p:pic>
        <p:nvPicPr>
          <p:cNvPr id="457" name="2AD7F571-162F-45B6-494C-725A7B17B175"/>
          <p:cNvPicPr>
            <a:picLocks noChangeAspect="1"/>
          </p:cNvPicPr>
          <p:nvPr/>
        </p:nvPicPr>
        <p:blipFill>
          <a:blip r:embed="rId1" cstate="print"/>
          <a:srcRect/>
          <a:stretch>
            <a:fillRect/>
          </a:stretch>
        </p:blipFill>
        <p:spPr>
          <a:xfrm>
            <a:off x="746477" y="4178864"/>
            <a:ext cx="393700" cy="393700"/>
          </a:xfrm>
          <a:prstGeom prst="rect">
            <a:avLst/>
          </a:prstGeom>
        </p:spPr>
      </p:pic>
      <p:grpSp>
        <p:nvGrpSpPr>
          <p:cNvPr id="458" name="Combination 458"/>
          <p:cNvGrpSpPr/>
          <p:nvPr/>
        </p:nvGrpSpPr>
        <p:grpSpPr>
          <a:xfrm>
            <a:off x="609600" y="5086773"/>
            <a:ext cx="2268220" cy="828040"/>
            <a:chOff x="457200" y="3815080"/>
            <a:chExt cx="1701165" cy="621030"/>
          </a:xfrm>
        </p:grpSpPr>
        <p:sp>
          <p:nvSpPr>
            <p:cNvPr id="459" name="VectorPath 459"/>
            <p:cNvSpPr/>
            <p:nvPr/>
          </p:nvSpPr>
          <p:spPr>
            <a:xfrm>
              <a:off x="457200" y="3815080"/>
              <a:ext cx="1701165" cy="290830"/>
            </a:xfrm>
            <a:custGeom>
              <a:avLst/>
              <a:gdLst/>
              <a:ahLst/>
              <a:cxnLst/>
              <a:rect l="l" t="t" r="r" b="b"/>
              <a:pathLst>
                <a:path w="1701165" h="290830">
                  <a:moveTo>
                    <a:pt x="0" y="0"/>
                  </a:moveTo>
                  <a:lnTo>
                    <a:pt x="1701165" y="0"/>
                  </a:lnTo>
                  <a:lnTo>
                    <a:pt x="1701165" y="290830"/>
                  </a:lnTo>
                  <a:lnTo>
                    <a:pt x="0" y="290830"/>
                  </a:lnTo>
                  <a:lnTo>
                    <a:pt x="0" y="0"/>
                  </a:lnTo>
                </a:path>
              </a:pathLst>
            </a:custGeom>
            <a:solidFill>
              <a:srgbClr val="B9CDE5">
                <a:alpha val="100000"/>
              </a:srgbClr>
            </a:solidFill>
          </p:spPr>
        </p:sp>
        <p:sp>
          <p:nvSpPr>
            <p:cNvPr id="460" name="VectorPath 460"/>
            <p:cNvSpPr/>
            <p:nvPr/>
          </p:nvSpPr>
          <p:spPr>
            <a:xfrm>
              <a:off x="457200" y="4145280"/>
              <a:ext cx="1701165" cy="290830"/>
            </a:xfrm>
            <a:custGeom>
              <a:avLst/>
              <a:gdLst/>
              <a:ahLst/>
              <a:cxnLst/>
              <a:rect l="l" t="t" r="r" b="b"/>
              <a:pathLst>
                <a:path w="1701165" h="290830">
                  <a:moveTo>
                    <a:pt x="0" y="0"/>
                  </a:moveTo>
                  <a:lnTo>
                    <a:pt x="1701165" y="0"/>
                  </a:lnTo>
                  <a:lnTo>
                    <a:pt x="1701165" y="290830"/>
                  </a:lnTo>
                  <a:lnTo>
                    <a:pt x="0" y="290830"/>
                  </a:lnTo>
                  <a:lnTo>
                    <a:pt x="0" y="0"/>
                  </a:lnTo>
                </a:path>
              </a:pathLst>
            </a:custGeom>
            <a:solidFill>
              <a:srgbClr val="B9CDE5">
                <a:alpha val="100000"/>
              </a:srgbClr>
            </a:solidFill>
          </p:spPr>
        </p:sp>
      </p:grpSp>
      <p:sp>
        <p:nvSpPr>
          <p:cNvPr id="461" name="TextBox461"/>
          <p:cNvSpPr txBox="1"/>
          <p:nvPr/>
        </p:nvSpPr>
        <p:spPr>
          <a:xfrm>
            <a:off x="609600" y="4113684"/>
            <a:ext cx="2268220" cy="2151380"/>
          </a:xfrm>
          <a:prstGeom prst="rect">
            <a:avLst/>
          </a:prstGeom>
          <a:noFill/>
        </p:spPr>
        <p:txBody>
          <a:bodyPr wrap="square" lIns="0" tIns="0" rIns="0" bIns="0" rtlCol="0">
            <a:spAutoFit/>
          </a:bodyPr>
          <a:p>
            <a:pPr marL="549910" marR="0" indent="0" eaLnBrk="0">
              <a:lnSpc>
                <a:spcPct val="100000"/>
              </a:lnSpc>
              <a:spcAft>
                <a:spcPts val="205"/>
              </a:spcAft>
            </a:pPr>
            <a:r>
              <a:rPr lang="en-US" altLang="zh-CN" b="1" kern="0" spc="-15" baseline="0" noProof="0" dirty="0" smtClean="0">
                <a:solidFill>
                  <a:srgbClr val="376092"/>
                </a:solidFill>
                <a:latin typeface="微软雅黑" panose="020B0503020204020204" pitchFamily="34" charset="-122"/>
                <a:ea typeface="微软雅黑" panose="020B0503020204020204" pitchFamily="34" charset="-122"/>
                <a:cs typeface="微软雅黑" panose="020B0503020204020204" pitchFamily="34" charset="-122"/>
              </a:rPr>
              <a:t>  算力</a:t>
            </a:r>
            <a:endParaRPr lang="en-US" altLang="zh-CN" b="1" kern="0" spc="-15" baseline="0" noProof="0" dirty="0" smtClean="0">
              <a:solidFill>
                <a:srgbClr val="376092"/>
              </a:solidFill>
              <a:latin typeface="微软雅黑" panose="020B0503020204020204" pitchFamily="34" charset="-122"/>
              <a:ea typeface="微软雅黑" panose="020B0503020204020204" pitchFamily="34" charset="-122"/>
              <a:cs typeface="微软雅黑" panose="020B0503020204020204" pitchFamily="34" charset="-122"/>
            </a:endParaRPr>
          </a:p>
          <a:p>
            <a:pPr marL="721360" marR="0" lvl="0" indent="-171450" eaLnBrk="0">
              <a:lnSpc>
                <a:spcPct val="111000"/>
              </a:lnSpc>
              <a:spcAft>
                <a:spcPts val="150"/>
              </a:spcAft>
              <a:buClr>
                <a:srgbClr val="000000"/>
              </a:buClr>
              <a:buFont typeface="Arial" panose="020B0604020202020204" pitchFamily="34" charset="0"/>
              <a:buChar char="•"/>
            </a:pPr>
            <a:r>
              <a:rPr lang="en-US" altLang="zh-CN" sz="1200" b="1" kern="0" spc="-15"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ZF</a:t>
            </a:r>
            <a:r>
              <a:rPr lang="en-US" altLang="zh-CN" sz="1200" b="1"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lops</a:t>
            </a:r>
            <a:r>
              <a:rPr lang="en-US" altLang="zh-CN" sz="1200"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计算量</a:t>
            </a:r>
            <a:endParaRPr lang="en-US" altLang="zh-CN" sz="1200"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1360" marR="0" lvl="0" indent="-171450" eaLnBrk="0">
              <a:lnSpc>
                <a:spcPct val="104000"/>
              </a:lnSpc>
              <a:buClr>
                <a:srgbClr val="000000"/>
              </a:buClr>
              <a:buFont typeface="Arial" panose="020B0604020202020204" pitchFamily="34" charset="0"/>
              <a:buChar char="•"/>
            </a:pPr>
            <a:r>
              <a:rPr lang="en-US" altLang="zh-CN" sz="1200" b="1"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GPT-3:</a:t>
            </a:r>
            <a:r>
              <a:rPr lang="en-US" altLang="zh-CN" sz="1200" b="1" kern="0" spc="-25"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200" b="1"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314Zflops</a:t>
            </a:r>
            <a:endParaRPr lang="en-US" altLang="zh-CN" sz="1200" b="1"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0" eaLnBrk="0">
              <a:lnSpc>
                <a:spcPct val="7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97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67000"/>
              </a:lnSpc>
              <a:spcAft>
                <a:spcPts val="0"/>
              </a:spcAft>
            </a:pPr>
            <a:r>
              <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rPr>
              <a:t> </a:t>
            </a:r>
            <a:br>
              <a:rPr lang="en-US" altLang="zh-CN" sz="1400" kern="0" dirty="0" smtClean="0">
                <a:latin typeface="Arial" panose="020B0604020202020204" pitchFamily="34" charset="0"/>
                <a:ea typeface="Arial" panose="020B0604020202020204" pitchFamily="34" charset="0"/>
                <a:cs typeface="Arial" panose="020B0604020202020204" pitchFamily="34" charset="0"/>
              </a:rPr>
            </a:br>
            <a:r>
              <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rPr>
              <a:t> </a:t>
            </a:r>
            <a:br>
              <a:rPr lang="en-US" altLang="zh-CN" sz="1400" kern="0" dirty="0" smtClean="0">
                <a:latin typeface="Arial" panose="020B0604020202020204" pitchFamily="34" charset="0"/>
                <a:ea typeface="Arial" panose="020B0604020202020204" pitchFamily="34" charset="0"/>
                <a:cs typeface="Arial" panose="020B0604020202020204" pitchFamily="34" charset="0"/>
              </a:rPr>
            </a:br>
            <a:r>
              <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rPr>
              <a:t> </a:t>
            </a:r>
            <a:endPar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endParaRPr>
          </a:p>
        </p:txBody>
      </p:sp>
      <p:sp>
        <p:nvSpPr>
          <p:cNvPr id="462" name="TextBox462"/>
          <p:cNvSpPr txBox="1"/>
          <p:nvPr/>
        </p:nvSpPr>
        <p:spPr>
          <a:xfrm>
            <a:off x="670557" y="5181281"/>
            <a:ext cx="1244059" cy="184785"/>
          </a:xfrm>
          <a:prstGeom prst="rect">
            <a:avLst/>
          </a:prstGeom>
          <a:noFill/>
        </p:spPr>
        <p:txBody>
          <a:bodyPr wrap="square" lIns="0" tIns="0" rIns="0" bIns="0" rtlCol="0">
            <a:spAutoFit/>
          </a:bodyPr>
          <a:p>
            <a:pPr marL="0" marR="0" indent="0" eaLnBrk="0">
              <a:lnSpc>
                <a:spcPct val="103000"/>
              </a:lnSpc>
            </a:pPr>
            <a:r>
              <a:rPr lang="en-US" altLang="zh-CN" b="1" kern="0" spc="-25" baseline="600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A1</a:t>
            </a:r>
            <a:r>
              <a:rPr lang="en-US" altLang="zh-CN" b="1" kern="0" spc="0" baseline="600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00</a:t>
            </a:r>
            <a:r>
              <a:rPr lang="en-US" altLang="zh-CN" b="1" kern="0" spc="0" baseline="6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算力</a:t>
            </a:r>
            <a:r>
              <a:rPr lang="en-US" altLang="zh-CN" b="1" kern="0" spc="0" baseline="6000" noProof="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312Tflops</a:t>
            </a:r>
            <a:endParaRPr lang="en-US" altLang="zh-CN" b="1" kern="0" spc="0" baseline="6000" noProof="0" dirty="0"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63" name="TextBox463"/>
          <p:cNvSpPr txBox="1"/>
          <p:nvPr/>
        </p:nvSpPr>
        <p:spPr>
          <a:xfrm>
            <a:off x="670557" y="5624256"/>
            <a:ext cx="914400" cy="184785"/>
          </a:xfrm>
          <a:prstGeom prst="rect">
            <a:avLst/>
          </a:prstGeom>
          <a:noFill/>
        </p:spPr>
        <p:txBody>
          <a:bodyPr wrap="square" lIns="0" tIns="0" rIns="0" bIns="0" rtlCol="0">
            <a:spAutoFit/>
          </a:bodyPr>
          <a:p>
            <a:pPr marL="0" marR="0" indent="0" eaLnBrk="0">
              <a:lnSpc>
                <a:spcPct val="103000"/>
              </a:lnSpc>
            </a:pPr>
            <a:r>
              <a:rPr lang="en-US" altLang="zh-CN" b="1" kern="0" spc="-25" baseline="6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单卡需要</a:t>
            </a:r>
            <a:r>
              <a:rPr lang="en-US" altLang="zh-CN" b="1" kern="0" spc="0" baseline="6000" noProof="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32</a:t>
            </a:r>
            <a:r>
              <a:rPr lang="en-US" altLang="zh-CN" b="1" kern="0" spc="0" baseline="6000" noProof="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年</a:t>
            </a:r>
            <a:endParaRPr lang="en-US" altLang="zh-CN" b="1" kern="0" spc="0" baseline="6000" noProof="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4" name="VectorPath 464"/>
          <p:cNvSpPr/>
          <p:nvPr/>
        </p:nvSpPr>
        <p:spPr>
          <a:xfrm>
            <a:off x="609600" y="5967307"/>
            <a:ext cx="2268220" cy="387773"/>
          </a:xfrm>
          <a:custGeom>
            <a:avLst/>
            <a:gdLst/>
            <a:ahLst/>
            <a:cxnLst/>
            <a:rect l="l" t="t" r="r" b="b"/>
            <a:pathLst>
              <a:path w="1701165" h="290830">
                <a:moveTo>
                  <a:pt x="0" y="0"/>
                </a:moveTo>
                <a:lnTo>
                  <a:pt x="1701165" y="0"/>
                </a:lnTo>
                <a:lnTo>
                  <a:pt x="1701165" y="290830"/>
                </a:lnTo>
                <a:lnTo>
                  <a:pt x="0" y="290830"/>
                </a:lnTo>
                <a:lnTo>
                  <a:pt x="0" y="0"/>
                </a:lnTo>
              </a:path>
            </a:pathLst>
          </a:custGeom>
          <a:solidFill>
            <a:srgbClr val="B9CDE5">
              <a:alpha val="100000"/>
            </a:srgbClr>
          </a:solidFill>
        </p:spPr>
      </p:sp>
      <p:sp>
        <p:nvSpPr>
          <p:cNvPr id="465" name="TextBox465"/>
          <p:cNvSpPr txBox="1"/>
          <p:nvPr/>
        </p:nvSpPr>
        <p:spPr>
          <a:xfrm>
            <a:off x="670557" y="6068163"/>
            <a:ext cx="1066800" cy="179070"/>
          </a:xfrm>
          <a:prstGeom prst="rect">
            <a:avLst/>
          </a:prstGeom>
          <a:noFill/>
        </p:spPr>
        <p:txBody>
          <a:bodyPr wrap="square" lIns="0" tIns="0" rIns="0" bIns="0" rtlCol="0">
            <a:spAutoFit/>
          </a:bodyPr>
          <a:p>
            <a:pPr marL="0" marR="0" indent="0" eaLnBrk="0">
              <a:lnSpc>
                <a:spcPct val="100000"/>
              </a:lnSpc>
            </a:pPr>
            <a:r>
              <a:rPr lang="en-US" altLang="zh-CN" b="1" kern="0" spc="-25" baseline="7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需要分布式</a:t>
            </a:r>
            <a:r>
              <a:rPr lang="en-US" altLang="zh-CN" b="1" kern="0" spc="0" baseline="7000" noProof="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加速</a:t>
            </a:r>
            <a:endParaRPr lang="en-US" altLang="zh-CN" b="1" kern="0" spc="0" baseline="7000" noProof="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66" name="Combination 466"/>
          <p:cNvGrpSpPr/>
          <p:nvPr/>
        </p:nvGrpSpPr>
        <p:grpSpPr>
          <a:xfrm>
            <a:off x="2946400" y="4042833"/>
            <a:ext cx="656715" cy="656715"/>
            <a:chOff x="2209800" y="3032125"/>
            <a:chExt cx="492536" cy="492536"/>
          </a:xfrm>
        </p:grpSpPr>
        <p:sp>
          <p:nvSpPr>
            <p:cNvPr id="467" name="VectorPath 467"/>
            <p:cNvSpPr/>
            <p:nvPr/>
          </p:nvSpPr>
          <p:spPr>
            <a:xfrm>
              <a:off x="2209800" y="3032125"/>
              <a:ext cx="492536" cy="492536"/>
            </a:xfrm>
            <a:custGeom>
              <a:avLst/>
              <a:gdLst/>
              <a:ahLst/>
              <a:cxnLst/>
              <a:rect l="l" t="t" r="r" b="b"/>
              <a:pathLst>
                <a:path w="492536" h="492536">
                  <a:moveTo>
                    <a:pt x="0" y="246268"/>
                  </a:moveTo>
                  <a:cubicBezTo>
                    <a:pt x="0" y="110258"/>
                    <a:pt x="110258" y="0"/>
                    <a:pt x="246268" y="0"/>
                  </a:cubicBezTo>
                  <a:cubicBezTo>
                    <a:pt x="382279" y="0"/>
                    <a:pt x="492536" y="110258"/>
                    <a:pt x="492536" y="246268"/>
                  </a:cubicBezTo>
                  <a:cubicBezTo>
                    <a:pt x="492536" y="382279"/>
                    <a:pt x="382279" y="492536"/>
                    <a:pt x="246268" y="492536"/>
                  </a:cubicBezTo>
                  <a:cubicBezTo>
                    <a:pt x="110258" y="492536"/>
                    <a:pt x="0" y="382279"/>
                    <a:pt x="0" y="246268"/>
                  </a:cubicBezTo>
                </a:path>
              </a:pathLst>
            </a:custGeom>
            <a:solidFill>
              <a:srgbClr val="95B3D7">
                <a:alpha val="100000"/>
              </a:srgbClr>
            </a:solidFill>
          </p:spPr>
        </p:sp>
        <p:sp>
          <p:nvSpPr>
            <p:cNvPr id="468" name="VectorPath 468"/>
            <p:cNvSpPr/>
            <p:nvPr/>
          </p:nvSpPr>
          <p:spPr>
            <a:xfrm>
              <a:off x="2358180" y="3126099"/>
              <a:ext cx="196602" cy="287692"/>
            </a:xfrm>
            <a:custGeom>
              <a:avLst/>
              <a:gdLst/>
              <a:ahLst/>
              <a:cxnLst/>
              <a:rect l="l" t="t" r="r" b="b"/>
              <a:pathLst>
                <a:path w="196602" h="287692">
                  <a:moveTo>
                    <a:pt x="167932" y="0"/>
                  </a:moveTo>
                  <a:cubicBezTo>
                    <a:pt x="28671" y="0"/>
                    <a:pt x="28671" y="0"/>
                    <a:pt x="28671" y="0"/>
                  </a:cubicBezTo>
                  <a:cubicBezTo>
                    <a:pt x="12287" y="0"/>
                    <a:pt x="0" y="12330"/>
                    <a:pt x="0" y="28769"/>
                  </a:cubicBezTo>
                  <a:cubicBezTo>
                    <a:pt x="0" y="258923"/>
                    <a:pt x="0" y="258923"/>
                    <a:pt x="0" y="258923"/>
                  </a:cubicBezTo>
                  <a:cubicBezTo>
                    <a:pt x="0" y="275362"/>
                    <a:pt x="12287" y="287692"/>
                    <a:pt x="28671" y="287692"/>
                  </a:cubicBezTo>
                  <a:cubicBezTo>
                    <a:pt x="167932" y="287692"/>
                    <a:pt x="167932" y="287692"/>
                    <a:pt x="167932" y="287692"/>
                  </a:cubicBezTo>
                  <a:cubicBezTo>
                    <a:pt x="184315" y="287692"/>
                    <a:pt x="196602" y="275362"/>
                    <a:pt x="196602" y="258923"/>
                  </a:cubicBezTo>
                  <a:cubicBezTo>
                    <a:pt x="196602" y="258923"/>
                    <a:pt x="196602" y="258923"/>
                    <a:pt x="196602" y="258923"/>
                  </a:cubicBezTo>
                  <a:cubicBezTo>
                    <a:pt x="196602" y="256868"/>
                    <a:pt x="196602" y="256868"/>
                    <a:pt x="196602" y="256868"/>
                  </a:cubicBezTo>
                  <a:cubicBezTo>
                    <a:pt x="196602" y="28769"/>
                    <a:pt x="196602" y="28769"/>
                    <a:pt x="196602" y="28769"/>
                  </a:cubicBezTo>
                  <a:cubicBezTo>
                    <a:pt x="196602" y="12330"/>
                    <a:pt x="184315" y="0"/>
                    <a:pt x="167932" y="0"/>
                  </a:cubicBezTo>
                  <a:moveTo>
                    <a:pt x="86013" y="8219"/>
                  </a:moveTo>
                  <a:cubicBezTo>
                    <a:pt x="112636" y="8219"/>
                    <a:pt x="112636" y="8219"/>
                    <a:pt x="112636" y="8219"/>
                  </a:cubicBezTo>
                  <a:cubicBezTo>
                    <a:pt x="112636" y="8219"/>
                    <a:pt x="114685" y="8219"/>
                    <a:pt x="114685" y="10276"/>
                  </a:cubicBezTo>
                  <a:cubicBezTo>
                    <a:pt x="114685" y="12330"/>
                    <a:pt x="112636" y="14386"/>
                    <a:pt x="112636" y="14386"/>
                  </a:cubicBezTo>
                  <a:cubicBezTo>
                    <a:pt x="86013" y="14386"/>
                    <a:pt x="86013" y="14386"/>
                    <a:pt x="86013" y="14386"/>
                  </a:cubicBezTo>
                  <a:cubicBezTo>
                    <a:pt x="83966" y="14386"/>
                    <a:pt x="81917" y="12330"/>
                    <a:pt x="81917" y="10276"/>
                  </a:cubicBezTo>
                  <a:cubicBezTo>
                    <a:pt x="81917" y="8219"/>
                    <a:pt x="83966" y="8219"/>
                    <a:pt x="86013" y="8219"/>
                  </a:cubicBezTo>
                  <a:moveTo>
                    <a:pt x="98302" y="277416"/>
                  </a:moveTo>
                  <a:cubicBezTo>
                    <a:pt x="92157" y="277416"/>
                    <a:pt x="86013" y="273307"/>
                    <a:pt x="86013" y="265087"/>
                  </a:cubicBezTo>
                  <a:cubicBezTo>
                    <a:pt x="86013" y="256868"/>
                    <a:pt x="92157" y="252758"/>
                    <a:pt x="98302" y="252758"/>
                  </a:cubicBezTo>
                  <a:cubicBezTo>
                    <a:pt x="106493" y="252758"/>
                    <a:pt x="110589" y="256868"/>
                    <a:pt x="110589" y="265087"/>
                  </a:cubicBezTo>
                  <a:cubicBezTo>
                    <a:pt x="110589" y="273307"/>
                    <a:pt x="106493" y="277416"/>
                    <a:pt x="98302" y="277416"/>
                  </a:cubicBezTo>
                  <a:moveTo>
                    <a:pt x="176124" y="236318"/>
                  </a:moveTo>
                  <a:cubicBezTo>
                    <a:pt x="176124" y="240428"/>
                    <a:pt x="172028" y="242482"/>
                    <a:pt x="167932" y="242482"/>
                  </a:cubicBezTo>
                  <a:cubicBezTo>
                    <a:pt x="28671" y="242482"/>
                    <a:pt x="28671" y="242482"/>
                    <a:pt x="28671" y="242482"/>
                  </a:cubicBezTo>
                  <a:cubicBezTo>
                    <a:pt x="24576" y="242482"/>
                    <a:pt x="20479" y="240428"/>
                    <a:pt x="20479" y="236318"/>
                  </a:cubicBezTo>
                  <a:cubicBezTo>
                    <a:pt x="20479" y="30824"/>
                    <a:pt x="20479" y="30824"/>
                    <a:pt x="20479" y="30824"/>
                  </a:cubicBezTo>
                  <a:cubicBezTo>
                    <a:pt x="20479" y="26715"/>
                    <a:pt x="24576" y="22605"/>
                    <a:pt x="28671" y="22605"/>
                  </a:cubicBezTo>
                  <a:cubicBezTo>
                    <a:pt x="167932" y="22605"/>
                    <a:pt x="167932" y="22605"/>
                    <a:pt x="167932" y="22605"/>
                  </a:cubicBezTo>
                  <a:cubicBezTo>
                    <a:pt x="172028" y="22605"/>
                    <a:pt x="176124" y="26715"/>
                    <a:pt x="176124" y="30824"/>
                  </a:cubicBezTo>
                  <a:cubicBezTo>
                    <a:pt x="176124" y="236318"/>
                    <a:pt x="176124" y="236318"/>
                    <a:pt x="176124" y="236318"/>
                  </a:cubicBezTo>
                  <a:moveTo>
                    <a:pt x="73726" y="145900"/>
                  </a:moveTo>
                  <a:cubicBezTo>
                    <a:pt x="73726" y="219879"/>
                    <a:pt x="73726" y="219879"/>
                    <a:pt x="73726" y="219879"/>
                  </a:cubicBezTo>
                  <a:cubicBezTo>
                    <a:pt x="73726" y="221934"/>
                    <a:pt x="71678" y="223989"/>
                    <a:pt x="67582" y="223989"/>
                  </a:cubicBezTo>
                  <a:cubicBezTo>
                    <a:pt x="45054" y="223989"/>
                    <a:pt x="45054" y="223989"/>
                    <a:pt x="45054" y="223989"/>
                  </a:cubicBezTo>
                  <a:cubicBezTo>
                    <a:pt x="40959" y="223989"/>
                    <a:pt x="38910" y="221934"/>
                    <a:pt x="38910" y="219879"/>
                  </a:cubicBezTo>
                  <a:cubicBezTo>
                    <a:pt x="38910" y="145900"/>
                    <a:pt x="38910" y="145900"/>
                    <a:pt x="38910" y="145900"/>
                  </a:cubicBezTo>
                  <a:cubicBezTo>
                    <a:pt x="38910" y="143845"/>
                    <a:pt x="40959" y="141790"/>
                    <a:pt x="45054" y="141790"/>
                  </a:cubicBezTo>
                  <a:cubicBezTo>
                    <a:pt x="67582" y="141790"/>
                    <a:pt x="67582" y="141790"/>
                    <a:pt x="67582" y="141790"/>
                  </a:cubicBezTo>
                  <a:cubicBezTo>
                    <a:pt x="71678" y="141790"/>
                    <a:pt x="73726" y="143845"/>
                    <a:pt x="73726" y="145900"/>
                  </a:cubicBezTo>
                  <a:moveTo>
                    <a:pt x="114685" y="121242"/>
                  </a:moveTo>
                  <a:cubicBezTo>
                    <a:pt x="114685" y="219879"/>
                    <a:pt x="114685" y="219879"/>
                    <a:pt x="114685" y="219879"/>
                  </a:cubicBezTo>
                  <a:cubicBezTo>
                    <a:pt x="114685" y="221934"/>
                    <a:pt x="112636" y="223989"/>
                    <a:pt x="110589" y="223989"/>
                  </a:cubicBezTo>
                  <a:cubicBezTo>
                    <a:pt x="86013" y="223989"/>
                    <a:pt x="86013" y="223989"/>
                    <a:pt x="86013" y="223989"/>
                  </a:cubicBezTo>
                  <a:cubicBezTo>
                    <a:pt x="83966" y="223989"/>
                    <a:pt x="81917" y="221934"/>
                    <a:pt x="81917" y="219879"/>
                  </a:cubicBezTo>
                  <a:cubicBezTo>
                    <a:pt x="81917" y="121242"/>
                    <a:pt x="81917" y="121242"/>
                    <a:pt x="81917" y="121242"/>
                  </a:cubicBezTo>
                  <a:cubicBezTo>
                    <a:pt x="81917" y="117132"/>
                    <a:pt x="83966" y="115077"/>
                    <a:pt x="86013" y="115077"/>
                  </a:cubicBezTo>
                  <a:cubicBezTo>
                    <a:pt x="110589" y="115077"/>
                    <a:pt x="110589" y="115077"/>
                    <a:pt x="110589" y="115077"/>
                  </a:cubicBezTo>
                  <a:cubicBezTo>
                    <a:pt x="112636" y="115077"/>
                    <a:pt x="114685" y="117132"/>
                    <a:pt x="114685" y="121242"/>
                  </a:cubicBezTo>
                  <a:moveTo>
                    <a:pt x="157692" y="94528"/>
                  </a:moveTo>
                  <a:cubicBezTo>
                    <a:pt x="157692" y="219879"/>
                    <a:pt x="157692" y="219879"/>
                    <a:pt x="157692" y="219879"/>
                  </a:cubicBezTo>
                  <a:cubicBezTo>
                    <a:pt x="157692" y="221934"/>
                    <a:pt x="155643" y="223989"/>
                    <a:pt x="153596" y="223989"/>
                  </a:cubicBezTo>
                  <a:cubicBezTo>
                    <a:pt x="129020" y="223989"/>
                    <a:pt x="129020" y="223989"/>
                    <a:pt x="129020" y="223989"/>
                  </a:cubicBezTo>
                  <a:cubicBezTo>
                    <a:pt x="126972" y="223989"/>
                    <a:pt x="124925" y="221934"/>
                    <a:pt x="124925" y="219879"/>
                  </a:cubicBezTo>
                  <a:cubicBezTo>
                    <a:pt x="124925" y="94528"/>
                    <a:pt x="124925" y="94528"/>
                    <a:pt x="124925" y="94528"/>
                  </a:cubicBezTo>
                  <a:cubicBezTo>
                    <a:pt x="124925" y="92473"/>
                    <a:pt x="126972" y="90418"/>
                    <a:pt x="129020" y="90418"/>
                  </a:cubicBezTo>
                  <a:cubicBezTo>
                    <a:pt x="153596" y="90418"/>
                    <a:pt x="153596" y="90418"/>
                    <a:pt x="153596" y="90418"/>
                  </a:cubicBezTo>
                  <a:cubicBezTo>
                    <a:pt x="155643" y="90418"/>
                    <a:pt x="157692" y="92473"/>
                    <a:pt x="157692" y="94528"/>
                  </a:cubicBezTo>
                  <a:moveTo>
                    <a:pt x="139260" y="82198"/>
                  </a:moveTo>
                  <a:cubicBezTo>
                    <a:pt x="122876" y="73977"/>
                    <a:pt x="122876" y="73977"/>
                    <a:pt x="122876" y="73977"/>
                  </a:cubicBezTo>
                  <a:cubicBezTo>
                    <a:pt x="104445" y="113022"/>
                    <a:pt x="57342" y="108912"/>
                    <a:pt x="57342" y="108912"/>
                  </a:cubicBezTo>
                  <a:cubicBezTo>
                    <a:pt x="92157" y="102747"/>
                    <a:pt x="108540" y="80144"/>
                    <a:pt x="112636" y="69868"/>
                  </a:cubicBezTo>
                  <a:cubicBezTo>
                    <a:pt x="96253" y="61649"/>
                    <a:pt x="96253" y="61649"/>
                    <a:pt x="96253" y="61649"/>
                  </a:cubicBezTo>
                  <a:cubicBezTo>
                    <a:pt x="129020" y="51374"/>
                    <a:pt x="129020" y="51374"/>
                    <a:pt x="129020" y="51374"/>
                  </a:cubicBezTo>
                  <a:lnTo>
                    <a:pt x="139260" y="82198"/>
                  </a:lnTo>
                </a:path>
              </a:pathLst>
            </a:custGeom>
            <a:solidFill>
              <a:srgbClr val="FFFFFF">
                <a:alpha val="100000"/>
              </a:srgbClr>
            </a:solidFill>
          </p:spPr>
        </p:sp>
      </p:grpSp>
      <p:grpSp>
        <p:nvGrpSpPr>
          <p:cNvPr id="469" name="Combination 469"/>
          <p:cNvGrpSpPr/>
          <p:nvPr/>
        </p:nvGrpSpPr>
        <p:grpSpPr>
          <a:xfrm>
            <a:off x="3092027" y="5086773"/>
            <a:ext cx="2268220" cy="828040"/>
            <a:chOff x="2319020" y="3815080"/>
            <a:chExt cx="1701165" cy="621030"/>
          </a:xfrm>
        </p:grpSpPr>
        <p:sp>
          <p:nvSpPr>
            <p:cNvPr id="470" name="VectorPath 470"/>
            <p:cNvSpPr/>
            <p:nvPr/>
          </p:nvSpPr>
          <p:spPr>
            <a:xfrm>
              <a:off x="2319020" y="3815080"/>
              <a:ext cx="1701165" cy="290830"/>
            </a:xfrm>
            <a:custGeom>
              <a:avLst/>
              <a:gdLst/>
              <a:ahLst/>
              <a:cxnLst/>
              <a:rect l="l" t="t" r="r" b="b"/>
              <a:pathLst>
                <a:path w="1701165" h="290830">
                  <a:moveTo>
                    <a:pt x="0" y="0"/>
                  </a:moveTo>
                  <a:lnTo>
                    <a:pt x="1701165" y="0"/>
                  </a:lnTo>
                  <a:lnTo>
                    <a:pt x="1701165" y="290830"/>
                  </a:lnTo>
                  <a:lnTo>
                    <a:pt x="0" y="290830"/>
                  </a:lnTo>
                  <a:lnTo>
                    <a:pt x="0" y="0"/>
                  </a:lnTo>
                </a:path>
              </a:pathLst>
            </a:custGeom>
            <a:solidFill>
              <a:srgbClr val="B9CDE5">
                <a:alpha val="100000"/>
              </a:srgbClr>
            </a:solidFill>
          </p:spPr>
        </p:sp>
        <p:sp>
          <p:nvSpPr>
            <p:cNvPr id="471" name="VectorPath 471"/>
            <p:cNvSpPr/>
            <p:nvPr/>
          </p:nvSpPr>
          <p:spPr>
            <a:xfrm>
              <a:off x="2319020" y="4145280"/>
              <a:ext cx="1701165" cy="290830"/>
            </a:xfrm>
            <a:custGeom>
              <a:avLst/>
              <a:gdLst/>
              <a:ahLst/>
              <a:cxnLst/>
              <a:rect l="l" t="t" r="r" b="b"/>
              <a:pathLst>
                <a:path w="1701165" h="290830">
                  <a:moveTo>
                    <a:pt x="0" y="0"/>
                  </a:moveTo>
                  <a:lnTo>
                    <a:pt x="1701165" y="0"/>
                  </a:lnTo>
                  <a:lnTo>
                    <a:pt x="1701165" y="290830"/>
                  </a:lnTo>
                  <a:lnTo>
                    <a:pt x="0" y="290830"/>
                  </a:lnTo>
                  <a:lnTo>
                    <a:pt x="0" y="0"/>
                  </a:lnTo>
                </a:path>
              </a:pathLst>
            </a:custGeom>
            <a:solidFill>
              <a:srgbClr val="B9CDE5">
                <a:alpha val="100000"/>
              </a:srgbClr>
            </a:solidFill>
          </p:spPr>
        </p:sp>
      </p:grpSp>
      <p:sp>
        <p:nvSpPr>
          <p:cNvPr id="472" name="TextBox472"/>
          <p:cNvSpPr txBox="1"/>
          <p:nvPr/>
        </p:nvSpPr>
        <p:spPr>
          <a:xfrm>
            <a:off x="3092027" y="4097428"/>
            <a:ext cx="2268220" cy="2170430"/>
          </a:xfrm>
          <a:prstGeom prst="rect">
            <a:avLst/>
          </a:prstGeom>
          <a:noFill/>
        </p:spPr>
        <p:txBody>
          <a:bodyPr wrap="square" lIns="0" tIns="0" rIns="0" bIns="0" rtlCol="0">
            <a:spAutoFit/>
          </a:bodyPr>
          <a:p>
            <a:pPr marL="440690" marR="0" indent="0" eaLnBrk="0">
              <a:lnSpc>
                <a:spcPct val="102000"/>
              </a:lnSpc>
              <a:spcAft>
                <a:spcPts val="230"/>
              </a:spcAft>
            </a:pPr>
            <a:r>
              <a:rPr lang="en-US" altLang="zh-CN" b="1" kern="0" spc="-15" baseline="0" noProof="0" dirty="0" smtClean="0">
                <a:solidFill>
                  <a:srgbClr val="376092"/>
                </a:solidFill>
                <a:latin typeface="微软雅黑" panose="020B0503020204020204" pitchFamily="34" charset="-122"/>
                <a:ea typeface="微软雅黑" panose="020B0503020204020204" pitchFamily="34" charset="-122"/>
                <a:cs typeface="微软雅黑" panose="020B0503020204020204" pitchFamily="34" charset="-122"/>
              </a:rPr>
              <a:t>  存储</a:t>
            </a:r>
            <a:endParaRPr lang="en-US" altLang="zh-CN" b="1" kern="0" spc="-15" baseline="0" noProof="0" dirty="0" smtClean="0">
              <a:solidFill>
                <a:srgbClr val="376092"/>
              </a:solidFill>
              <a:latin typeface="微软雅黑" panose="020B0503020204020204" pitchFamily="34" charset="-122"/>
              <a:ea typeface="微软雅黑" panose="020B0503020204020204" pitchFamily="34" charset="-122"/>
              <a:cs typeface="微软雅黑" panose="020B0503020204020204" pitchFamily="34" charset="-122"/>
            </a:endParaRPr>
          </a:p>
          <a:p>
            <a:pPr marL="612140" marR="0" lvl="0" indent="-171450" eaLnBrk="0">
              <a:lnSpc>
                <a:spcPct val="111000"/>
              </a:lnSpc>
              <a:spcAft>
                <a:spcPts val="150"/>
              </a:spcAft>
              <a:buClr>
                <a:srgbClr val="000000"/>
              </a:buClr>
              <a:buFont typeface="Arial" panose="020B0604020202020204" pitchFamily="34" charset="0"/>
              <a:buChar char="•"/>
            </a:pPr>
            <a:r>
              <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大规模参数</a:t>
            </a:r>
            <a:endParaRPr lang="en-US" altLang="zh-CN" sz="1200"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612140" marR="0" lvl="0" indent="-171450" eaLnBrk="0">
              <a:lnSpc>
                <a:spcPct val="106000"/>
              </a:lnSpc>
              <a:buClr>
                <a:srgbClr val="000000"/>
              </a:buClr>
              <a:buFont typeface="Arial" panose="020B0604020202020204" pitchFamily="34" charset="0"/>
              <a:buChar char="•"/>
            </a:pPr>
            <a:r>
              <a:rPr lang="en-US" altLang="zh-CN" sz="1200" b="1"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GPT-3:</a:t>
            </a:r>
            <a:r>
              <a:rPr lang="en-US" altLang="zh-CN" sz="1200" b="1" kern="0" spc="-15" baseline="0" noProof="0" dirty="0" smtClean="0">
                <a:latin typeface="Calibri" panose="020F0502020204030204" pitchFamily="34" charset="0"/>
                <a:ea typeface="Calibri" panose="020F0502020204030204" pitchFamily="34" charset="0"/>
                <a:cs typeface="Calibri" panose="020F0502020204030204" pitchFamily="34" charset="0"/>
              </a:rPr>
              <a:t> </a:t>
            </a:r>
            <a:r>
              <a:rPr lang="en-US" altLang="zh-CN" sz="1200" b="1" kern="0" spc="0" baseline="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175B</a:t>
            </a:r>
            <a:r>
              <a:rPr lang="en-US" altLang="zh-CN" sz="1200"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参数量</a:t>
            </a:r>
            <a:endParaRPr lang="en-US" altLang="zh-CN" sz="1200"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eaLnBrk="0">
              <a:lnSpc>
                <a:spcPct val="7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67000"/>
              </a:lnSpc>
            </a:pPr>
            <a:r>
              <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rPr>
              <a:t> </a:t>
            </a:r>
            <a:br>
              <a:rPr lang="en-US" altLang="zh-CN" sz="1400" kern="0" dirty="0" smtClean="0">
                <a:latin typeface="Arial" panose="020B0604020202020204" pitchFamily="34" charset="0"/>
                <a:ea typeface="Arial" panose="020B0604020202020204" pitchFamily="34" charset="0"/>
                <a:cs typeface="Arial" panose="020B0604020202020204" pitchFamily="34" charset="0"/>
              </a:rPr>
            </a:br>
            <a:r>
              <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rPr>
              <a:t> </a:t>
            </a:r>
            <a:br>
              <a:rPr lang="en-US" altLang="zh-CN" sz="1400" kern="0" dirty="0" smtClean="0">
                <a:latin typeface="Arial" panose="020B0604020202020204" pitchFamily="34" charset="0"/>
                <a:ea typeface="Arial" panose="020B0604020202020204" pitchFamily="34" charset="0"/>
                <a:cs typeface="Arial" panose="020B0604020202020204" pitchFamily="34" charset="0"/>
              </a:rPr>
            </a:br>
            <a:r>
              <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rPr>
              <a:t> </a:t>
            </a:r>
            <a:endParaRPr lang="en-US" altLang="zh-CN" sz="1400" kern="0" spc="0" baseline="0" noProof="0" dirty="0" smtClean="0">
              <a:latin typeface="Arial" panose="020B0604020202020204" pitchFamily="34" charset="0"/>
              <a:ea typeface="Arial" panose="020B0604020202020204" pitchFamily="34" charset="0"/>
              <a:cs typeface="Arial" panose="020B0604020202020204" pitchFamily="34" charset="0"/>
            </a:endParaRPr>
          </a:p>
        </p:txBody>
      </p:sp>
      <p:sp>
        <p:nvSpPr>
          <p:cNvPr id="473" name="TextBox473"/>
          <p:cNvSpPr txBox="1"/>
          <p:nvPr/>
        </p:nvSpPr>
        <p:spPr>
          <a:xfrm>
            <a:off x="3152983" y="5181281"/>
            <a:ext cx="1456267" cy="184785"/>
          </a:xfrm>
          <a:prstGeom prst="rect">
            <a:avLst/>
          </a:prstGeom>
          <a:noFill/>
        </p:spPr>
        <p:txBody>
          <a:bodyPr wrap="square" lIns="0" tIns="0" rIns="0" bIns="0" rtlCol="0">
            <a:spAutoFit/>
          </a:bodyPr>
          <a:p>
            <a:pPr marL="0" marR="0" indent="0" eaLnBrk="0">
              <a:lnSpc>
                <a:spcPct val="103000"/>
              </a:lnSpc>
            </a:pPr>
            <a:r>
              <a:rPr lang="en-US" altLang="zh-CN" b="1" kern="0" spc="-25" baseline="6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千亿参数需要</a:t>
            </a:r>
            <a:r>
              <a:rPr lang="en-US" altLang="zh-CN" b="1" kern="0" spc="0" baseline="6000" noProof="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2TB</a:t>
            </a:r>
            <a:r>
              <a:rPr lang="en-US" altLang="zh-CN" b="1" kern="0" spc="0" baseline="6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存储</a:t>
            </a:r>
            <a:endParaRPr lang="en-US" altLang="zh-CN" b="1" kern="0" spc="0" baseline="6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4" name="TextBox474"/>
          <p:cNvSpPr txBox="1"/>
          <p:nvPr/>
        </p:nvSpPr>
        <p:spPr>
          <a:xfrm>
            <a:off x="3152983" y="5640513"/>
            <a:ext cx="1553633" cy="184785"/>
          </a:xfrm>
          <a:prstGeom prst="rect">
            <a:avLst/>
          </a:prstGeom>
          <a:noFill/>
        </p:spPr>
        <p:txBody>
          <a:bodyPr wrap="square" lIns="0" tIns="0" rIns="0" bIns="0" rtlCol="0">
            <a:spAutoFit/>
          </a:bodyPr>
          <a:p>
            <a:pPr marL="0" marR="0" indent="0" eaLnBrk="0">
              <a:lnSpc>
                <a:spcPct val="103000"/>
              </a:lnSpc>
            </a:pPr>
            <a:r>
              <a:rPr lang="en-US" altLang="zh-CN" b="1" kern="0" spc="20" baseline="6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单卡显存</a:t>
            </a:r>
            <a:r>
              <a:rPr lang="en-US" altLang="zh-CN" b="1" kern="0" spc="20" baseline="6000" noProof="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80G</a:t>
            </a:r>
            <a:r>
              <a:rPr lang="en-US" altLang="zh-CN" b="1" kern="0" spc="45" baseline="6000" noProof="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B</a:t>
            </a:r>
            <a:r>
              <a:rPr lang="en-US" altLang="zh-CN" sz="1700" kern="0" spc="15" baseline="700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，放不下</a:t>
            </a:r>
            <a:endParaRPr lang="en-US" altLang="zh-CN" sz="1700" kern="0" spc="15" baseline="700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475" name="VectorPath 475"/>
          <p:cNvSpPr/>
          <p:nvPr/>
        </p:nvSpPr>
        <p:spPr>
          <a:xfrm>
            <a:off x="3092027" y="5967307"/>
            <a:ext cx="2268220" cy="387773"/>
          </a:xfrm>
          <a:custGeom>
            <a:avLst/>
            <a:gdLst/>
            <a:ahLst/>
            <a:cxnLst/>
            <a:rect l="l" t="t" r="r" b="b"/>
            <a:pathLst>
              <a:path w="1701165" h="290830">
                <a:moveTo>
                  <a:pt x="0" y="0"/>
                </a:moveTo>
                <a:lnTo>
                  <a:pt x="1701165" y="0"/>
                </a:lnTo>
                <a:lnTo>
                  <a:pt x="1701165" y="290830"/>
                </a:lnTo>
                <a:lnTo>
                  <a:pt x="0" y="290830"/>
                </a:lnTo>
                <a:lnTo>
                  <a:pt x="0" y="0"/>
                </a:lnTo>
              </a:path>
            </a:pathLst>
          </a:custGeom>
          <a:solidFill>
            <a:srgbClr val="B9CDE5">
              <a:alpha val="100000"/>
            </a:srgbClr>
          </a:solidFill>
        </p:spPr>
      </p:sp>
      <p:sp>
        <p:nvSpPr>
          <p:cNvPr id="476" name="TextBox476"/>
          <p:cNvSpPr txBox="1"/>
          <p:nvPr/>
        </p:nvSpPr>
        <p:spPr>
          <a:xfrm>
            <a:off x="3152983" y="6068163"/>
            <a:ext cx="1219200" cy="179070"/>
          </a:xfrm>
          <a:prstGeom prst="rect">
            <a:avLst/>
          </a:prstGeom>
          <a:noFill/>
        </p:spPr>
        <p:txBody>
          <a:bodyPr wrap="square" lIns="0" tIns="0" rIns="0" bIns="0" rtlCol="0">
            <a:spAutoFit/>
          </a:bodyPr>
          <a:p>
            <a:pPr marL="0" marR="0" indent="0" eaLnBrk="0">
              <a:lnSpc>
                <a:spcPct val="100000"/>
              </a:lnSpc>
            </a:pPr>
            <a:r>
              <a:rPr lang="en-US" altLang="zh-CN" b="1" kern="0" spc="-25" baseline="700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需要更多</a:t>
            </a:r>
            <a:r>
              <a:rPr lang="en-US" altLang="zh-CN" b="1" kern="0" spc="0" baseline="7000" noProof="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存储空间</a:t>
            </a:r>
            <a:endParaRPr lang="en-US" altLang="zh-CN" b="1" kern="0" spc="0" baseline="7000" noProof="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7" name="TextBox477"/>
          <p:cNvSpPr txBox="1"/>
          <p:nvPr/>
        </p:nvSpPr>
        <p:spPr>
          <a:xfrm>
            <a:off x="6005404" y="1456008"/>
            <a:ext cx="5765800" cy="194310"/>
          </a:xfrm>
          <a:prstGeom prst="rect">
            <a:avLst/>
          </a:prstGeom>
          <a:noFill/>
        </p:spPr>
        <p:txBody>
          <a:bodyPr wrap="square" lIns="0" tIns="0" rIns="0" bIns="0" rtlCol="0">
            <a:spAutoFit/>
          </a:bodyPr>
          <a:p>
            <a:pPr marL="0" marR="0" indent="0" eaLnBrk="0">
              <a:lnSpc>
                <a:spcPct val="100000"/>
              </a:lnSpc>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GP</a:t>
            </a:r>
            <a:r>
              <a:rPr lang="en-US" altLang="zh-CN" sz="1265"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T模型的训练需要超大的训练语料，超多的模型参数以及超强的计算资源。</a:t>
            </a:r>
            <a:endParaRPr lang="en-US" altLang="zh-CN" sz="1265" b="1" kern="0" spc="0"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78" name="Combination 478"/>
          <p:cNvGrpSpPr/>
          <p:nvPr/>
        </p:nvGrpSpPr>
        <p:grpSpPr>
          <a:xfrm>
            <a:off x="5910580" y="1705187"/>
            <a:ext cx="6138333" cy="1477433"/>
            <a:chOff x="4432935" y="1278890"/>
            <a:chExt cx="4603750" cy="1108075"/>
          </a:xfrm>
        </p:grpSpPr>
        <p:sp>
          <p:nvSpPr>
            <p:cNvPr id="479" name="VectorPath 479"/>
            <p:cNvSpPr/>
            <p:nvPr/>
          </p:nvSpPr>
          <p:spPr>
            <a:xfrm>
              <a:off x="4458335" y="1291590"/>
              <a:ext cx="993140" cy="216535"/>
            </a:xfrm>
            <a:custGeom>
              <a:avLst/>
              <a:gdLst/>
              <a:ahLst/>
              <a:cxnLst/>
              <a:rect l="l" t="t" r="r" b="b"/>
              <a:pathLst>
                <a:path w="993140" h="216535">
                  <a:moveTo>
                    <a:pt x="0" y="216535"/>
                  </a:moveTo>
                  <a:lnTo>
                    <a:pt x="993140" y="216535"/>
                  </a:lnTo>
                  <a:lnTo>
                    <a:pt x="993140" y="0"/>
                  </a:lnTo>
                  <a:lnTo>
                    <a:pt x="0" y="0"/>
                  </a:lnTo>
                  <a:lnTo>
                    <a:pt x="0" y="216535"/>
                  </a:lnTo>
                </a:path>
              </a:pathLst>
            </a:custGeom>
            <a:solidFill>
              <a:srgbClr val="4F81BD">
                <a:alpha val="100000"/>
              </a:srgbClr>
            </a:solidFill>
          </p:spPr>
        </p:sp>
        <p:sp>
          <p:nvSpPr>
            <p:cNvPr id="480" name="VectorPath 480"/>
            <p:cNvSpPr/>
            <p:nvPr/>
          </p:nvSpPr>
          <p:spPr>
            <a:xfrm>
              <a:off x="5451475" y="1291590"/>
              <a:ext cx="828040" cy="216535"/>
            </a:xfrm>
            <a:custGeom>
              <a:avLst/>
              <a:gdLst/>
              <a:ahLst/>
              <a:cxnLst/>
              <a:rect l="l" t="t" r="r" b="b"/>
              <a:pathLst>
                <a:path w="828040" h="216535">
                  <a:moveTo>
                    <a:pt x="0" y="216535"/>
                  </a:moveTo>
                  <a:lnTo>
                    <a:pt x="828040" y="216535"/>
                  </a:lnTo>
                  <a:lnTo>
                    <a:pt x="828040" y="0"/>
                  </a:lnTo>
                  <a:lnTo>
                    <a:pt x="0" y="0"/>
                  </a:lnTo>
                  <a:lnTo>
                    <a:pt x="0" y="216535"/>
                  </a:lnTo>
                </a:path>
              </a:pathLst>
            </a:custGeom>
            <a:solidFill>
              <a:srgbClr val="4F81BD">
                <a:alpha val="100000"/>
              </a:srgbClr>
            </a:solidFill>
          </p:spPr>
        </p:sp>
        <p:sp>
          <p:nvSpPr>
            <p:cNvPr id="481" name="VectorPath 481"/>
            <p:cNvSpPr/>
            <p:nvPr/>
          </p:nvSpPr>
          <p:spPr>
            <a:xfrm>
              <a:off x="6279515" y="129159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4F81BD">
                <a:alpha val="100000"/>
              </a:srgbClr>
            </a:solidFill>
          </p:spPr>
        </p:sp>
        <p:sp>
          <p:nvSpPr>
            <p:cNvPr id="482" name="VectorPath 482"/>
            <p:cNvSpPr/>
            <p:nvPr/>
          </p:nvSpPr>
          <p:spPr>
            <a:xfrm>
              <a:off x="7190105" y="129159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4F81BD">
                <a:alpha val="100000"/>
              </a:srgbClr>
            </a:solidFill>
          </p:spPr>
        </p:sp>
        <p:sp>
          <p:nvSpPr>
            <p:cNvPr id="483" name="VectorPath 483"/>
            <p:cNvSpPr/>
            <p:nvPr/>
          </p:nvSpPr>
          <p:spPr>
            <a:xfrm>
              <a:off x="8100695" y="129159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4F81BD">
                <a:alpha val="100000"/>
              </a:srgbClr>
            </a:solidFill>
          </p:spPr>
        </p:sp>
        <p:sp>
          <p:nvSpPr>
            <p:cNvPr id="484" name="VectorPath 484"/>
            <p:cNvSpPr/>
            <p:nvPr/>
          </p:nvSpPr>
          <p:spPr>
            <a:xfrm>
              <a:off x="4458335" y="1508125"/>
              <a:ext cx="993140" cy="216535"/>
            </a:xfrm>
            <a:custGeom>
              <a:avLst/>
              <a:gdLst/>
              <a:ahLst/>
              <a:cxnLst/>
              <a:rect l="l" t="t" r="r" b="b"/>
              <a:pathLst>
                <a:path w="993140" h="216535">
                  <a:moveTo>
                    <a:pt x="0" y="216535"/>
                  </a:moveTo>
                  <a:lnTo>
                    <a:pt x="993140" y="216535"/>
                  </a:lnTo>
                  <a:lnTo>
                    <a:pt x="993140" y="0"/>
                  </a:lnTo>
                  <a:lnTo>
                    <a:pt x="0" y="0"/>
                  </a:lnTo>
                  <a:lnTo>
                    <a:pt x="0" y="216535"/>
                  </a:lnTo>
                </a:path>
              </a:pathLst>
            </a:custGeom>
            <a:solidFill>
              <a:srgbClr val="D0D8E8">
                <a:alpha val="100000"/>
              </a:srgbClr>
            </a:solidFill>
          </p:spPr>
        </p:sp>
        <p:sp>
          <p:nvSpPr>
            <p:cNvPr id="485" name="VectorPath 485"/>
            <p:cNvSpPr/>
            <p:nvPr/>
          </p:nvSpPr>
          <p:spPr>
            <a:xfrm>
              <a:off x="5451475" y="1508125"/>
              <a:ext cx="828040" cy="216535"/>
            </a:xfrm>
            <a:custGeom>
              <a:avLst/>
              <a:gdLst/>
              <a:ahLst/>
              <a:cxnLst/>
              <a:rect l="l" t="t" r="r" b="b"/>
              <a:pathLst>
                <a:path w="828040" h="216535">
                  <a:moveTo>
                    <a:pt x="0" y="216535"/>
                  </a:moveTo>
                  <a:lnTo>
                    <a:pt x="828040" y="216535"/>
                  </a:lnTo>
                  <a:lnTo>
                    <a:pt x="828040" y="0"/>
                  </a:lnTo>
                  <a:lnTo>
                    <a:pt x="0" y="0"/>
                  </a:lnTo>
                  <a:lnTo>
                    <a:pt x="0" y="216535"/>
                  </a:lnTo>
                </a:path>
              </a:pathLst>
            </a:custGeom>
            <a:solidFill>
              <a:srgbClr val="D0D8E8">
                <a:alpha val="100000"/>
              </a:srgbClr>
            </a:solidFill>
          </p:spPr>
        </p:sp>
        <p:sp>
          <p:nvSpPr>
            <p:cNvPr id="486" name="VectorPath 486"/>
            <p:cNvSpPr/>
            <p:nvPr/>
          </p:nvSpPr>
          <p:spPr>
            <a:xfrm>
              <a:off x="6279515" y="1508125"/>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D0D8E8">
                <a:alpha val="100000"/>
              </a:srgbClr>
            </a:solidFill>
          </p:spPr>
        </p:sp>
        <p:sp>
          <p:nvSpPr>
            <p:cNvPr id="487" name="VectorPath 487"/>
            <p:cNvSpPr/>
            <p:nvPr/>
          </p:nvSpPr>
          <p:spPr>
            <a:xfrm>
              <a:off x="7190105" y="1508125"/>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D0D8E8">
                <a:alpha val="100000"/>
              </a:srgbClr>
            </a:solidFill>
          </p:spPr>
        </p:sp>
        <p:sp>
          <p:nvSpPr>
            <p:cNvPr id="488" name="VectorPath 488"/>
            <p:cNvSpPr/>
            <p:nvPr/>
          </p:nvSpPr>
          <p:spPr>
            <a:xfrm>
              <a:off x="8100695" y="1508125"/>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D0D8E8">
                <a:alpha val="100000"/>
              </a:srgbClr>
            </a:solidFill>
          </p:spPr>
        </p:sp>
        <p:sp>
          <p:nvSpPr>
            <p:cNvPr id="489" name="VectorPath 489"/>
            <p:cNvSpPr/>
            <p:nvPr/>
          </p:nvSpPr>
          <p:spPr>
            <a:xfrm>
              <a:off x="4458335" y="1724660"/>
              <a:ext cx="993140" cy="216535"/>
            </a:xfrm>
            <a:custGeom>
              <a:avLst/>
              <a:gdLst/>
              <a:ahLst/>
              <a:cxnLst/>
              <a:rect l="l" t="t" r="r" b="b"/>
              <a:pathLst>
                <a:path w="993140" h="216535">
                  <a:moveTo>
                    <a:pt x="0" y="216535"/>
                  </a:moveTo>
                  <a:lnTo>
                    <a:pt x="993140" y="216535"/>
                  </a:lnTo>
                  <a:lnTo>
                    <a:pt x="993140" y="0"/>
                  </a:lnTo>
                  <a:lnTo>
                    <a:pt x="0" y="0"/>
                  </a:lnTo>
                  <a:lnTo>
                    <a:pt x="0" y="216535"/>
                  </a:lnTo>
                </a:path>
              </a:pathLst>
            </a:custGeom>
            <a:solidFill>
              <a:srgbClr val="E9EDF4">
                <a:alpha val="100000"/>
              </a:srgbClr>
            </a:solidFill>
          </p:spPr>
        </p:sp>
        <p:sp>
          <p:nvSpPr>
            <p:cNvPr id="490" name="VectorPath 490"/>
            <p:cNvSpPr/>
            <p:nvPr/>
          </p:nvSpPr>
          <p:spPr>
            <a:xfrm>
              <a:off x="5451475" y="1724660"/>
              <a:ext cx="828040" cy="216535"/>
            </a:xfrm>
            <a:custGeom>
              <a:avLst/>
              <a:gdLst/>
              <a:ahLst/>
              <a:cxnLst/>
              <a:rect l="l" t="t" r="r" b="b"/>
              <a:pathLst>
                <a:path w="828040" h="216535">
                  <a:moveTo>
                    <a:pt x="0" y="216535"/>
                  </a:moveTo>
                  <a:lnTo>
                    <a:pt x="828040" y="216535"/>
                  </a:lnTo>
                  <a:lnTo>
                    <a:pt x="828040" y="0"/>
                  </a:lnTo>
                  <a:lnTo>
                    <a:pt x="0" y="0"/>
                  </a:lnTo>
                  <a:lnTo>
                    <a:pt x="0" y="216535"/>
                  </a:lnTo>
                </a:path>
              </a:pathLst>
            </a:custGeom>
            <a:solidFill>
              <a:srgbClr val="E9EDF4">
                <a:alpha val="100000"/>
              </a:srgbClr>
            </a:solidFill>
          </p:spPr>
        </p:sp>
        <p:sp>
          <p:nvSpPr>
            <p:cNvPr id="491" name="VectorPath 491"/>
            <p:cNvSpPr/>
            <p:nvPr/>
          </p:nvSpPr>
          <p:spPr>
            <a:xfrm>
              <a:off x="6279515" y="172466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E9EDF4">
                <a:alpha val="100000"/>
              </a:srgbClr>
            </a:solidFill>
          </p:spPr>
        </p:sp>
        <p:sp>
          <p:nvSpPr>
            <p:cNvPr id="492" name="VectorPath 492"/>
            <p:cNvSpPr/>
            <p:nvPr/>
          </p:nvSpPr>
          <p:spPr>
            <a:xfrm>
              <a:off x="7190105" y="172466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E9EDF4">
                <a:alpha val="100000"/>
              </a:srgbClr>
            </a:solidFill>
          </p:spPr>
        </p:sp>
        <p:sp>
          <p:nvSpPr>
            <p:cNvPr id="493" name="VectorPath 493"/>
            <p:cNvSpPr/>
            <p:nvPr/>
          </p:nvSpPr>
          <p:spPr>
            <a:xfrm>
              <a:off x="8100695" y="172466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E9EDF4">
                <a:alpha val="100000"/>
              </a:srgbClr>
            </a:solidFill>
          </p:spPr>
        </p:sp>
        <p:sp>
          <p:nvSpPr>
            <p:cNvPr id="494" name="VectorPath 494"/>
            <p:cNvSpPr/>
            <p:nvPr/>
          </p:nvSpPr>
          <p:spPr>
            <a:xfrm>
              <a:off x="4458335" y="1941195"/>
              <a:ext cx="993140" cy="216535"/>
            </a:xfrm>
            <a:custGeom>
              <a:avLst/>
              <a:gdLst/>
              <a:ahLst/>
              <a:cxnLst/>
              <a:rect l="l" t="t" r="r" b="b"/>
              <a:pathLst>
                <a:path w="993140" h="216535">
                  <a:moveTo>
                    <a:pt x="0" y="216535"/>
                  </a:moveTo>
                  <a:lnTo>
                    <a:pt x="993140" y="216535"/>
                  </a:lnTo>
                  <a:lnTo>
                    <a:pt x="993140" y="0"/>
                  </a:lnTo>
                  <a:lnTo>
                    <a:pt x="0" y="0"/>
                  </a:lnTo>
                  <a:lnTo>
                    <a:pt x="0" y="216535"/>
                  </a:lnTo>
                </a:path>
              </a:pathLst>
            </a:custGeom>
            <a:solidFill>
              <a:srgbClr val="D0D8E8">
                <a:alpha val="100000"/>
              </a:srgbClr>
            </a:solidFill>
          </p:spPr>
        </p:sp>
        <p:sp>
          <p:nvSpPr>
            <p:cNvPr id="495" name="VectorPath 495"/>
            <p:cNvSpPr/>
            <p:nvPr/>
          </p:nvSpPr>
          <p:spPr>
            <a:xfrm>
              <a:off x="5451475" y="1941195"/>
              <a:ext cx="828040" cy="216535"/>
            </a:xfrm>
            <a:custGeom>
              <a:avLst/>
              <a:gdLst/>
              <a:ahLst/>
              <a:cxnLst/>
              <a:rect l="l" t="t" r="r" b="b"/>
              <a:pathLst>
                <a:path w="828040" h="216535">
                  <a:moveTo>
                    <a:pt x="0" y="216535"/>
                  </a:moveTo>
                  <a:lnTo>
                    <a:pt x="828040" y="216535"/>
                  </a:lnTo>
                  <a:lnTo>
                    <a:pt x="828040" y="0"/>
                  </a:lnTo>
                  <a:lnTo>
                    <a:pt x="0" y="0"/>
                  </a:lnTo>
                  <a:lnTo>
                    <a:pt x="0" y="216535"/>
                  </a:lnTo>
                </a:path>
              </a:pathLst>
            </a:custGeom>
            <a:solidFill>
              <a:srgbClr val="D0D8E8">
                <a:alpha val="100000"/>
              </a:srgbClr>
            </a:solidFill>
          </p:spPr>
        </p:sp>
        <p:sp>
          <p:nvSpPr>
            <p:cNvPr id="496" name="VectorPath 496"/>
            <p:cNvSpPr/>
            <p:nvPr/>
          </p:nvSpPr>
          <p:spPr>
            <a:xfrm>
              <a:off x="6279515" y="1941195"/>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D0D8E8">
                <a:alpha val="100000"/>
              </a:srgbClr>
            </a:solidFill>
          </p:spPr>
        </p:sp>
        <p:sp>
          <p:nvSpPr>
            <p:cNvPr id="497" name="VectorPath 497"/>
            <p:cNvSpPr/>
            <p:nvPr/>
          </p:nvSpPr>
          <p:spPr>
            <a:xfrm>
              <a:off x="7190105" y="1941195"/>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D0D8E8">
                <a:alpha val="100000"/>
              </a:srgbClr>
            </a:solidFill>
          </p:spPr>
        </p:sp>
        <p:sp>
          <p:nvSpPr>
            <p:cNvPr id="498" name="VectorPath 498"/>
            <p:cNvSpPr/>
            <p:nvPr/>
          </p:nvSpPr>
          <p:spPr>
            <a:xfrm>
              <a:off x="8100695" y="1941195"/>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D0D8E8">
                <a:alpha val="100000"/>
              </a:srgbClr>
            </a:solidFill>
          </p:spPr>
        </p:sp>
        <p:sp>
          <p:nvSpPr>
            <p:cNvPr id="499" name="VectorPath 499"/>
            <p:cNvSpPr/>
            <p:nvPr/>
          </p:nvSpPr>
          <p:spPr>
            <a:xfrm>
              <a:off x="4458335" y="2157730"/>
              <a:ext cx="993140" cy="216535"/>
            </a:xfrm>
            <a:custGeom>
              <a:avLst/>
              <a:gdLst/>
              <a:ahLst/>
              <a:cxnLst/>
              <a:rect l="l" t="t" r="r" b="b"/>
              <a:pathLst>
                <a:path w="993140" h="216535">
                  <a:moveTo>
                    <a:pt x="0" y="216535"/>
                  </a:moveTo>
                  <a:lnTo>
                    <a:pt x="993140" y="216535"/>
                  </a:lnTo>
                  <a:lnTo>
                    <a:pt x="993140" y="0"/>
                  </a:lnTo>
                  <a:lnTo>
                    <a:pt x="0" y="0"/>
                  </a:lnTo>
                  <a:lnTo>
                    <a:pt x="0" y="216535"/>
                  </a:lnTo>
                </a:path>
              </a:pathLst>
            </a:custGeom>
            <a:solidFill>
              <a:srgbClr val="E9EDF4">
                <a:alpha val="100000"/>
              </a:srgbClr>
            </a:solidFill>
          </p:spPr>
        </p:sp>
        <p:sp>
          <p:nvSpPr>
            <p:cNvPr id="500" name="VectorPath 500"/>
            <p:cNvSpPr/>
            <p:nvPr/>
          </p:nvSpPr>
          <p:spPr>
            <a:xfrm>
              <a:off x="5451475" y="2157730"/>
              <a:ext cx="828040" cy="216535"/>
            </a:xfrm>
            <a:custGeom>
              <a:avLst/>
              <a:gdLst/>
              <a:ahLst/>
              <a:cxnLst/>
              <a:rect l="l" t="t" r="r" b="b"/>
              <a:pathLst>
                <a:path w="828040" h="216535">
                  <a:moveTo>
                    <a:pt x="0" y="216535"/>
                  </a:moveTo>
                  <a:lnTo>
                    <a:pt x="828040" y="216535"/>
                  </a:lnTo>
                  <a:lnTo>
                    <a:pt x="828040" y="0"/>
                  </a:lnTo>
                  <a:lnTo>
                    <a:pt x="0" y="0"/>
                  </a:lnTo>
                  <a:lnTo>
                    <a:pt x="0" y="216535"/>
                  </a:lnTo>
                </a:path>
              </a:pathLst>
            </a:custGeom>
            <a:solidFill>
              <a:srgbClr val="E9EDF4">
                <a:alpha val="100000"/>
              </a:srgbClr>
            </a:solidFill>
          </p:spPr>
        </p:sp>
        <p:sp>
          <p:nvSpPr>
            <p:cNvPr id="501" name="VectorPath 501"/>
            <p:cNvSpPr/>
            <p:nvPr/>
          </p:nvSpPr>
          <p:spPr>
            <a:xfrm>
              <a:off x="6279515" y="215773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E9EDF4">
                <a:alpha val="100000"/>
              </a:srgbClr>
            </a:solidFill>
          </p:spPr>
        </p:sp>
        <p:sp>
          <p:nvSpPr>
            <p:cNvPr id="502" name="VectorPath 502"/>
            <p:cNvSpPr/>
            <p:nvPr/>
          </p:nvSpPr>
          <p:spPr>
            <a:xfrm>
              <a:off x="7190105" y="215773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E9EDF4">
                <a:alpha val="100000"/>
              </a:srgbClr>
            </a:solidFill>
          </p:spPr>
        </p:sp>
        <p:sp>
          <p:nvSpPr>
            <p:cNvPr id="503" name="VectorPath 503"/>
            <p:cNvSpPr/>
            <p:nvPr/>
          </p:nvSpPr>
          <p:spPr>
            <a:xfrm>
              <a:off x="8100695" y="2157730"/>
              <a:ext cx="910590" cy="216535"/>
            </a:xfrm>
            <a:custGeom>
              <a:avLst/>
              <a:gdLst/>
              <a:ahLst/>
              <a:cxnLst/>
              <a:rect l="l" t="t" r="r" b="b"/>
              <a:pathLst>
                <a:path w="910590" h="216535">
                  <a:moveTo>
                    <a:pt x="0" y="216535"/>
                  </a:moveTo>
                  <a:lnTo>
                    <a:pt x="910590" y="216535"/>
                  </a:lnTo>
                  <a:lnTo>
                    <a:pt x="910590" y="0"/>
                  </a:lnTo>
                  <a:lnTo>
                    <a:pt x="0" y="0"/>
                  </a:lnTo>
                  <a:lnTo>
                    <a:pt x="0" y="216535"/>
                  </a:lnTo>
                </a:path>
              </a:pathLst>
            </a:custGeom>
            <a:solidFill>
              <a:srgbClr val="E9EDF4">
                <a:alpha val="100000"/>
              </a:srgbClr>
            </a:solidFill>
          </p:spPr>
        </p:sp>
        <p:sp>
          <p:nvSpPr>
            <p:cNvPr id="504" name="VectorPath 504"/>
            <p:cNvSpPr/>
            <p:nvPr/>
          </p:nvSpPr>
          <p:spPr>
            <a:xfrm>
              <a:off x="4558335" y="1278890"/>
              <a:ext cx="899490" cy="1108075"/>
            </a:xfrm>
            <a:custGeom>
              <a:avLst/>
              <a:gdLst/>
              <a:ahLst/>
              <a:cxnLst/>
              <a:rect l="l" t="t" r="r" b="b"/>
              <a:pathLst>
                <a:path w="899490" h="1108075">
                  <a:moveTo>
                    <a:pt x="893140" y="6350"/>
                  </a:moveTo>
                  <a:lnTo>
                    <a:pt x="893140" y="1101725"/>
                  </a:lnTo>
                </a:path>
              </a:pathLst>
            </a:custGeom>
            <a:ln w="12700" cap="flat" cmpd="sng">
              <a:solidFill>
                <a:srgbClr val="FFFFFF">
                  <a:alpha val="100000"/>
                </a:srgbClr>
              </a:solidFill>
              <a:round/>
            </a:ln>
          </p:spPr>
        </p:sp>
        <p:sp>
          <p:nvSpPr>
            <p:cNvPr id="505" name="VectorPath 505"/>
            <p:cNvSpPr/>
            <p:nvPr/>
          </p:nvSpPr>
          <p:spPr>
            <a:xfrm>
              <a:off x="4558335" y="1278890"/>
              <a:ext cx="1727530" cy="1108075"/>
            </a:xfrm>
            <a:custGeom>
              <a:avLst/>
              <a:gdLst/>
              <a:ahLst/>
              <a:cxnLst/>
              <a:rect l="l" t="t" r="r" b="b"/>
              <a:pathLst>
                <a:path w="1727530" h="1108075">
                  <a:moveTo>
                    <a:pt x="1721180" y="6350"/>
                  </a:moveTo>
                  <a:lnTo>
                    <a:pt x="1721180" y="1101725"/>
                  </a:lnTo>
                </a:path>
              </a:pathLst>
            </a:custGeom>
            <a:ln w="12700" cap="flat" cmpd="sng">
              <a:solidFill>
                <a:srgbClr val="FFFFFF">
                  <a:alpha val="100000"/>
                </a:srgbClr>
              </a:solidFill>
              <a:round/>
            </a:ln>
          </p:spPr>
        </p:sp>
        <p:sp>
          <p:nvSpPr>
            <p:cNvPr id="506" name="VectorPath 506"/>
            <p:cNvSpPr/>
            <p:nvPr/>
          </p:nvSpPr>
          <p:spPr>
            <a:xfrm>
              <a:off x="4558335" y="1278890"/>
              <a:ext cx="2638120" cy="1108075"/>
            </a:xfrm>
            <a:custGeom>
              <a:avLst/>
              <a:gdLst/>
              <a:ahLst/>
              <a:cxnLst/>
              <a:rect l="l" t="t" r="r" b="b"/>
              <a:pathLst>
                <a:path w="2638120" h="1108075">
                  <a:moveTo>
                    <a:pt x="2631770" y="6350"/>
                  </a:moveTo>
                  <a:lnTo>
                    <a:pt x="2631770" y="1101725"/>
                  </a:lnTo>
                </a:path>
              </a:pathLst>
            </a:custGeom>
            <a:ln w="12700" cap="flat" cmpd="sng">
              <a:solidFill>
                <a:srgbClr val="FFFFFF">
                  <a:alpha val="100000"/>
                </a:srgbClr>
              </a:solidFill>
              <a:round/>
            </a:ln>
          </p:spPr>
        </p:sp>
        <p:sp>
          <p:nvSpPr>
            <p:cNvPr id="507" name="VectorPath 507"/>
            <p:cNvSpPr/>
            <p:nvPr/>
          </p:nvSpPr>
          <p:spPr>
            <a:xfrm>
              <a:off x="4558335" y="1278890"/>
              <a:ext cx="3548710" cy="1108075"/>
            </a:xfrm>
            <a:custGeom>
              <a:avLst/>
              <a:gdLst/>
              <a:ahLst/>
              <a:cxnLst/>
              <a:rect l="l" t="t" r="r" b="b"/>
              <a:pathLst>
                <a:path w="3548710" h="1108075">
                  <a:moveTo>
                    <a:pt x="3542360" y="6350"/>
                  </a:moveTo>
                  <a:lnTo>
                    <a:pt x="3542360" y="1101725"/>
                  </a:lnTo>
                </a:path>
              </a:pathLst>
            </a:custGeom>
            <a:ln w="12700" cap="flat" cmpd="sng">
              <a:solidFill>
                <a:srgbClr val="FFFFFF">
                  <a:alpha val="100000"/>
                </a:srgbClr>
              </a:solidFill>
              <a:round/>
            </a:ln>
          </p:spPr>
        </p:sp>
        <p:sp>
          <p:nvSpPr>
            <p:cNvPr id="508" name="VectorPath 508"/>
            <p:cNvSpPr/>
            <p:nvPr/>
          </p:nvSpPr>
          <p:spPr>
            <a:xfrm>
              <a:off x="4432935" y="1391590"/>
              <a:ext cx="4603750" cy="135585"/>
            </a:xfrm>
            <a:custGeom>
              <a:avLst/>
              <a:gdLst/>
              <a:ahLst/>
              <a:cxnLst/>
              <a:rect l="l" t="t" r="r" b="b"/>
              <a:pathLst>
                <a:path w="4603750" h="135585">
                  <a:moveTo>
                    <a:pt x="19050" y="116535"/>
                  </a:moveTo>
                  <a:lnTo>
                    <a:pt x="4584700" y="116535"/>
                  </a:lnTo>
                </a:path>
              </a:pathLst>
            </a:custGeom>
            <a:ln w="38100" cap="flat" cmpd="sng">
              <a:solidFill>
                <a:srgbClr val="FFFFFF">
                  <a:alpha val="100000"/>
                </a:srgbClr>
              </a:solidFill>
              <a:round/>
            </a:ln>
          </p:spPr>
        </p:sp>
        <p:sp>
          <p:nvSpPr>
            <p:cNvPr id="509" name="VectorPath 509"/>
            <p:cNvSpPr/>
            <p:nvPr/>
          </p:nvSpPr>
          <p:spPr>
            <a:xfrm>
              <a:off x="4451985" y="1278890"/>
              <a:ext cx="12700" cy="1108075"/>
            </a:xfrm>
            <a:custGeom>
              <a:avLst/>
              <a:gdLst/>
              <a:ahLst/>
              <a:cxnLst/>
              <a:rect l="l" t="t" r="r" b="b"/>
              <a:pathLst>
                <a:path w="12700" h="1108075">
                  <a:moveTo>
                    <a:pt x="6350" y="6350"/>
                  </a:moveTo>
                  <a:lnTo>
                    <a:pt x="6350" y="1101725"/>
                  </a:lnTo>
                </a:path>
              </a:pathLst>
            </a:custGeom>
            <a:ln w="12700" cap="flat" cmpd="sng">
              <a:solidFill>
                <a:srgbClr val="FFFFFF">
                  <a:alpha val="100000"/>
                </a:srgbClr>
              </a:solidFill>
              <a:round/>
            </a:ln>
          </p:spPr>
        </p:sp>
        <p:sp>
          <p:nvSpPr>
            <p:cNvPr id="510" name="VectorPath 510"/>
            <p:cNvSpPr/>
            <p:nvPr/>
          </p:nvSpPr>
          <p:spPr>
            <a:xfrm>
              <a:off x="4558335" y="1278890"/>
              <a:ext cx="4459300" cy="1108075"/>
            </a:xfrm>
            <a:custGeom>
              <a:avLst/>
              <a:gdLst/>
              <a:ahLst/>
              <a:cxnLst/>
              <a:rect l="l" t="t" r="r" b="b"/>
              <a:pathLst>
                <a:path w="4459300" h="1108075">
                  <a:moveTo>
                    <a:pt x="4452950" y="6350"/>
                  </a:moveTo>
                  <a:lnTo>
                    <a:pt x="4452950" y="1101725"/>
                  </a:lnTo>
                </a:path>
              </a:pathLst>
            </a:custGeom>
            <a:ln w="12700" cap="flat" cmpd="sng">
              <a:solidFill>
                <a:srgbClr val="FFFFFF">
                  <a:alpha val="100000"/>
                </a:srgbClr>
              </a:solidFill>
              <a:round/>
            </a:ln>
          </p:spPr>
        </p:sp>
        <p:sp>
          <p:nvSpPr>
            <p:cNvPr id="511" name="VectorPath 511"/>
            <p:cNvSpPr/>
            <p:nvPr/>
          </p:nvSpPr>
          <p:spPr>
            <a:xfrm>
              <a:off x="4445635" y="1285240"/>
              <a:ext cx="4578350" cy="12700"/>
            </a:xfrm>
            <a:custGeom>
              <a:avLst/>
              <a:gdLst/>
              <a:ahLst/>
              <a:cxnLst/>
              <a:rect l="l" t="t" r="r" b="b"/>
              <a:pathLst>
                <a:path w="4578350" h="12700">
                  <a:moveTo>
                    <a:pt x="6350" y="6350"/>
                  </a:moveTo>
                  <a:lnTo>
                    <a:pt x="4572000" y="6350"/>
                  </a:lnTo>
                </a:path>
              </a:pathLst>
            </a:custGeom>
            <a:ln w="12700" cap="flat" cmpd="sng">
              <a:solidFill>
                <a:srgbClr val="FFFFFF">
                  <a:alpha val="100000"/>
                </a:srgbClr>
              </a:solidFill>
              <a:round/>
            </a:ln>
          </p:spPr>
        </p:sp>
        <p:sp>
          <p:nvSpPr>
            <p:cNvPr id="512" name="VectorPath 512"/>
            <p:cNvSpPr/>
            <p:nvPr/>
          </p:nvSpPr>
          <p:spPr>
            <a:xfrm>
              <a:off x="4445635" y="1391590"/>
              <a:ext cx="4578350" cy="989025"/>
            </a:xfrm>
            <a:custGeom>
              <a:avLst/>
              <a:gdLst/>
              <a:ahLst/>
              <a:cxnLst/>
              <a:rect l="l" t="t" r="r" b="b"/>
              <a:pathLst>
                <a:path w="4578350" h="989025">
                  <a:moveTo>
                    <a:pt x="6350" y="982675"/>
                  </a:moveTo>
                  <a:lnTo>
                    <a:pt x="4572000" y="982675"/>
                  </a:lnTo>
                </a:path>
              </a:pathLst>
            </a:custGeom>
            <a:ln w="12700" cap="flat" cmpd="sng">
              <a:solidFill>
                <a:srgbClr val="FFFFFF">
                  <a:alpha val="100000"/>
                </a:srgbClr>
              </a:solidFill>
              <a:round/>
            </a:ln>
          </p:spPr>
        </p:sp>
        <p:sp>
          <p:nvSpPr>
            <p:cNvPr id="513" name="VectorPath 513"/>
            <p:cNvSpPr/>
            <p:nvPr/>
          </p:nvSpPr>
          <p:spPr>
            <a:xfrm>
              <a:off x="4445635" y="1391590"/>
              <a:ext cx="4578350" cy="339420"/>
            </a:xfrm>
            <a:custGeom>
              <a:avLst/>
              <a:gdLst/>
              <a:ahLst/>
              <a:cxnLst/>
              <a:rect l="l" t="t" r="r" b="b"/>
              <a:pathLst>
                <a:path w="4578350" h="339420">
                  <a:moveTo>
                    <a:pt x="6350" y="333070"/>
                  </a:moveTo>
                  <a:lnTo>
                    <a:pt x="4572000" y="333070"/>
                  </a:lnTo>
                </a:path>
              </a:pathLst>
            </a:custGeom>
            <a:ln w="12700" cap="flat" cmpd="sng">
              <a:solidFill>
                <a:srgbClr val="FFFFFF">
                  <a:alpha val="100000"/>
                </a:srgbClr>
              </a:solidFill>
              <a:round/>
            </a:ln>
          </p:spPr>
        </p:sp>
        <p:sp>
          <p:nvSpPr>
            <p:cNvPr id="514" name="VectorPath 514"/>
            <p:cNvSpPr/>
            <p:nvPr/>
          </p:nvSpPr>
          <p:spPr>
            <a:xfrm>
              <a:off x="4445635" y="1391590"/>
              <a:ext cx="4578350" cy="555955"/>
            </a:xfrm>
            <a:custGeom>
              <a:avLst/>
              <a:gdLst/>
              <a:ahLst/>
              <a:cxnLst/>
              <a:rect l="l" t="t" r="r" b="b"/>
              <a:pathLst>
                <a:path w="4578350" h="555955">
                  <a:moveTo>
                    <a:pt x="6350" y="549605"/>
                  </a:moveTo>
                  <a:lnTo>
                    <a:pt x="4572000" y="549605"/>
                  </a:lnTo>
                </a:path>
              </a:pathLst>
            </a:custGeom>
            <a:ln w="12700" cap="flat" cmpd="sng">
              <a:solidFill>
                <a:srgbClr val="FFFFFF">
                  <a:alpha val="100000"/>
                </a:srgbClr>
              </a:solidFill>
              <a:round/>
            </a:ln>
          </p:spPr>
        </p:sp>
        <p:sp>
          <p:nvSpPr>
            <p:cNvPr id="515" name="VectorPath 515"/>
            <p:cNvSpPr/>
            <p:nvPr/>
          </p:nvSpPr>
          <p:spPr>
            <a:xfrm>
              <a:off x="4445635" y="1391590"/>
              <a:ext cx="4578350" cy="772490"/>
            </a:xfrm>
            <a:custGeom>
              <a:avLst/>
              <a:gdLst/>
              <a:ahLst/>
              <a:cxnLst/>
              <a:rect l="l" t="t" r="r" b="b"/>
              <a:pathLst>
                <a:path w="4578350" h="772490">
                  <a:moveTo>
                    <a:pt x="6350" y="766140"/>
                  </a:moveTo>
                  <a:lnTo>
                    <a:pt x="4572000" y="766140"/>
                  </a:lnTo>
                </a:path>
              </a:pathLst>
            </a:custGeom>
            <a:ln w="12700" cap="flat" cmpd="sng">
              <a:solidFill>
                <a:srgbClr val="FFFFFF">
                  <a:alpha val="100000"/>
                </a:srgbClr>
              </a:solidFill>
              <a:round/>
            </a:ln>
          </p:spPr>
        </p:sp>
      </p:grpSp>
      <p:sp>
        <p:nvSpPr>
          <p:cNvPr id="516" name="TextBox516"/>
          <p:cNvSpPr txBox="1"/>
          <p:nvPr/>
        </p:nvSpPr>
        <p:spPr>
          <a:xfrm>
            <a:off x="6066367" y="2088544"/>
            <a:ext cx="541867"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发</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布年份</a:t>
            </a:r>
            <a:endPar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17" name="TextBox517"/>
          <p:cNvSpPr txBox="1"/>
          <p:nvPr/>
        </p:nvSpPr>
        <p:spPr>
          <a:xfrm>
            <a:off x="6066367" y="2371051"/>
            <a:ext cx="1009651" cy="159385"/>
          </a:xfrm>
          <a:prstGeom prst="rect">
            <a:avLst/>
          </a:prstGeom>
          <a:noFill/>
        </p:spPr>
        <p:txBody>
          <a:bodyPr wrap="square" lIns="0" tIns="0" rIns="0" bIns="0" rtlCol="0">
            <a:spAutoFit/>
          </a:bodyPr>
          <a:p>
            <a:pPr marL="0" marR="0" indent="0" eaLnBrk="0">
              <a:lnSpc>
                <a:spcPct val="104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T</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ransformer</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层数</a:t>
            </a:r>
            <a:endPar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18" name="TextBox518"/>
          <p:cNvSpPr txBox="1"/>
          <p:nvPr/>
        </p:nvSpPr>
        <p:spPr>
          <a:xfrm>
            <a:off x="6066367" y="2665632"/>
            <a:ext cx="406400"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参数</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量</a:t>
            </a:r>
            <a:endPar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19" name="TextBox519"/>
          <p:cNvSpPr txBox="1"/>
          <p:nvPr/>
        </p:nvSpPr>
        <p:spPr>
          <a:xfrm>
            <a:off x="6066367" y="2954176"/>
            <a:ext cx="812800"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预</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训练数据量</a:t>
            </a:r>
            <a:endPar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20" name="TextBox520"/>
          <p:cNvSpPr txBox="1"/>
          <p:nvPr/>
        </p:nvSpPr>
        <p:spPr>
          <a:xfrm>
            <a:off x="7390553" y="2066251"/>
            <a:ext cx="303920" cy="445135"/>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2018</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7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12</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21" name="TextBox521"/>
          <p:cNvSpPr txBox="1"/>
          <p:nvPr/>
        </p:nvSpPr>
        <p:spPr>
          <a:xfrm>
            <a:off x="7390553" y="2659595"/>
            <a:ext cx="325967" cy="426720"/>
          </a:xfrm>
          <a:prstGeom prst="rect">
            <a:avLst/>
          </a:prstGeom>
          <a:noFill/>
        </p:spPr>
        <p:txBody>
          <a:bodyPr wrap="square" lIns="0" tIns="0" rIns="0" bIns="0" rtlCol="0">
            <a:spAutoFit/>
          </a:bodyPr>
          <a:p>
            <a:pPr marL="0" marR="0" indent="0" eaLnBrk="0">
              <a:lnSpc>
                <a:spcPct val="139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亿</a:t>
            </a:r>
            <a:r>
              <a:rPr lang="en-US" altLang="zh-CN" sz="1000" kern="0" spc="0" baseline="0" noProof="0" dirty="0" smtClean="0">
                <a:latin typeface="宋体" panose="02010600030101010101" pitchFamily="2" charset="-122"/>
                <a:ea typeface="宋体" panose="02010600030101010101" pitchFamily="2" charset="-122"/>
                <a:cs typeface="宋体" panose="02010600030101010101" pitchFamily="2" charset="-122"/>
              </a:rPr>
              <a:t> </a:t>
            </a: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5G</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B</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22" name="TextBox522"/>
          <p:cNvSpPr txBox="1"/>
          <p:nvPr/>
        </p:nvSpPr>
        <p:spPr>
          <a:xfrm>
            <a:off x="7620635" y="1777708"/>
            <a:ext cx="399169" cy="153670"/>
          </a:xfrm>
          <a:prstGeom prst="rect">
            <a:avLst/>
          </a:prstGeom>
          <a:noFill/>
        </p:spPr>
        <p:txBody>
          <a:bodyPr wrap="square" lIns="0" tIns="0" rIns="0" bIns="0" rtlCol="0">
            <a:spAutoFit/>
          </a:bodyPr>
          <a:p>
            <a:pPr marL="0" marR="0" indent="0" eaLnBrk="0">
              <a:lnSpc>
                <a:spcPct val="100000"/>
              </a:lnSpc>
            </a:pPr>
            <a:r>
              <a:rPr lang="en-US" altLang="zh-CN" sz="1000" b="1" kern="0" spc="-15"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GP</a:t>
            </a:r>
            <a:r>
              <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T-1</a:t>
            </a:r>
            <a:endPar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523" name="TextBox523"/>
          <p:cNvSpPr txBox="1"/>
          <p:nvPr/>
        </p:nvSpPr>
        <p:spPr>
          <a:xfrm>
            <a:off x="8494607" y="2066251"/>
            <a:ext cx="303920" cy="445135"/>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2019</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7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48</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24" name="TextBox524"/>
          <p:cNvSpPr txBox="1"/>
          <p:nvPr/>
        </p:nvSpPr>
        <p:spPr>
          <a:xfrm>
            <a:off x="8494607" y="2659595"/>
            <a:ext cx="402167" cy="426720"/>
          </a:xfrm>
          <a:prstGeom prst="rect">
            <a:avLst/>
          </a:prstGeom>
          <a:noFill/>
        </p:spPr>
        <p:txBody>
          <a:bodyPr wrap="square" lIns="0" tIns="0" rIns="0" bIns="0" rtlCol="0">
            <a:spAutoFit/>
          </a:bodyPr>
          <a:p>
            <a:pPr marL="0" marR="0" indent="0" eaLnBrk="0">
              <a:lnSpc>
                <a:spcPct val="139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15.</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8</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亿</a:t>
            </a:r>
            <a:r>
              <a:rPr lang="en-US" altLang="zh-CN" sz="1000" kern="0" spc="0" baseline="0" noProof="0" dirty="0" smtClean="0">
                <a:latin typeface="宋体" panose="02010600030101010101" pitchFamily="2" charset="-122"/>
                <a:ea typeface="宋体" panose="02010600030101010101" pitchFamily="2" charset="-122"/>
                <a:cs typeface="宋体" panose="02010600030101010101" pitchFamily="2" charset="-122"/>
              </a:rPr>
              <a:t> </a:t>
            </a: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40G</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B</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25" name="TextBox525"/>
          <p:cNvSpPr txBox="1"/>
          <p:nvPr/>
        </p:nvSpPr>
        <p:spPr>
          <a:xfrm>
            <a:off x="8779723" y="1777708"/>
            <a:ext cx="399168" cy="153670"/>
          </a:xfrm>
          <a:prstGeom prst="rect">
            <a:avLst/>
          </a:prstGeom>
          <a:noFill/>
        </p:spPr>
        <p:txBody>
          <a:bodyPr wrap="square" lIns="0" tIns="0" rIns="0" bIns="0" rtlCol="0">
            <a:spAutoFit/>
          </a:bodyPr>
          <a:p>
            <a:pPr marL="0" marR="0" indent="0" eaLnBrk="0">
              <a:lnSpc>
                <a:spcPct val="100000"/>
              </a:lnSpc>
            </a:pPr>
            <a:r>
              <a:rPr lang="en-US" altLang="zh-CN" sz="1000" b="1" kern="0" spc="-15"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GP</a:t>
            </a:r>
            <a:r>
              <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T-2</a:t>
            </a:r>
            <a:endPar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526" name="TextBox526"/>
          <p:cNvSpPr txBox="1"/>
          <p:nvPr/>
        </p:nvSpPr>
        <p:spPr>
          <a:xfrm>
            <a:off x="9708727" y="2066251"/>
            <a:ext cx="303920" cy="445135"/>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2020</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7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96</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27" name="TextBox527"/>
          <p:cNvSpPr txBox="1"/>
          <p:nvPr/>
        </p:nvSpPr>
        <p:spPr>
          <a:xfrm>
            <a:off x="9708727" y="2659595"/>
            <a:ext cx="440267" cy="426720"/>
          </a:xfrm>
          <a:prstGeom prst="rect">
            <a:avLst/>
          </a:prstGeom>
          <a:noFill/>
        </p:spPr>
        <p:txBody>
          <a:bodyPr wrap="square" lIns="0" tIns="0" rIns="0" bIns="0" rtlCol="0">
            <a:spAutoFit/>
          </a:bodyPr>
          <a:p>
            <a:pPr marL="0" marR="0" indent="0" eaLnBrk="0">
              <a:lnSpc>
                <a:spcPct val="139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1750</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亿</a:t>
            </a:r>
            <a:r>
              <a:rPr lang="en-US" altLang="zh-CN" sz="1000" kern="0" spc="0" baseline="0" noProof="0" dirty="0" smtClean="0">
                <a:latin typeface="宋体" panose="02010600030101010101" pitchFamily="2" charset="-122"/>
                <a:ea typeface="宋体" panose="02010600030101010101" pitchFamily="2" charset="-122"/>
                <a:cs typeface="宋体" panose="02010600030101010101" pitchFamily="2" charset="-122"/>
              </a:rPr>
              <a:t> </a:t>
            </a: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45T</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B</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28" name="TextBox528"/>
          <p:cNvSpPr txBox="1"/>
          <p:nvPr/>
        </p:nvSpPr>
        <p:spPr>
          <a:xfrm>
            <a:off x="9993841" y="1777708"/>
            <a:ext cx="399169" cy="153670"/>
          </a:xfrm>
          <a:prstGeom prst="rect">
            <a:avLst/>
          </a:prstGeom>
          <a:noFill/>
        </p:spPr>
        <p:txBody>
          <a:bodyPr wrap="square" lIns="0" tIns="0" rIns="0" bIns="0" rtlCol="0">
            <a:spAutoFit/>
          </a:bodyPr>
          <a:p>
            <a:pPr marL="0" marR="0" indent="0" eaLnBrk="0">
              <a:lnSpc>
                <a:spcPct val="100000"/>
              </a:lnSpc>
            </a:pPr>
            <a:r>
              <a:rPr lang="en-US" altLang="zh-CN" sz="1000" b="1" kern="0" spc="-15"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GP</a:t>
            </a:r>
            <a:r>
              <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T-3</a:t>
            </a:r>
            <a:endPar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529" name="TextBox529"/>
          <p:cNvSpPr txBox="1"/>
          <p:nvPr/>
        </p:nvSpPr>
        <p:spPr>
          <a:xfrm>
            <a:off x="10922847" y="2066251"/>
            <a:ext cx="303920" cy="445135"/>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2023</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7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120</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30" name="TextBox530"/>
          <p:cNvSpPr txBox="1"/>
          <p:nvPr/>
        </p:nvSpPr>
        <p:spPr>
          <a:xfrm>
            <a:off x="10922847" y="2659595"/>
            <a:ext cx="461433" cy="426720"/>
          </a:xfrm>
          <a:prstGeom prst="rect">
            <a:avLst/>
          </a:prstGeom>
          <a:noFill/>
        </p:spPr>
        <p:txBody>
          <a:bodyPr wrap="square" lIns="0" tIns="0" rIns="0" bIns="0" rtlCol="0">
            <a:spAutoFit/>
          </a:bodyPr>
          <a:p>
            <a:pPr marL="0" marR="0" indent="0" eaLnBrk="0">
              <a:lnSpc>
                <a:spcPct val="139000"/>
              </a:lnSpc>
            </a:pPr>
            <a:r>
              <a:rPr lang="en-US" altLang="zh-CN" sz="1000" kern="0" spc="3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a:t>
            </a:r>
            <a:r>
              <a:rPr lang="en-US" altLang="zh-CN" sz="1000" kern="0" spc="4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8</a:t>
            </a:r>
            <a:r>
              <a:rPr lang="en-US" altLang="zh-CN" sz="1000" kern="0" spc="2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万亿</a:t>
            </a:r>
            <a:r>
              <a:rPr lang="en-US" altLang="zh-CN" sz="1000" kern="0" spc="0" baseline="0" noProof="0" dirty="0" smtClean="0">
                <a:latin typeface="宋体" panose="02010600030101010101" pitchFamily="2" charset="-122"/>
                <a:ea typeface="宋体" panose="02010600030101010101" pitchFamily="2" charset="-122"/>
                <a:cs typeface="宋体" panose="02010600030101010101" pitchFamily="2" charset="-122"/>
              </a:rPr>
              <a:t> </a:t>
            </a:r>
            <a:br>
              <a:rPr lang="en-US" altLang="zh-CN" sz="1000" kern="0" dirty="0" smtClean="0">
                <a:latin typeface="Arial" panose="020B0604020202020204" pitchFamily="34" charset="0"/>
                <a:ea typeface="Arial" panose="020B0604020202020204" pitchFamily="34" charset="0"/>
                <a:cs typeface="Arial" panose="020B0604020202020204" pitchFamily="34" charset="0"/>
              </a:rPr>
            </a:b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31" name="TextBox531"/>
          <p:cNvSpPr txBox="1"/>
          <p:nvPr/>
        </p:nvSpPr>
        <p:spPr>
          <a:xfrm>
            <a:off x="11207963" y="1777708"/>
            <a:ext cx="399169" cy="153670"/>
          </a:xfrm>
          <a:prstGeom prst="rect">
            <a:avLst/>
          </a:prstGeom>
          <a:noFill/>
        </p:spPr>
        <p:txBody>
          <a:bodyPr wrap="square" lIns="0" tIns="0" rIns="0" bIns="0" rtlCol="0">
            <a:spAutoFit/>
          </a:bodyPr>
          <a:p>
            <a:pPr marL="0" marR="0" indent="0" eaLnBrk="0">
              <a:lnSpc>
                <a:spcPct val="100000"/>
              </a:lnSpc>
            </a:pPr>
            <a:r>
              <a:rPr lang="en-US" altLang="zh-CN" sz="1000" b="1" kern="0" spc="-15"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GP</a:t>
            </a:r>
            <a:r>
              <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rPr>
              <a:t>T-4</a:t>
            </a:r>
            <a:endParaRPr lang="en-US" altLang="zh-CN" sz="1000" b="1" kern="0" spc="0" baseline="0" noProof="0" dirty="0" smtClean="0">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532" name="TextBox532"/>
          <p:cNvSpPr txBox="1"/>
          <p:nvPr/>
        </p:nvSpPr>
        <p:spPr>
          <a:xfrm>
            <a:off x="6005404" y="3626184"/>
            <a:ext cx="1524000" cy="194310"/>
          </a:xfrm>
          <a:prstGeom prst="rect">
            <a:avLst/>
          </a:prstGeom>
          <a:noFill/>
        </p:spPr>
        <p:txBody>
          <a:bodyPr wrap="square" lIns="0" tIns="0" rIns="0" bIns="0" rtlCol="0">
            <a:spAutoFit/>
          </a:bodyPr>
          <a:p>
            <a:pPr marL="0" marR="0" indent="0" eaLnBrk="0">
              <a:lnSpc>
                <a:spcPct val="100000"/>
              </a:lnSpc>
            </a:pPr>
            <a:r>
              <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典型大模型算力需求</a:t>
            </a:r>
            <a:endParaRPr lang="en-US" altLang="zh-CN" sz="1265" b="1" kern="0" spc="-15" baseline="0" noProof="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3" name="VectorPath 533"/>
          <p:cNvSpPr/>
          <p:nvPr/>
        </p:nvSpPr>
        <p:spPr>
          <a:xfrm>
            <a:off x="5946988" y="3885353"/>
            <a:ext cx="6087533" cy="16933"/>
          </a:xfrm>
          <a:custGeom>
            <a:avLst/>
            <a:gdLst/>
            <a:ahLst/>
            <a:cxnLst/>
            <a:rect l="l" t="t" r="r" b="b"/>
            <a:pathLst>
              <a:path w="4565650" h="12700">
                <a:moveTo>
                  <a:pt x="6350" y="6350"/>
                </a:moveTo>
                <a:lnTo>
                  <a:pt x="4559300" y="6350"/>
                </a:lnTo>
              </a:path>
            </a:pathLst>
          </a:custGeom>
          <a:ln w="12700" cap="flat" cmpd="sng">
            <a:solidFill>
              <a:srgbClr val="4F81BD">
                <a:alpha val="100000"/>
              </a:srgbClr>
            </a:solidFill>
            <a:round/>
          </a:ln>
        </p:spPr>
      </p:sp>
      <p:grpSp>
        <p:nvGrpSpPr>
          <p:cNvPr id="534" name="Combination 534"/>
          <p:cNvGrpSpPr/>
          <p:nvPr/>
        </p:nvGrpSpPr>
        <p:grpSpPr>
          <a:xfrm>
            <a:off x="5955453" y="4340860"/>
            <a:ext cx="6070600" cy="284480"/>
            <a:chOff x="4466590" y="3255645"/>
            <a:chExt cx="4552950" cy="213360"/>
          </a:xfrm>
        </p:grpSpPr>
        <p:sp>
          <p:nvSpPr>
            <p:cNvPr id="535" name="VectorPath 535"/>
            <p:cNvSpPr/>
            <p:nvPr/>
          </p:nvSpPr>
          <p:spPr>
            <a:xfrm>
              <a:off x="4466590" y="3255645"/>
              <a:ext cx="653415" cy="213360"/>
            </a:xfrm>
            <a:custGeom>
              <a:avLst/>
              <a:gdLst/>
              <a:ahLst/>
              <a:cxnLst/>
              <a:rect l="l" t="t" r="r" b="b"/>
              <a:pathLst>
                <a:path w="653415" h="213360">
                  <a:moveTo>
                    <a:pt x="0" y="213360"/>
                  </a:moveTo>
                  <a:lnTo>
                    <a:pt x="653415" y="213360"/>
                  </a:lnTo>
                  <a:lnTo>
                    <a:pt x="653415" y="0"/>
                  </a:lnTo>
                  <a:lnTo>
                    <a:pt x="0" y="0"/>
                  </a:lnTo>
                  <a:lnTo>
                    <a:pt x="0" y="213360"/>
                  </a:lnTo>
                </a:path>
              </a:pathLst>
            </a:custGeom>
            <a:solidFill>
              <a:srgbClr val="4F81BD">
                <a:alpha val="20000"/>
              </a:srgbClr>
            </a:solidFill>
          </p:spPr>
        </p:sp>
        <p:sp>
          <p:nvSpPr>
            <p:cNvPr id="536" name="VectorPath 536"/>
            <p:cNvSpPr/>
            <p:nvPr/>
          </p:nvSpPr>
          <p:spPr>
            <a:xfrm>
              <a:off x="5120005" y="3255645"/>
              <a:ext cx="749935" cy="213360"/>
            </a:xfrm>
            <a:custGeom>
              <a:avLst/>
              <a:gdLst/>
              <a:ahLst/>
              <a:cxnLst/>
              <a:rect l="l" t="t" r="r" b="b"/>
              <a:pathLst>
                <a:path w="749935" h="213360">
                  <a:moveTo>
                    <a:pt x="0" y="213360"/>
                  </a:moveTo>
                  <a:lnTo>
                    <a:pt x="749935" y="213360"/>
                  </a:lnTo>
                  <a:lnTo>
                    <a:pt x="749935" y="0"/>
                  </a:lnTo>
                  <a:lnTo>
                    <a:pt x="0" y="0"/>
                  </a:lnTo>
                  <a:lnTo>
                    <a:pt x="0" y="213360"/>
                  </a:lnTo>
                </a:path>
              </a:pathLst>
            </a:custGeom>
            <a:solidFill>
              <a:srgbClr val="4F81BD">
                <a:alpha val="20000"/>
              </a:srgbClr>
            </a:solidFill>
          </p:spPr>
        </p:sp>
        <p:sp>
          <p:nvSpPr>
            <p:cNvPr id="537" name="VectorPath 537"/>
            <p:cNvSpPr/>
            <p:nvPr/>
          </p:nvSpPr>
          <p:spPr>
            <a:xfrm>
              <a:off x="5869940" y="3255645"/>
              <a:ext cx="952500" cy="213360"/>
            </a:xfrm>
            <a:custGeom>
              <a:avLst/>
              <a:gdLst/>
              <a:ahLst/>
              <a:cxnLst/>
              <a:rect l="l" t="t" r="r" b="b"/>
              <a:pathLst>
                <a:path w="952500" h="213360">
                  <a:moveTo>
                    <a:pt x="0" y="213360"/>
                  </a:moveTo>
                  <a:lnTo>
                    <a:pt x="952500" y="213360"/>
                  </a:lnTo>
                  <a:lnTo>
                    <a:pt x="952500" y="0"/>
                  </a:lnTo>
                  <a:lnTo>
                    <a:pt x="0" y="0"/>
                  </a:lnTo>
                  <a:lnTo>
                    <a:pt x="0" y="213360"/>
                  </a:lnTo>
                </a:path>
              </a:pathLst>
            </a:custGeom>
            <a:solidFill>
              <a:srgbClr val="4F81BD">
                <a:alpha val="20000"/>
              </a:srgbClr>
            </a:solidFill>
          </p:spPr>
        </p:sp>
        <p:sp>
          <p:nvSpPr>
            <p:cNvPr id="538" name="VectorPath 538"/>
            <p:cNvSpPr/>
            <p:nvPr/>
          </p:nvSpPr>
          <p:spPr>
            <a:xfrm>
              <a:off x="6822440" y="3255645"/>
              <a:ext cx="679450" cy="213360"/>
            </a:xfrm>
            <a:custGeom>
              <a:avLst/>
              <a:gdLst/>
              <a:ahLst/>
              <a:cxnLst/>
              <a:rect l="l" t="t" r="r" b="b"/>
              <a:pathLst>
                <a:path w="679450" h="213360">
                  <a:moveTo>
                    <a:pt x="0" y="213360"/>
                  </a:moveTo>
                  <a:lnTo>
                    <a:pt x="679450" y="213360"/>
                  </a:lnTo>
                  <a:lnTo>
                    <a:pt x="679450" y="0"/>
                  </a:lnTo>
                  <a:lnTo>
                    <a:pt x="0" y="0"/>
                  </a:lnTo>
                  <a:lnTo>
                    <a:pt x="0" y="213360"/>
                  </a:lnTo>
                </a:path>
              </a:pathLst>
            </a:custGeom>
            <a:solidFill>
              <a:srgbClr val="4F81BD">
                <a:alpha val="20000"/>
              </a:srgbClr>
            </a:solidFill>
          </p:spPr>
        </p:sp>
        <p:sp>
          <p:nvSpPr>
            <p:cNvPr id="539" name="VectorPath 539"/>
            <p:cNvSpPr/>
            <p:nvPr/>
          </p:nvSpPr>
          <p:spPr>
            <a:xfrm>
              <a:off x="7501890" y="3255645"/>
              <a:ext cx="758825" cy="213360"/>
            </a:xfrm>
            <a:custGeom>
              <a:avLst/>
              <a:gdLst/>
              <a:ahLst/>
              <a:cxnLst/>
              <a:rect l="l" t="t" r="r" b="b"/>
              <a:pathLst>
                <a:path w="758825" h="213360">
                  <a:moveTo>
                    <a:pt x="0" y="213360"/>
                  </a:moveTo>
                  <a:lnTo>
                    <a:pt x="758825" y="213360"/>
                  </a:lnTo>
                  <a:lnTo>
                    <a:pt x="758825" y="0"/>
                  </a:lnTo>
                  <a:lnTo>
                    <a:pt x="0" y="0"/>
                  </a:lnTo>
                  <a:lnTo>
                    <a:pt x="0" y="213360"/>
                  </a:lnTo>
                </a:path>
              </a:pathLst>
            </a:custGeom>
            <a:solidFill>
              <a:srgbClr val="4F81BD">
                <a:alpha val="20000"/>
              </a:srgbClr>
            </a:solidFill>
          </p:spPr>
        </p:sp>
        <p:sp>
          <p:nvSpPr>
            <p:cNvPr id="540" name="VectorPath 540"/>
            <p:cNvSpPr/>
            <p:nvPr/>
          </p:nvSpPr>
          <p:spPr>
            <a:xfrm>
              <a:off x="8260716" y="3255645"/>
              <a:ext cx="758825" cy="213360"/>
            </a:xfrm>
            <a:custGeom>
              <a:avLst/>
              <a:gdLst/>
              <a:ahLst/>
              <a:cxnLst/>
              <a:rect l="l" t="t" r="r" b="b"/>
              <a:pathLst>
                <a:path w="758825" h="213360">
                  <a:moveTo>
                    <a:pt x="0" y="213360"/>
                  </a:moveTo>
                  <a:lnTo>
                    <a:pt x="758825" y="213360"/>
                  </a:lnTo>
                  <a:lnTo>
                    <a:pt x="758825" y="0"/>
                  </a:lnTo>
                  <a:lnTo>
                    <a:pt x="0" y="0"/>
                  </a:lnTo>
                  <a:lnTo>
                    <a:pt x="0" y="213360"/>
                  </a:lnTo>
                </a:path>
              </a:pathLst>
            </a:custGeom>
            <a:solidFill>
              <a:srgbClr val="4F81BD">
                <a:alpha val="20000"/>
              </a:srgbClr>
            </a:solidFill>
          </p:spPr>
        </p:sp>
      </p:grpSp>
      <p:grpSp>
        <p:nvGrpSpPr>
          <p:cNvPr id="541" name="Combination 541"/>
          <p:cNvGrpSpPr/>
          <p:nvPr/>
        </p:nvGrpSpPr>
        <p:grpSpPr>
          <a:xfrm>
            <a:off x="5955453" y="4909820"/>
            <a:ext cx="6070600" cy="284480"/>
            <a:chOff x="4466590" y="3682365"/>
            <a:chExt cx="4552950" cy="213360"/>
          </a:xfrm>
        </p:grpSpPr>
        <p:sp>
          <p:nvSpPr>
            <p:cNvPr id="542" name="VectorPath 542"/>
            <p:cNvSpPr/>
            <p:nvPr/>
          </p:nvSpPr>
          <p:spPr>
            <a:xfrm>
              <a:off x="4466590" y="3682365"/>
              <a:ext cx="653415" cy="213360"/>
            </a:xfrm>
            <a:custGeom>
              <a:avLst/>
              <a:gdLst/>
              <a:ahLst/>
              <a:cxnLst/>
              <a:rect l="l" t="t" r="r" b="b"/>
              <a:pathLst>
                <a:path w="653415" h="213360">
                  <a:moveTo>
                    <a:pt x="0" y="213360"/>
                  </a:moveTo>
                  <a:lnTo>
                    <a:pt x="653415" y="213360"/>
                  </a:lnTo>
                  <a:lnTo>
                    <a:pt x="653415" y="0"/>
                  </a:lnTo>
                  <a:lnTo>
                    <a:pt x="0" y="0"/>
                  </a:lnTo>
                  <a:lnTo>
                    <a:pt x="0" y="213360"/>
                  </a:lnTo>
                </a:path>
              </a:pathLst>
            </a:custGeom>
            <a:solidFill>
              <a:srgbClr val="4F81BD">
                <a:alpha val="20000"/>
              </a:srgbClr>
            </a:solidFill>
          </p:spPr>
        </p:sp>
        <p:sp>
          <p:nvSpPr>
            <p:cNvPr id="543" name="VectorPath 543"/>
            <p:cNvSpPr/>
            <p:nvPr/>
          </p:nvSpPr>
          <p:spPr>
            <a:xfrm>
              <a:off x="5120005" y="3682365"/>
              <a:ext cx="749935" cy="213360"/>
            </a:xfrm>
            <a:custGeom>
              <a:avLst/>
              <a:gdLst/>
              <a:ahLst/>
              <a:cxnLst/>
              <a:rect l="l" t="t" r="r" b="b"/>
              <a:pathLst>
                <a:path w="749935" h="213360">
                  <a:moveTo>
                    <a:pt x="0" y="213360"/>
                  </a:moveTo>
                  <a:lnTo>
                    <a:pt x="749935" y="213360"/>
                  </a:lnTo>
                  <a:lnTo>
                    <a:pt x="749935" y="0"/>
                  </a:lnTo>
                  <a:lnTo>
                    <a:pt x="0" y="0"/>
                  </a:lnTo>
                  <a:lnTo>
                    <a:pt x="0" y="213360"/>
                  </a:lnTo>
                </a:path>
              </a:pathLst>
            </a:custGeom>
            <a:solidFill>
              <a:srgbClr val="4F81BD">
                <a:alpha val="20000"/>
              </a:srgbClr>
            </a:solidFill>
          </p:spPr>
        </p:sp>
        <p:sp>
          <p:nvSpPr>
            <p:cNvPr id="544" name="VectorPath 544"/>
            <p:cNvSpPr/>
            <p:nvPr/>
          </p:nvSpPr>
          <p:spPr>
            <a:xfrm>
              <a:off x="5869940" y="3682365"/>
              <a:ext cx="952500" cy="213360"/>
            </a:xfrm>
            <a:custGeom>
              <a:avLst/>
              <a:gdLst/>
              <a:ahLst/>
              <a:cxnLst/>
              <a:rect l="l" t="t" r="r" b="b"/>
              <a:pathLst>
                <a:path w="952500" h="213360">
                  <a:moveTo>
                    <a:pt x="0" y="213360"/>
                  </a:moveTo>
                  <a:lnTo>
                    <a:pt x="952500" y="213360"/>
                  </a:lnTo>
                  <a:lnTo>
                    <a:pt x="952500" y="0"/>
                  </a:lnTo>
                  <a:lnTo>
                    <a:pt x="0" y="0"/>
                  </a:lnTo>
                  <a:lnTo>
                    <a:pt x="0" y="213360"/>
                  </a:lnTo>
                </a:path>
              </a:pathLst>
            </a:custGeom>
            <a:solidFill>
              <a:srgbClr val="4F81BD">
                <a:alpha val="20000"/>
              </a:srgbClr>
            </a:solidFill>
          </p:spPr>
        </p:sp>
        <p:sp>
          <p:nvSpPr>
            <p:cNvPr id="545" name="VectorPath 545"/>
            <p:cNvSpPr/>
            <p:nvPr/>
          </p:nvSpPr>
          <p:spPr>
            <a:xfrm>
              <a:off x="6822440" y="3682365"/>
              <a:ext cx="679450" cy="213360"/>
            </a:xfrm>
            <a:custGeom>
              <a:avLst/>
              <a:gdLst/>
              <a:ahLst/>
              <a:cxnLst/>
              <a:rect l="l" t="t" r="r" b="b"/>
              <a:pathLst>
                <a:path w="679450" h="213360">
                  <a:moveTo>
                    <a:pt x="0" y="213360"/>
                  </a:moveTo>
                  <a:lnTo>
                    <a:pt x="679450" y="213360"/>
                  </a:lnTo>
                  <a:lnTo>
                    <a:pt x="679450" y="0"/>
                  </a:lnTo>
                  <a:lnTo>
                    <a:pt x="0" y="0"/>
                  </a:lnTo>
                  <a:lnTo>
                    <a:pt x="0" y="213360"/>
                  </a:lnTo>
                </a:path>
              </a:pathLst>
            </a:custGeom>
            <a:solidFill>
              <a:srgbClr val="4F81BD">
                <a:alpha val="20000"/>
              </a:srgbClr>
            </a:solidFill>
          </p:spPr>
        </p:sp>
        <p:sp>
          <p:nvSpPr>
            <p:cNvPr id="546" name="VectorPath 546"/>
            <p:cNvSpPr/>
            <p:nvPr/>
          </p:nvSpPr>
          <p:spPr>
            <a:xfrm>
              <a:off x="7501890" y="3682365"/>
              <a:ext cx="758825" cy="213360"/>
            </a:xfrm>
            <a:custGeom>
              <a:avLst/>
              <a:gdLst/>
              <a:ahLst/>
              <a:cxnLst/>
              <a:rect l="l" t="t" r="r" b="b"/>
              <a:pathLst>
                <a:path w="758825" h="213360">
                  <a:moveTo>
                    <a:pt x="0" y="213360"/>
                  </a:moveTo>
                  <a:lnTo>
                    <a:pt x="758825" y="213360"/>
                  </a:lnTo>
                  <a:lnTo>
                    <a:pt x="758825" y="0"/>
                  </a:lnTo>
                  <a:lnTo>
                    <a:pt x="0" y="0"/>
                  </a:lnTo>
                  <a:lnTo>
                    <a:pt x="0" y="213360"/>
                  </a:lnTo>
                </a:path>
              </a:pathLst>
            </a:custGeom>
            <a:solidFill>
              <a:srgbClr val="4F81BD">
                <a:alpha val="20000"/>
              </a:srgbClr>
            </a:solidFill>
          </p:spPr>
        </p:sp>
        <p:sp>
          <p:nvSpPr>
            <p:cNvPr id="547" name="VectorPath 547"/>
            <p:cNvSpPr/>
            <p:nvPr/>
          </p:nvSpPr>
          <p:spPr>
            <a:xfrm>
              <a:off x="8260716" y="3682365"/>
              <a:ext cx="758825" cy="213360"/>
            </a:xfrm>
            <a:custGeom>
              <a:avLst/>
              <a:gdLst/>
              <a:ahLst/>
              <a:cxnLst/>
              <a:rect l="l" t="t" r="r" b="b"/>
              <a:pathLst>
                <a:path w="758825" h="213360">
                  <a:moveTo>
                    <a:pt x="0" y="213360"/>
                  </a:moveTo>
                  <a:lnTo>
                    <a:pt x="758825" y="213360"/>
                  </a:lnTo>
                  <a:lnTo>
                    <a:pt x="758825" y="0"/>
                  </a:lnTo>
                  <a:lnTo>
                    <a:pt x="0" y="0"/>
                  </a:lnTo>
                  <a:lnTo>
                    <a:pt x="0" y="213360"/>
                  </a:lnTo>
                </a:path>
              </a:pathLst>
            </a:custGeom>
            <a:solidFill>
              <a:srgbClr val="4F81BD">
                <a:alpha val="20000"/>
              </a:srgbClr>
            </a:solidFill>
          </p:spPr>
        </p:sp>
      </p:grpSp>
      <p:grpSp>
        <p:nvGrpSpPr>
          <p:cNvPr id="548" name="Combination 548"/>
          <p:cNvGrpSpPr/>
          <p:nvPr/>
        </p:nvGrpSpPr>
        <p:grpSpPr>
          <a:xfrm>
            <a:off x="5946988" y="4027153"/>
            <a:ext cx="6087533" cy="1744573"/>
            <a:chOff x="4460241" y="3020365"/>
            <a:chExt cx="4565650" cy="1308430"/>
          </a:xfrm>
        </p:grpSpPr>
        <p:sp>
          <p:nvSpPr>
            <p:cNvPr id="549" name="VectorPath 549"/>
            <p:cNvSpPr/>
            <p:nvPr/>
          </p:nvSpPr>
          <p:spPr>
            <a:xfrm>
              <a:off x="4466590" y="4109085"/>
              <a:ext cx="653415" cy="213360"/>
            </a:xfrm>
            <a:custGeom>
              <a:avLst/>
              <a:gdLst/>
              <a:ahLst/>
              <a:cxnLst/>
              <a:rect l="l" t="t" r="r" b="b"/>
              <a:pathLst>
                <a:path w="653415" h="213360">
                  <a:moveTo>
                    <a:pt x="0" y="213360"/>
                  </a:moveTo>
                  <a:lnTo>
                    <a:pt x="653415" y="213360"/>
                  </a:lnTo>
                  <a:lnTo>
                    <a:pt x="653415" y="0"/>
                  </a:lnTo>
                  <a:lnTo>
                    <a:pt x="0" y="0"/>
                  </a:lnTo>
                  <a:lnTo>
                    <a:pt x="0" y="213360"/>
                  </a:lnTo>
                </a:path>
              </a:pathLst>
            </a:custGeom>
            <a:solidFill>
              <a:srgbClr val="4F81BD">
                <a:alpha val="20000"/>
              </a:srgbClr>
            </a:solidFill>
          </p:spPr>
        </p:sp>
        <p:sp>
          <p:nvSpPr>
            <p:cNvPr id="550" name="VectorPath 550"/>
            <p:cNvSpPr/>
            <p:nvPr/>
          </p:nvSpPr>
          <p:spPr>
            <a:xfrm>
              <a:off x="5120005" y="4109085"/>
              <a:ext cx="749935" cy="213360"/>
            </a:xfrm>
            <a:custGeom>
              <a:avLst/>
              <a:gdLst/>
              <a:ahLst/>
              <a:cxnLst/>
              <a:rect l="l" t="t" r="r" b="b"/>
              <a:pathLst>
                <a:path w="749935" h="213360">
                  <a:moveTo>
                    <a:pt x="0" y="213360"/>
                  </a:moveTo>
                  <a:lnTo>
                    <a:pt x="749935" y="213360"/>
                  </a:lnTo>
                  <a:lnTo>
                    <a:pt x="749935" y="0"/>
                  </a:lnTo>
                  <a:lnTo>
                    <a:pt x="0" y="0"/>
                  </a:lnTo>
                  <a:lnTo>
                    <a:pt x="0" y="213360"/>
                  </a:lnTo>
                </a:path>
              </a:pathLst>
            </a:custGeom>
            <a:solidFill>
              <a:srgbClr val="4F81BD">
                <a:alpha val="20000"/>
              </a:srgbClr>
            </a:solidFill>
          </p:spPr>
        </p:sp>
        <p:sp>
          <p:nvSpPr>
            <p:cNvPr id="551" name="VectorPath 551"/>
            <p:cNvSpPr/>
            <p:nvPr/>
          </p:nvSpPr>
          <p:spPr>
            <a:xfrm>
              <a:off x="5869940" y="4109085"/>
              <a:ext cx="952500" cy="213360"/>
            </a:xfrm>
            <a:custGeom>
              <a:avLst/>
              <a:gdLst/>
              <a:ahLst/>
              <a:cxnLst/>
              <a:rect l="l" t="t" r="r" b="b"/>
              <a:pathLst>
                <a:path w="952500" h="213360">
                  <a:moveTo>
                    <a:pt x="0" y="213360"/>
                  </a:moveTo>
                  <a:lnTo>
                    <a:pt x="952500" y="213360"/>
                  </a:lnTo>
                  <a:lnTo>
                    <a:pt x="952500" y="0"/>
                  </a:lnTo>
                  <a:lnTo>
                    <a:pt x="0" y="0"/>
                  </a:lnTo>
                  <a:lnTo>
                    <a:pt x="0" y="213360"/>
                  </a:lnTo>
                </a:path>
              </a:pathLst>
            </a:custGeom>
            <a:solidFill>
              <a:srgbClr val="4F81BD">
                <a:alpha val="20000"/>
              </a:srgbClr>
            </a:solidFill>
          </p:spPr>
        </p:sp>
        <p:sp>
          <p:nvSpPr>
            <p:cNvPr id="552" name="VectorPath 552"/>
            <p:cNvSpPr/>
            <p:nvPr/>
          </p:nvSpPr>
          <p:spPr>
            <a:xfrm>
              <a:off x="6822440" y="4109085"/>
              <a:ext cx="679450" cy="213360"/>
            </a:xfrm>
            <a:custGeom>
              <a:avLst/>
              <a:gdLst/>
              <a:ahLst/>
              <a:cxnLst/>
              <a:rect l="l" t="t" r="r" b="b"/>
              <a:pathLst>
                <a:path w="679450" h="213360">
                  <a:moveTo>
                    <a:pt x="0" y="213360"/>
                  </a:moveTo>
                  <a:lnTo>
                    <a:pt x="679450" y="213360"/>
                  </a:lnTo>
                  <a:lnTo>
                    <a:pt x="679450" y="0"/>
                  </a:lnTo>
                  <a:lnTo>
                    <a:pt x="0" y="0"/>
                  </a:lnTo>
                  <a:lnTo>
                    <a:pt x="0" y="213360"/>
                  </a:lnTo>
                </a:path>
              </a:pathLst>
            </a:custGeom>
            <a:solidFill>
              <a:srgbClr val="4F81BD">
                <a:alpha val="20000"/>
              </a:srgbClr>
            </a:solidFill>
          </p:spPr>
        </p:sp>
        <p:sp>
          <p:nvSpPr>
            <p:cNvPr id="553" name="VectorPath 553"/>
            <p:cNvSpPr/>
            <p:nvPr/>
          </p:nvSpPr>
          <p:spPr>
            <a:xfrm>
              <a:off x="7501890" y="4109085"/>
              <a:ext cx="758825" cy="213360"/>
            </a:xfrm>
            <a:custGeom>
              <a:avLst/>
              <a:gdLst/>
              <a:ahLst/>
              <a:cxnLst/>
              <a:rect l="l" t="t" r="r" b="b"/>
              <a:pathLst>
                <a:path w="758825" h="213360">
                  <a:moveTo>
                    <a:pt x="0" y="213360"/>
                  </a:moveTo>
                  <a:lnTo>
                    <a:pt x="758825" y="213360"/>
                  </a:lnTo>
                  <a:lnTo>
                    <a:pt x="758825" y="0"/>
                  </a:lnTo>
                  <a:lnTo>
                    <a:pt x="0" y="0"/>
                  </a:lnTo>
                  <a:lnTo>
                    <a:pt x="0" y="213360"/>
                  </a:lnTo>
                </a:path>
              </a:pathLst>
            </a:custGeom>
            <a:solidFill>
              <a:srgbClr val="4F81BD">
                <a:alpha val="20000"/>
              </a:srgbClr>
            </a:solidFill>
          </p:spPr>
        </p:sp>
        <p:sp>
          <p:nvSpPr>
            <p:cNvPr id="554" name="VectorPath 554"/>
            <p:cNvSpPr/>
            <p:nvPr/>
          </p:nvSpPr>
          <p:spPr>
            <a:xfrm>
              <a:off x="8260716" y="4109085"/>
              <a:ext cx="758825" cy="213360"/>
            </a:xfrm>
            <a:custGeom>
              <a:avLst/>
              <a:gdLst/>
              <a:ahLst/>
              <a:cxnLst/>
              <a:rect l="l" t="t" r="r" b="b"/>
              <a:pathLst>
                <a:path w="758825" h="213360">
                  <a:moveTo>
                    <a:pt x="0" y="213360"/>
                  </a:moveTo>
                  <a:lnTo>
                    <a:pt x="758825" y="213360"/>
                  </a:lnTo>
                  <a:lnTo>
                    <a:pt x="758825" y="0"/>
                  </a:lnTo>
                  <a:lnTo>
                    <a:pt x="0" y="0"/>
                  </a:lnTo>
                  <a:lnTo>
                    <a:pt x="0" y="213360"/>
                  </a:lnTo>
                </a:path>
              </a:pathLst>
            </a:custGeom>
            <a:solidFill>
              <a:srgbClr val="4F81BD">
                <a:alpha val="20000"/>
              </a:srgbClr>
            </a:solidFill>
          </p:spPr>
        </p:sp>
        <p:sp>
          <p:nvSpPr>
            <p:cNvPr id="555" name="VectorPath 555"/>
            <p:cNvSpPr/>
            <p:nvPr/>
          </p:nvSpPr>
          <p:spPr>
            <a:xfrm>
              <a:off x="4460241" y="3020365"/>
              <a:ext cx="4565650" cy="241630"/>
            </a:xfrm>
            <a:custGeom>
              <a:avLst/>
              <a:gdLst/>
              <a:ahLst/>
              <a:cxnLst/>
              <a:rect l="l" t="t" r="r" b="b"/>
              <a:pathLst>
                <a:path w="4565650" h="241630">
                  <a:moveTo>
                    <a:pt x="6350" y="235280"/>
                  </a:moveTo>
                  <a:lnTo>
                    <a:pt x="4559300" y="235280"/>
                  </a:lnTo>
                </a:path>
              </a:pathLst>
            </a:custGeom>
            <a:ln w="12700" cap="flat" cmpd="sng">
              <a:solidFill>
                <a:srgbClr val="4F81BD">
                  <a:alpha val="100000"/>
                </a:srgbClr>
              </a:solidFill>
              <a:round/>
            </a:ln>
          </p:spPr>
        </p:sp>
        <p:sp>
          <p:nvSpPr>
            <p:cNvPr id="556" name="VectorPath 556"/>
            <p:cNvSpPr/>
            <p:nvPr/>
          </p:nvSpPr>
          <p:spPr>
            <a:xfrm>
              <a:off x="4460241" y="3020365"/>
              <a:ext cx="4565650" cy="1308430"/>
            </a:xfrm>
            <a:custGeom>
              <a:avLst/>
              <a:gdLst/>
              <a:ahLst/>
              <a:cxnLst/>
              <a:rect l="l" t="t" r="r" b="b"/>
              <a:pathLst>
                <a:path w="4565650" h="1308430">
                  <a:moveTo>
                    <a:pt x="6350" y="1302080"/>
                  </a:moveTo>
                  <a:lnTo>
                    <a:pt x="4559300" y="1302080"/>
                  </a:lnTo>
                </a:path>
              </a:pathLst>
            </a:custGeom>
            <a:ln w="12700" cap="flat" cmpd="sng">
              <a:solidFill>
                <a:srgbClr val="4F81BD">
                  <a:alpha val="100000"/>
                </a:srgbClr>
              </a:solidFill>
              <a:round/>
            </a:ln>
          </p:spPr>
        </p:sp>
      </p:grpSp>
      <p:sp>
        <p:nvSpPr>
          <p:cNvPr id="557" name="TextBox557"/>
          <p:cNvSpPr txBox="1"/>
          <p:nvPr/>
        </p:nvSpPr>
        <p:spPr>
          <a:xfrm>
            <a:off x="6136640" y="4963883"/>
            <a:ext cx="567632"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Ch</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atGPT</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58" name="TextBox558"/>
          <p:cNvSpPr txBox="1"/>
          <p:nvPr/>
        </p:nvSpPr>
        <p:spPr>
          <a:xfrm>
            <a:off x="6189557" y="5248364"/>
            <a:ext cx="513504" cy="441325"/>
          </a:xfrm>
          <a:prstGeom prst="rect">
            <a:avLst/>
          </a:prstGeom>
          <a:noFill/>
        </p:spPr>
        <p:txBody>
          <a:bodyPr wrap="square" lIns="0" tIns="0" rIns="0" bIns="0" rtlCol="0">
            <a:spAutoFit/>
          </a:bodyPr>
          <a:p>
            <a:pPr marL="85725"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GP</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T-3</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GP</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T-3.5</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59" name="TextBox559"/>
          <p:cNvSpPr txBox="1"/>
          <p:nvPr/>
        </p:nvSpPr>
        <p:spPr>
          <a:xfrm>
            <a:off x="6255597" y="3967852"/>
            <a:ext cx="270933"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模型</a:t>
            </a:r>
            <a:endPar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60" name="TextBox560"/>
          <p:cNvSpPr txBox="1"/>
          <p:nvPr/>
        </p:nvSpPr>
        <p:spPr>
          <a:xfrm>
            <a:off x="6432973" y="4417216"/>
            <a:ext cx="270933"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盘古</a:t>
            </a:r>
            <a:endPar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61" name="TextBox561"/>
          <p:cNvSpPr txBox="1"/>
          <p:nvPr/>
        </p:nvSpPr>
        <p:spPr>
          <a:xfrm>
            <a:off x="6432973" y="4701696"/>
            <a:ext cx="270933"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盘古</a:t>
            </a:r>
            <a:endPar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62" name="TextBox562"/>
          <p:cNvSpPr txBox="1"/>
          <p:nvPr/>
        </p:nvSpPr>
        <p:spPr>
          <a:xfrm>
            <a:off x="6987964" y="3967852"/>
            <a:ext cx="677333" cy="309880"/>
          </a:xfrm>
          <a:prstGeom prst="rect">
            <a:avLst/>
          </a:prstGeom>
          <a:noFill/>
        </p:spPr>
        <p:txBody>
          <a:bodyPr wrap="square" lIns="0" tIns="0" rIns="0" bIns="0" rtlCol="0">
            <a:spAutoFit/>
          </a:bodyPr>
          <a:p>
            <a:pPr marL="101600" marR="0" indent="-101600" eaLnBrk="0">
              <a:lnSpc>
                <a:spcPct val="101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模型</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参数量</a:t>
            </a:r>
            <a:r>
              <a:rPr lang="en-US" altLang="zh-CN" sz="1000" kern="0" spc="0" baseline="0" noProof="0" dirty="0" smtClean="0">
                <a:latin typeface="宋体" panose="02010600030101010101" pitchFamily="2" charset="-122"/>
                <a:ea typeface="宋体" panose="02010600030101010101" pitchFamily="2" charset="-122"/>
                <a:cs typeface="宋体" panose="02010600030101010101" pitchFamily="2" charset="-122"/>
              </a:rPr>
              <a:t> </a:t>
            </a: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（亿）</a:t>
            </a:r>
            <a:endPar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63" name="TextBox563"/>
          <p:cNvSpPr txBox="1"/>
          <p:nvPr/>
        </p:nvSpPr>
        <p:spPr>
          <a:xfrm>
            <a:off x="8258387" y="3967852"/>
            <a:ext cx="406400"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数</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据量</a:t>
            </a:r>
            <a:endPar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64" name="TextBox564"/>
          <p:cNvSpPr txBox="1"/>
          <p:nvPr/>
        </p:nvSpPr>
        <p:spPr>
          <a:xfrm>
            <a:off x="9210887" y="3961815"/>
            <a:ext cx="1700741" cy="159385"/>
          </a:xfrm>
          <a:prstGeom prst="rect">
            <a:avLst/>
          </a:prstGeom>
          <a:noFill/>
        </p:spPr>
        <p:txBody>
          <a:bodyPr wrap="square" lIns="0" tIns="0" rIns="0" bIns="0" rtlCol="0">
            <a:spAutoFit/>
          </a:bodyPr>
          <a:p>
            <a:pPr marL="0" marR="0" indent="0" eaLnBrk="0">
              <a:lnSpc>
                <a:spcPct val="104000"/>
              </a:lnSpc>
            </a:pPr>
            <a:r>
              <a:rPr lang="en-US" altLang="zh-CN" sz="1000" kern="0" spc="5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时间（天）</a:t>
            </a:r>
            <a:r>
              <a:rPr lang="en-US" altLang="zh-CN" sz="1000" kern="0" spc="900" baseline="0" noProof="0" dirty="0" smtClean="0">
                <a:latin typeface="宋体" panose="02010600030101010101" pitchFamily="2" charset="-122"/>
                <a:ea typeface="宋体" panose="02010600030101010101" pitchFamily="2" charset="-122"/>
                <a:cs typeface="宋体" panose="02010600030101010101" pitchFamily="2" charset="-122"/>
              </a:rPr>
              <a:t> </a:t>
            </a:r>
            <a:r>
              <a:rPr lang="en-US" altLang="zh-CN" sz="1000" kern="0" spc="-15"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算力</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000" b="1"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P/</a:t>
            </a:r>
            <a:r>
              <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天）</a:t>
            </a:r>
            <a:endParaRPr lang="en-US" altLang="zh-CN" sz="1000" kern="0" spc="0" baseline="0" noProof="0"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65" name="TextBox565"/>
          <p:cNvSpPr txBox="1"/>
          <p:nvPr/>
        </p:nvSpPr>
        <p:spPr>
          <a:xfrm>
            <a:off x="9612207" y="4394924"/>
            <a:ext cx="265853" cy="729615"/>
          </a:xfrm>
          <a:prstGeom prst="rect">
            <a:avLst/>
          </a:prstGeom>
          <a:noFill/>
        </p:spPr>
        <p:txBody>
          <a:bodyPr wrap="square" lIns="0" tIns="0" rIns="0" bIns="0" rtlCol="0">
            <a:spAutoFit/>
          </a:bodyPr>
          <a:p>
            <a:pPr marL="142875"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3</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142875"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7</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27.</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5</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66" name="TextBox566"/>
          <p:cNvSpPr txBox="1"/>
          <p:nvPr/>
        </p:nvSpPr>
        <p:spPr>
          <a:xfrm>
            <a:off x="9802708" y="5248364"/>
            <a:ext cx="75320" cy="441325"/>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67" name="TextBox567"/>
          <p:cNvSpPr txBox="1"/>
          <p:nvPr/>
        </p:nvSpPr>
        <p:spPr>
          <a:xfrm>
            <a:off x="10585873" y="5248364"/>
            <a:ext cx="303920" cy="441325"/>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3640</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3640</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68" name="TextBox568"/>
          <p:cNvSpPr txBox="1"/>
          <p:nvPr/>
        </p:nvSpPr>
        <p:spPr>
          <a:xfrm>
            <a:off x="10623973" y="4394924"/>
            <a:ext cx="265853" cy="729615"/>
          </a:xfrm>
          <a:prstGeom prst="rect">
            <a:avLst/>
          </a:prstGeom>
          <a:noFill/>
        </p:spPr>
        <p:txBody>
          <a:bodyPr wrap="square" lIns="0" tIns="0" rIns="0" bIns="0" rtlCol="0">
            <a:spAutoFit/>
          </a:bodyPr>
          <a:p>
            <a:pPr marL="28575"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110</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28575"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110</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65000"/>
              </a:lnSpc>
            </a:pPr>
            <a:endParaRPr lang="en-US" altLang="zh-CN" sz="1335" kern="0" spc="0" baseline="0" noProof="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37.</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5</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69" name="TextBox569"/>
          <p:cNvSpPr txBox="1"/>
          <p:nvPr/>
        </p:nvSpPr>
        <p:spPr>
          <a:xfrm>
            <a:off x="7399444" y="5248364"/>
            <a:ext cx="1572647" cy="153670"/>
          </a:xfrm>
          <a:prstGeom prst="rect">
            <a:avLst/>
          </a:prstGeom>
          <a:noFill/>
        </p:spPr>
        <p:txBody>
          <a:bodyPr wrap="square" lIns="0" tIns="0" rIns="0" bIns="0" rtlCol="0">
            <a:spAutoFit/>
          </a:bodyPr>
          <a:p>
            <a:pPr marL="0" marR="0" indent="0" eaLnBrk="0">
              <a:lnSpc>
                <a:spcPct val="100000"/>
              </a:lnSpc>
            </a:pPr>
            <a:r>
              <a:rPr lang="en-US" altLang="zh-CN" sz="1000" kern="0" spc="3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1746</a:t>
            </a:r>
            <a:r>
              <a:rPr lang="en-US" altLang="zh-CN" sz="1000" kern="0" spc="1370" baseline="0" noProof="0" dirty="0" smtClean="0">
                <a:latin typeface="Arial" panose="020B0604020202020204" pitchFamily="34" charset="0"/>
                <a:ea typeface="Arial" panose="020B0604020202020204" pitchFamily="34" charset="0"/>
                <a:cs typeface="Arial" panose="020B0604020202020204" pitchFamily="34" charset="0"/>
              </a:rPr>
              <a:t> </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300</a:t>
            </a:r>
            <a:r>
              <a:rPr lang="en-US" altLang="zh-CN" sz="1000" kern="0" spc="-15" baseline="0" noProof="0" dirty="0" smtClean="0">
                <a:latin typeface="Arial" panose="020B0604020202020204" pitchFamily="34" charset="0"/>
                <a:ea typeface="Arial" panose="020B0604020202020204" pitchFamily="34" charset="0"/>
                <a:cs typeface="Arial" panose="020B0604020202020204" pitchFamily="34" charset="0"/>
              </a:rPr>
              <a:t> </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Billion</a:t>
            </a:r>
            <a:r>
              <a:rPr lang="en-US" altLang="zh-CN" sz="1000" kern="0" spc="-15" baseline="0" noProof="0" dirty="0" smtClean="0">
                <a:latin typeface="Arial" panose="020B0604020202020204" pitchFamily="34" charset="0"/>
                <a:ea typeface="Arial" panose="020B0604020202020204" pitchFamily="34" charset="0"/>
                <a:cs typeface="Arial" panose="020B0604020202020204" pitchFamily="34" charset="0"/>
              </a:rPr>
              <a:t> </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token</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70" name="TextBox570"/>
          <p:cNvSpPr txBox="1"/>
          <p:nvPr/>
        </p:nvSpPr>
        <p:spPr>
          <a:xfrm>
            <a:off x="7422727" y="4394924"/>
            <a:ext cx="280891"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2.</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6B</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71" name="TextBox571"/>
          <p:cNvSpPr txBox="1"/>
          <p:nvPr/>
        </p:nvSpPr>
        <p:spPr>
          <a:xfrm>
            <a:off x="8638540" y="4394924"/>
            <a:ext cx="333993"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600G</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72" name="TextBox572"/>
          <p:cNvSpPr txBox="1"/>
          <p:nvPr/>
        </p:nvSpPr>
        <p:spPr>
          <a:xfrm>
            <a:off x="7460827" y="4679404"/>
            <a:ext cx="242756"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13B</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73" name="TextBox573"/>
          <p:cNvSpPr txBox="1"/>
          <p:nvPr/>
        </p:nvSpPr>
        <p:spPr>
          <a:xfrm>
            <a:off x="8638540" y="4679404"/>
            <a:ext cx="333993" cy="153670"/>
          </a:xfrm>
          <a:prstGeom prst="rect">
            <a:avLst/>
          </a:prstGeom>
          <a:noFill/>
        </p:spPr>
        <p:txBody>
          <a:bodyPr wrap="square" lIns="0" tIns="0" rIns="0" bIns="0" rtlCol="0">
            <a:spAutoFit/>
          </a:bodyPr>
          <a:p>
            <a:pPr marL="0" marR="0" indent="0" eaLnBrk="0">
              <a:lnSpc>
                <a:spcPct val="100000"/>
              </a:lnSpc>
            </a:pPr>
            <a:r>
              <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600G</a:t>
            </a:r>
            <a:endParaRPr lang="en-US" altLang="zh-CN" sz="1000" kern="0" spc="-15"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74" name="TextBox574"/>
          <p:cNvSpPr txBox="1"/>
          <p:nvPr/>
        </p:nvSpPr>
        <p:spPr>
          <a:xfrm>
            <a:off x="7551844" y="4963883"/>
            <a:ext cx="1420247" cy="153670"/>
          </a:xfrm>
          <a:prstGeom prst="rect">
            <a:avLst/>
          </a:prstGeom>
          <a:noFill/>
        </p:spPr>
        <p:txBody>
          <a:bodyPr wrap="square" lIns="0" tIns="0" rIns="0" bIns="0" rtlCol="0">
            <a:spAutoFit/>
          </a:bodyPr>
          <a:p>
            <a:pPr marL="0" marR="0" indent="0" eaLnBrk="0">
              <a:lnSpc>
                <a:spcPct val="100000"/>
              </a:lnSpc>
            </a:pPr>
            <a:r>
              <a:rPr lang="en-US" altLang="zh-CN" sz="1000" kern="0" spc="3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13</a:t>
            </a:r>
            <a:r>
              <a:rPr lang="en-US" altLang="zh-CN" sz="1000" kern="0" spc="1360" baseline="0" noProof="0" dirty="0" smtClean="0">
                <a:latin typeface="Arial" panose="020B0604020202020204" pitchFamily="34" charset="0"/>
                <a:ea typeface="Arial" panose="020B0604020202020204" pitchFamily="34" charset="0"/>
                <a:cs typeface="Arial" panose="020B0604020202020204" pitchFamily="34" charset="0"/>
              </a:rPr>
              <a:t> </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300</a:t>
            </a:r>
            <a:r>
              <a:rPr lang="en-US" altLang="zh-CN" sz="1000" kern="0" spc="-15" baseline="0" noProof="0" dirty="0" smtClean="0">
                <a:latin typeface="Arial" panose="020B0604020202020204" pitchFamily="34" charset="0"/>
                <a:ea typeface="Arial" panose="020B0604020202020204" pitchFamily="34" charset="0"/>
                <a:cs typeface="Arial" panose="020B0604020202020204" pitchFamily="34" charset="0"/>
              </a:rPr>
              <a:t> </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Billion</a:t>
            </a:r>
            <a:r>
              <a:rPr lang="en-US" altLang="zh-CN" sz="1000" kern="0" spc="-15" baseline="0" noProof="0" dirty="0" smtClean="0">
                <a:latin typeface="Arial" panose="020B0604020202020204" pitchFamily="34" charset="0"/>
                <a:ea typeface="Arial" panose="020B0604020202020204" pitchFamily="34" charset="0"/>
                <a:cs typeface="Arial" panose="020B0604020202020204" pitchFamily="34" charset="0"/>
              </a:rPr>
              <a:t> </a:t>
            </a:r>
            <a:r>
              <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rPr>
              <a:t>token</a:t>
            </a:r>
            <a:endParaRPr lang="en-US" altLang="zh-CN" sz="1000" kern="0" spc="0" baseline="0" noProof="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南通目前算力发展</a:t>
            </a:r>
            <a:r>
              <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情况</a:t>
            </a:r>
            <a:endPar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202565" y="1019175"/>
            <a:ext cx="11872595" cy="5354320"/>
          </a:xfrm>
          <a:prstGeom prst="rect">
            <a:avLst/>
          </a:prstGeom>
        </p:spPr>
        <p:txBody>
          <a:bodyPr wrap="square">
            <a:spAutoFit/>
          </a:bodyPr>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一、算力发展情况</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算力中心建设：</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南通正在积极推动算力中心的建设，例如博浩海门算力中心项目。该项目由博浩数据信息技术（广州）有限公司投资实施，计划于2025年1月开工建设，规划总建筑面积约10万平方米，建设高标准算力中心基础设施。建成后，将形成15000PFLOPS算力，为5G大数据、算力、车联网和智能驾驶提供分析服务，打造全国智能驾驶算力中心总部。</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数字经济推动：</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南通近年来坚持把数字经济作为推动经济社会发展的重要引擎，推动数实融合步伐持续提速、数字治理效能不断彰显。算力作为数字经济时代的关键生产要素，高度契合南通高质量发展的内在要求。</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政策支持：</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南通市政府对算力发展给予了高度重视和支持，通过政策引导和资金扶持等方式，积极推动算力相关产业的发展。例如，南通市持续擦亮“万事好通”营商服务品牌，以最高效率、最佳配套推动算力中心项目早日开工建设、早日达产见效。</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二、算力需求</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产业需求：</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随着南通经济的快速发展和产业结构的不断优化，特别是船舶海工、高端纺织、新一代信息技术、新材料、高端装备、新能源等六大千亿级产业集群的崛起，对算力的需求日益增加。这些产业在研发设计、生产制造、数据分析等方面都需要强大的算力支持。</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智慧城市和政务服务需求：</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南通在推进智慧城市建设和政务服务数字化转型方面取得了显著成效。这些工作同样需要算力的支持，以实现更高效、更智能的城市管理和政务服务。</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创新驱动需求：</a:t>
            </a:r>
            <a:endParaRPr lang="zh-CN" altLang="en-US" sz="1200" b="0" i="0">
              <a:solidFill>
                <a:srgbClr val="05073B"/>
              </a:solidFill>
              <a:latin typeface="微软雅黑" panose="020B0503020204020204" pitchFamily="34" charset="-122"/>
              <a:ea typeface="微软雅黑" panose="020B0503020204020204" pitchFamily="34" charset="-122"/>
            </a:endParaRPr>
          </a:p>
          <a:p>
            <a:pPr indent="0" fontAlgn="auto">
              <a:lnSpc>
                <a:spcPct val="150000"/>
              </a:lnSpc>
              <a:spcBef>
                <a:spcPts val="0"/>
              </a:spcBef>
              <a:spcAft>
                <a:spcPts val="0"/>
              </a:spcAft>
            </a:pPr>
            <a:r>
              <a:rPr lang="zh-CN" altLang="en-US" sz="1200" b="0" i="0">
                <a:solidFill>
                  <a:srgbClr val="05073B"/>
                </a:solidFill>
                <a:latin typeface="微软雅黑" panose="020B0503020204020204" pitchFamily="34" charset="-122"/>
                <a:ea typeface="微软雅黑" panose="020B0503020204020204" pitchFamily="34" charset="-122"/>
              </a:rPr>
              <a:t>南通作为长江经济带和长三角一体化发展的重要节点城市，正在积极抢抓发展机遇，推动创新驱动发展。在这个过程中，算力作为科技创新的重要基础设施，将发挥越来越重要的作用。</a:t>
            </a:r>
            <a:endParaRPr lang="zh-CN" altLang="en-US" sz="1200" b="0" i="0">
              <a:solidFill>
                <a:srgbClr val="05073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p>
            <a:r>
              <a:rPr lang="en-US" altLang="zh-CN"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算力投资问题所在</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及算力需求行业现状</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任意多边形: 形状 7"/>
          <p:cNvSpPr/>
          <p:nvPr>
            <p:custDataLst>
              <p:tags r:id="rId1"/>
            </p:custDataLst>
          </p:nvPr>
        </p:nvSpPr>
        <p:spPr>
          <a:xfrm>
            <a:off x="5749290" y="1120140"/>
            <a:ext cx="6368415" cy="5028565"/>
          </a:xfrm>
          <a:custGeom>
            <a:avLst/>
            <a:gdLst>
              <a:gd name="connsiteX0" fmla="*/ 4633713 w 5360078"/>
              <a:gd name="connsiteY0" fmla="*/ 2998673 h 2998673"/>
              <a:gd name="connsiteX1" fmla="*/ 0 w 5360078"/>
              <a:gd name="connsiteY1" fmla="*/ 2998673 h 2998673"/>
              <a:gd name="connsiteX2" fmla="*/ 726366 w 5360078"/>
              <a:gd name="connsiteY2" fmla="*/ 0 h 2998673"/>
              <a:gd name="connsiteX3" fmla="*/ 5360079 w 5360078"/>
              <a:gd name="connsiteY3" fmla="*/ 0 h 2998673"/>
            </a:gdLst>
            <a:ahLst/>
            <a:cxnLst>
              <a:cxn ang="0">
                <a:pos x="connsiteX0" y="connsiteY0"/>
              </a:cxn>
              <a:cxn ang="0">
                <a:pos x="connsiteX1" y="connsiteY1"/>
              </a:cxn>
              <a:cxn ang="0">
                <a:pos x="connsiteX2" y="connsiteY2"/>
              </a:cxn>
              <a:cxn ang="0">
                <a:pos x="connsiteX3" y="connsiteY3"/>
              </a:cxn>
            </a:cxnLst>
            <a:rect l="l" t="t" r="r" b="b"/>
            <a:pathLst>
              <a:path w="5360078" h="2998673">
                <a:moveTo>
                  <a:pt x="4633713" y="2998673"/>
                </a:moveTo>
                <a:lnTo>
                  <a:pt x="0" y="2998673"/>
                </a:lnTo>
                <a:lnTo>
                  <a:pt x="726366" y="0"/>
                </a:lnTo>
                <a:lnTo>
                  <a:pt x="5360079" y="0"/>
                </a:lnTo>
                <a:close/>
              </a:path>
            </a:pathLst>
          </a:custGeom>
          <a:gradFill flip="none" rotWithShape="1">
            <a:gsLst>
              <a:gs pos="79000">
                <a:schemeClr val="accent1">
                  <a:lumMod val="40000"/>
                  <a:lumOff val="60000"/>
                </a:schemeClr>
              </a:gs>
              <a:gs pos="20000">
                <a:srgbClr val="11A3DE"/>
              </a:gs>
            </a:gsLst>
            <a:lin ang="10800000" scaled="1"/>
            <a:tileRect/>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8" name="平行四边形 17"/>
          <p:cNvSpPr/>
          <p:nvPr>
            <p:custDataLst>
              <p:tags r:id="rId2"/>
            </p:custDataLst>
          </p:nvPr>
        </p:nvSpPr>
        <p:spPr>
          <a:xfrm>
            <a:off x="6530682" y="5903061"/>
            <a:ext cx="1731468" cy="598817"/>
          </a:xfrm>
          <a:prstGeom prst="parallelogram">
            <a:avLst>
              <a:gd name="adj" fmla="val 20892"/>
            </a:avLst>
          </a:prstGeom>
          <a:solidFill>
            <a:srgbClr val="6053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900" b="1" dirty="0">
                <a:solidFill>
                  <a:schemeClr val="lt1"/>
                </a:solidFill>
              </a:rPr>
              <a:t>算力</a:t>
            </a:r>
            <a:r>
              <a:rPr lang="zh-CN" altLang="en-US" sz="1900" b="1" dirty="0">
                <a:solidFill>
                  <a:schemeClr val="lt1"/>
                </a:solidFill>
              </a:rPr>
              <a:t>需求</a:t>
            </a:r>
            <a:endParaRPr lang="zh-CN" altLang="en-US" sz="1900" b="1" dirty="0">
              <a:solidFill>
                <a:schemeClr val="lt1"/>
              </a:solidFill>
            </a:endParaRPr>
          </a:p>
        </p:txBody>
      </p:sp>
      <p:sp>
        <p:nvSpPr>
          <p:cNvPr id="19" name="任意多边形: 形状 6"/>
          <p:cNvSpPr/>
          <p:nvPr>
            <p:custDataLst>
              <p:tags r:id="rId3"/>
            </p:custDataLst>
          </p:nvPr>
        </p:nvSpPr>
        <p:spPr>
          <a:xfrm>
            <a:off x="147320" y="1931035"/>
            <a:ext cx="5843905" cy="4953000"/>
          </a:xfrm>
          <a:custGeom>
            <a:avLst/>
            <a:gdLst>
              <a:gd name="connsiteX0" fmla="*/ 4633713 w 5360078"/>
              <a:gd name="connsiteY0" fmla="*/ 2998673 h 2998673"/>
              <a:gd name="connsiteX1" fmla="*/ 0 w 5360078"/>
              <a:gd name="connsiteY1" fmla="*/ 2998673 h 2998673"/>
              <a:gd name="connsiteX2" fmla="*/ 726366 w 5360078"/>
              <a:gd name="connsiteY2" fmla="*/ 0 h 2998673"/>
              <a:gd name="connsiteX3" fmla="*/ 5360079 w 5360078"/>
              <a:gd name="connsiteY3" fmla="*/ 0 h 2998673"/>
            </a:gdLst>
            <a:ahLst/>
            <a:cxnLst>
              <a:cxn ang="0">
                <a:pos x="connsiteX0" y="connsiteY0"/>
              </a:cxn>
              <a:cxn ang="0">
                <a:pos x="connsiteX1" y="connsiteY1"/>
              </a:cxn>
              <a:cxn ang="0">
                <a:pos x="connsiteX2" y="connsiteY2"/>
              </a:cxn>
              <a:cxn ang="0">
                <a:pos x="connsiteX3" y="connsiteY3"/>
              </a:cxn>
            </a:cxnLst>
            <a:rect l="l" t="t" r="r" b="b"/>
            <a:pathLst>
              <a:path w="5360078" h="2998673">
                <a:moveTo>
                  <a:pt x="4633713" y="2998673"/>
                </a:moveTo>
                <a:lnTo>
                  <a:pt x="0" y="2998673"/>
                </a:lnTo>
                <a:lnTo>
                  <a:pt x="726366" y="0"/>
                </a:lnTo>
                <a:lnTo>
                  <a:pt x="5360079" y="0"/>
                </a:lnTo>
                <a:close/>
              </a:path>
            </a:pathLst>
          </a:custGeom>
          <a:gradFill flip="none" rotWithShape="1">
            <a:gsLst>
              <a:gs pos="100000">
                <a:schemeClr val="accent5">
                  <a:lumMod val="60000"/>
                  <a:lumOff val="40000"/>
                  <a:alpha val="40000"/>
                </a:schemeClr>
              </a:gs>
              <a:gs pos="20000">
                <a:schemeClr val="accent5">
                  <a:lumMod val="60000"/>
                  <a:lumOff val="40000"/>
                  <a:alpha val="0"/>
                </a:schemeClr>
              </a:gs>
            </a:gsLst>
            <a:lin ang="0" scaled="1"/>
            <a:tileRect/>
          </a:gradFill>
          <a:ln w="1905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20" name="平行四边形 19"/>
          <p:cNvSpPr/>
          <p:nvPr>
            <p:custDataLst>
              <p:tags r:id="rId4"/>
            </p:custDataLst>
          </p:nvPr>
        </p:nvSpPr>
        <p:spPr>
          <a:xfrm>
            <a:off x="4048533" y="1523466"/>
            <a:ext cx="1731468" cy="598817"/>
          </a:xfrm>
          <a:prstGeom prst="parallelogram">
            <a:avLst>
              <a:gd name="adj" fmla="val 2089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900" b="1" dirty="0">
                <a:solidFill>
                  <a:schemeClr val="lt1"/>
                </a:solidFill>
              </a:rPr>
              <a:t>算力</a:t>
            </a:r>
            <a:r>
              <a:rPr lang="zh-CN" altLang="en-US" sz="1900" b="1" dirty="0">
                <a:solidFill>
                  <a:schemeClr val="lt1"/>
                </a:solidFill>
              </a:rPr>
              <a:t>投资</a:t>
            </a:r>
            <a:endParaRPr lang="zh-CN" altLang="en-US" sz="1900" b="1" dirty="0">
              <a:solidFill>
                <a:schemeClr val="lt1"/>
              </a:solidFill>
            </a:endParaRPr>
          </a:p>
        </p:txBody>
      </p:sp>
      <p:sp>
        <p:nvSpPr>
          <p:cNvPr id="21" name="文本框 20"/>
          <p:cNvSpPr txBox="1"/>
          <p:nvPr>
            <p:custDataLst>
              <p:tags r:id="rId5"/>
            </p:custDataLst>
          </p:nvPr>
        </p:nvSpPr>
        <p:spPr>
          <a:xfrm>
            <a:off x="549910" y="2669540"/>
            <a:ext cx="4522470" cy="3355975"/>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算力市场供大于需</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算力租赁价格逐渐降低</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算力</a:t>
            </a:r>
            <a:r>
              <a:rPr lang="zh-CN" altLang="en-US" sz="1600" b="1" dirty="0">
                <a:latin typeface="微软雅黑" panose="020B0503020204020204" pitchFamily="34" charset="-122"/>
                <a:ea typeface="微软雅黑" panose="020B0503020204020204" pitchFamily="34" charset="-122"/>
                <a:sym typeface="+mn-ea"/>
              </a:rPr>
              <a:t>投资</a:t>
            </a:r>
            <a:r>
              <a:rPr lang="zh-CN" altLang="en-US" sz="1600" b="1" dirty="0">
                <a:solidFill>
                  <a:schemeClr val="tx1"/>
                </a:solidFill>
                <a:latin typeface="微软雅黑" panose="020B0503020204020204" pitchFamily="34" charset="-122"/>
                <a:ea typeface="微软雅黑" panose="020B0503020204020204" pitchFamily="34" charset="-122"/>
              </a:rPr>
              <a:t>建设成本高昂</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国产化算力需求少</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lnSpc>
                <a:spcPct val="150000"/>
              </a:lnSpc>
            </a:pP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3" name="文本框 34"/>
          <p:cNvSpPr txBox="1"/>
          <p:nvPr>
            <p:custDataLst>
              <p:tags r:id="rId6"/>
            </p:custDataLst>
          </p:nvPr>
        </p:nvSpPr>
        <p:spPr>
          <a:xfrm>
            <a:off x="6801485" y="1787524"/>
            <a:ext cx="4626610" cy="4238091"/>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5000"/>
              </a:lnSpc>
              <a:spcBef>
                <a:spcPts val="0"/>
              </a:spcBef>
              <a:spcAft>
                <a:spcPts val="0"/>
              </a:spcAft>
              <a:buClrTx/>
              <a:buSzTx/>
              <a:buNone/>
            </a:pPr>
            <a:r>
              <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rPr>
              <a:t>‌互联网领域‌：智能算力在互联网领域的应用最为广泛，占比达到53.27%。互联网公司对算力的需求主要集中在大数据处理、云计算、人工智能等方面，推动了算力需求的快速增长‌</a:t>
            </a: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r>
              <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rPr>
              <a:t>‌金融行业‌：金融行业对算力的需求也在不断增加。智能算力在金融领域的应用包括风险评估、欺诈检测、交易处理等，这些应用对算力的要求越来越高‌</a:t>
            </a: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r>
              <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rPr>
              <a:t>‌制造业‌：制造业是数字化转型的重要领域，智能算力在制造业中的应用包括智能制造、生产优化、供应链管理等。随着工业4.0的推进，制造业对算力的需求也在不断上升‌</a:t>
            </a: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r>
              <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rPr>
              <a:t>‌交通行业‌：自动驾驶、智能交通系统等应用对算力的需求也在不断增加。智能算力在交通领域的应用包括路线规划、车辆调度、安全监控等‌</a:t>
            </a: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a:p>
            <a:pPr algn="l">
              <a:lnSpc>
                <a:spcPct val="105000"/>
              </a:lnSpc>
              <a:spcBef>
                <a:spcPts val="0"/>
              </a:spcBef>
              <a:spcAft>
                <a:spcPts val="0"/>
              </a:spcAft>
              <a:buClrTx/>
              <a:buSzTx/>
              <a:buNone/>
            </a:pPr>
            <a:r>
              <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rPr>
              <a:t>‌医疗行业‌：医疗领域的智能化应用如医学影像分析、疾病诊断等对算力的需求也在增长。智能算力在医疗领域的应用包括辅助诊断、药物研发等‌</a:t>
            </a:r>
            <a:endParaRPr lang="zh-CN" altLang="en-US" sz="1200" b="1" kern="0" spc="0" dirty="0">
              <a:ln>
                <a:noFill/>
                <a:prstDash val="sysDot"/>
              </a:ln>
              <a:solidFill>
                <a:schemeClr val="bg1"/>
              </a:solidFill>
              <a:latin typeface="微软雅黑" panose="020B0503020204020204" pitchFamily="34" charset="-122"/>
              <a:ea typeface="微软雅黑" panose="020B0503020204020204" pitchFamily="34" charset="-122"/>
              <a:cs typeface="等线" panose="02010600030101010101" charset="-122"/>
              <a:sym typeface="+mn-ea"/>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建设目标</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南通市算力公共服务平台总体</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架构</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99" name="VectorPath 1099"/>
          <p:cNvSpPr/>
          <p:nvPr/>
        </p:nvSpPr>
        <p:spPr>
          <a:xfrm>
            <a:off x="1058821" y="2265403"/>
            <a:ext cx="10170101" cy="17572"/>
          </a:xfrm>
          <a:custGeom>
            <a:avLst/>
            <a:gdLst/>
            <a:ahLst/>
            <a:cxnLst/>
            <a:rect l="l" t="t" r="r" b="b"/>
            <a:pathLst>
              <a:path w="7627576" h="13179">
                <a:moveTo>
                  <a:pt x="6350" y="6350"/>
                </a:moveTo>
                <a:lnTo>
                  <a:pt x="7621225" y="6828"/>
                </a:lnTo>
              </a:path>
            </a:pathLst>
          </a:custGeom>
          <a:ln w="12700" cap="flat" cmpd="sng">
            <a:solidFill>
              <a:srgbClr val="000000">
                <a:alpha val="100000"/>
              </a:srgbClr>
            </a:solidFill>
            <a:round/>
          </a:ln>
        </p:spPr>
      </p:sp>
      <p:sp>
        <p:nvSpPr>
          <p:cNvPr id="10" name="矩形 9"/>
          <p:cNvSpPr/>
          <p:nvPr/>
        </p:nvSpPr>
        <p:spPr>
          <a:xfrm>
            <a:off x="817880" y="1337945"/>
            <a:ext cx="10575925" cy="889635"/>
          </a:xfrm>
          <a:prstGeom prst="rect">
            <a:avLst/>
          </a:prstGeom>
          <a:solidFill>
            <a:srgbClr val="11A3DE"/>
          </a:solidFill>
        </p:spPr>
        <p:style>
          <a:lnRef idx="0">
            <a:srgbClr val="FFFFFF"/>
          </a:lnRef>
          <a:fillRef idx="1">
            <a:schemeClr val="accent1"/>
          </a:fillRef>
          <a:effectRef idx="1">
            <a:schemeClr val="accent1"/>
          </a:effectRef>
          <a:fontRef idx="minor">
            <a:schemeClr val="lt1"/>
          </a:fontRef>
        </p:style>
        <p:txBody>
          <a:bodyPr rtlCol="0" anchor="ctr"/>
          <a:p>
            <a:pPr algn="l"/>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提供以算力资源、模型及</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AI</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服务、专业方案、机柜租赁、网络部署、数据集应用等七大类为主的泛算力产品服务，并支持在线选、购、用、管能力，为供、需、服生态位构建“供应、购买、分销”支撑体系，打造“算力</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模型</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+AI</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创作”的智算生态共建空间</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5144770" y="909320"/>
            <a:ext cx="1377315" cy="368300"/>
          </a:xfrm>
          <a:prstGeom prst="rect">
            <a:avLst/>
          </a:prstGeom>
          <a:noFill/>
        </p:spPr>
        <p:txBody>
          <a:bodyPr wrap="square" rtlCol="0" anchor="t">
            <a:spAutoFit/>
          </a:bodyPr>
          <a:p>
            <a:pPr algn="ctr"/>
            <a:r>
              <a:rPr lang="zh-CN" altLang="en-US" b="1">
                <a:latin typeface="微软雅黑" panose="020B0503020204020204" pitchFamily="34" charset="-122"/>
                <a:ea typeface="微软雅黑" panose="020B0503020204020204" pitchFamily="34" charset="-122"/>
                <a:sym typeface="+mn-ea"/>
              </a:rPr>
              <a:t>定位</a:t>
            </a:r>
            <a:endParaRPr lang="zh-CN" altLang="en-US" b="1">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231112" y="2369118"/>
            <a:ext cx="9538006" cy="4079654"/>
            <a:chOff x="1291915" y="1507192"/>
            <a:chExt cx="9538006" cy="4079654"/>
          </a:xfrm>
        </p:grpSpPr>
        <p:sp>
          <p:nvSpPr>
            <p:cNvPr id="16" name="矩形 15"/>
            <p:cNvSpPr/>
            <p:nvPr/>
          </p:nvSpPr>
          <p:spPr>
            <a:xfrm>
              <a:off x="1291915" y="1519574"/>
              <a:ext cx="1295400" cy="406727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用户</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体验</a:t>
              </a:r>
              <a:endParaRPr lang="zh-CN" altLang="en-US" b="1" dirty="0">
                <a:latin typeface="微软雅黑" panose="020B0503020204020204" pitchFamily="34" charset="-122"/>
                <a:ea typeface="微软雅黑" panose="020B0503020204020204" pitchFamily="34" charset="-122"/>
              </a:endParaRPr>
            </a:p>
          </p:txBody>
        </p:sp>
        <p:sp>
          <p:nvSpPr>
            <p:cNvPr id="20" name="矩形 19"/>
            <p:cNvSpPr/>
            <p:nvPr/>
          </p:nvSpPr>
          <p:spPr>
            <a:xfrm>
              <a:off x="2628901" y="1519574"/>
              <a:ext cx="1295400" cy="2447925"/>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智算中心运营平台</a:t>
              </a:r>
              <a:endParaRPr lang="zh-CN" altLang="en-US" b="1" dirty="0">
                <a:latin typeface="微软雅黑" panose="020B0503020204020204" pitchFamily="34" charset="-122"/>
                <a:ea typeface="微软雅黑" panose="020B0503020204020204" pitchFamily="34" charset="-122"/>
              </a:endParaRPr>
            </a:p>
          </p:txBody>
        </p:sp>
        <p:sp>
          <p:nvSpPr>
            <p:cNvPr id="21" name="矩形 20"/>
            <p:cNvSpPr/>
            <p:nvPr/>
          </p:nvSpPr>
          <p:spPr>
            <a:xfrm>
              <a:off x="4010025" y="1519573"/>
              <a:ext cx="1295400" cy="5367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marL="170180">
                <a:spcBef>
                  <a:spcPts val="565"/>
                </a:spcBef>
              </a:pPr>
              <a:r>
                <a:rPr lang="zh-CN" altLang="en-US" sz="1100" b="1" spc="-13"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定制化门户</a:t>
              </a:r>
              <a:endParaRPr lang="zh-CN" altLang="en-US" sz="1100" b="1" spc="-13"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5391149" y="1519574"/>
              <a:ext cx="1295400" cy="5367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marL="111125">
                <a:spcBef>
                  <a:spcPts val="565"/>
                </a:spcBef>
              </a:pPr>
              <a:r>
                <a:rPr lang="zh-CN" altLang="en-US" sz="1100" b="1" spc="-13"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自助服务开通</a:t>
              </a:r>
              <a:endParaRPr lang="zh-CN" altLang="en-US" sz="1100" b="1" spc="-13"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6772273" y="1507192"/>
              <a:ext cx="1295400" cy="547966"/>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pitchFamily="34" charset="-122"/>
                  <a:ea typeface="微软雅黑" panose="020B0503020204020204" pitchFamily="34" charset="-122"/>
                </a:rPr>
                <a:t>订单与计费</a:t>
              </a:r>
              <a:endParaRPr lang="zh-CN" altLang="en-US" sz="1100" b="1" dirty="0">
                <a:latin typeface="微软雅黑" panose="020B0503020204020204" pitchFamily="34" charset="-122"/>
                <a:ea typeface="微软雅黑" panose="020B0503020204020204" pitchFamily="34" charset="-122"/>
              </a:endParaRPr>
            </a:p>
          </p:txBody>
        </p:sp>
        <p:sp>
          <p:nvSpPr>
            <p:cNvPr id="27" name="矩形 26"/>
            <p:cNvSpPr/>
            <p:nvPr/>
          </p:nvSpPr>
          <p:spPr>
            <a:xfrm>
              <a:off x="8153397" y="1507192"/>
              <a:ext cx="1295400" cy="547966"/>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pitchFamily="34" charset="-122"/>
                  <a:ea typeface="微软雅黑" panose="020B0503020204020204" pitchFamily="34" charset="-122"/>
                </a:rPr>
                <a:t>模型服务市场</a:t>
              </a:r>
              <a:endParaRPr lang="zh-CN" altLang="en-US" sz="1100" b="1" dirty="0">
                <a:latin typeface="微软雅黑" panose="020B0503020204020204" pitchFamily="34" charset="-122"/>
                <a:ea typeface="微软雅黑" panose="020B0503020204020204" pitchFamily="34" charset="-122"/>
              </a:endParaRPr>
            </a:p>
          </p:txBody>
        </p:sp>
        <p:sp>
          <p:nvSpPr>
            <p:cNvPr id="28" name="矩形 27"/>
            <p:cNvSpPr/>
            <p:nvPr/>
          </p:nvSpPr>
          <p:spPr>
            <a:xfrm>
              <a:off x="9534521" y="1507192"/>
              <a:ext cx="1295400" cy="547966"/>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1100" b="1" dirty="0">
                  <a:latin typeface="微软雅黑" panose="020B0503020204020204" pitchFamily="34" charset="-122"/>
                  <a:ea typeface="微软雅黑" panose="020B0503020204020204" pitchFamily="34" charset="-122"/>
                </a:rPr>
                <a:t>应用市场</a:t>
              </a:r>
              <a:endParaRPr lang="zh-CN" altLang="en-US" sz="1100" b="1"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4010025" y="2154400"/>
              <a:ext cx="3454791" cy="5068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p>
              <a:pPr algn="ctr"/>
              <a:r>
                <a:rPr lang="zh-CN" altLang="en-US" sz="1400" b="1" dirty="0">
                  <a:latin typeface="微软雅黑" panose="020B0503020204020204" pitchFamily="34" charset="-122"/>
                  <a:ea typeface="微软雅黑" panose="020B0503020204020204" pitchFamily="34" charset="-122"/>
                </a:rPr>
                <a:t>算力自助服务</a:t>
              </a:r>
              <a:endParaRPr lang="zh-CN" altLang="en-US" sz="1400" b="1" dirty="0">
                <a:latin typeface="微软雅黑" panose="020B0503020204020204" pitchFamily="34" charset="-122"/>
                <a:ea typeface="微软雅黑" panose="020B0503020204020204" pitchFamily="34" charset="-122"/>
              </a:endParaRPr>
            </a:p>
          </p:txBody>
        </p:sp>
        <p:sp>
          <p:nvSpPr>
            <p:cNvPr id="30" name="object 22"/>
            <p:cNvSpPr/>
            <p:nvPr/>
          </p:nvSpPr>
          <p:spPr>
            <a:xfrm>
              <a:off x="4105273" y="2958272"/>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GPU</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裸金属</a:t>
              </a:r>
              <a:endParaRPr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object 22"/>
            <p:cNvSpPr/>
            <p:nvPr/>
          </p:nvSpPr>
          <p:spPr>
            <a:xfrm>
              <a:off x="4105273" y="3328126"/>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存储资源</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32" name="object 22"/>
            <p:cNvSpPr/>
            <p:nvPr/>
          </p:nvSpPr>
          <p:spPr>
            <a:xfrm>
              <a:off x="4105273" y="3699563"/>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费用账单</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33" name="object 22"/>
            <p:cNvSpPr/>
            <p:nvPr/>
          </p:nvSpPr>
          <p:spPr>
            <a:xfrm>
              <a:off x="5298817" y="2958272"/>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GPU</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云服务</a:t>
              </a:r>
              <a:endParaRPr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object 22"/>
            <p:cNvSpPr/>
            <p:nvPr/>
          </p:nvSpPr>
          <p:spPr>
            <a:xfrm>
              <a:off x="5298817" y="3328126"/>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网络资源</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37" name="object 22"/>
            <p:cNvSpPr/>
            <p:nvPr/>
          </p:nvSpPr>
          <p:spPr>
            <a:xfrm>
              <a:off x="5298817" y="3699563"/>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订单管理</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38" name="object 22"/>
            <p:cNvSpPr/>
            <p:nvPr/>
          </p:nvSpPr>
          <p:spPr>
            <a:xfrm>
              <a:off x="6492361" y="2958272"/>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容器服务</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39" name="object 22"/>
            <p:cNvSpPr/>
            <p:nvPr/>
          </p:nvSpPr>
          <p:spPr>
            <a:xfrm>
              <a:off x="6492361" y="3328126"/>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安全策略</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0" name="object 22"/>
            <p:cNvSpPr/>
            <p:nvPr/>
          </p:nvSpPr>
          <p:spPr>
            <a:xfrm>
              <a:off x="6492361" y="3699563"/>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5B9BD5"/>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资金管理</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580702" y="2154400"/>
              <a:ext cx="2038620" cy="5068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p>
              <a:pPr algn="ctr"/>
              <a:r>
                <a:rPr lang="en-US" altLang="zh-CN" sz="1400" b="1" dirty="0" err="1">
                  <a:latin typeface="微软雅黑" panose="020B0503020204020204" pitchFamily="34" charset="-122"/>
                  <a:ea typeface="微软雅黑" panose="020B0503020204020204" pitchFamily="34" charset="-122"/>
                  <a:cs typeface="微软雅黑" panose="020B0503020204020204" pitchFamily="34" charset="-122"/>
                </a:rPr>
                <a:t>MaaS</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模型服务</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nvSpPr>
          <p:spPr>
            <a:xfrm>
              <a:off x="9702821" y="2157076"/>
              <a:ext cx="1127100" cy="506803"/>
            </a:xfrm>
            <a:prstGeom prst="rect">
              <a:avLst/>
            </a:prstGeom>
            <a:solidFill>
              <a:srgbClr val="4A75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p>
              <a:pPr algn="ctr"/>
              <a:r>
                <a:rPr lang="zh-CN" altLang="en-US" sz="1400" b="1" dirty="0">
                  <a:latin typeface="微软雅黑" panose="020B0503020204020204" pitchFamily="34" charset="-122"/>
                  <a:ea typeface="微软雅黑" panose="020B0503020204020204" pitchFamily="34" charset="-122"/>
                </a:rPr>
                <a:t>模型</a:t>
              </a:r>
              <a:r>
                <a:rPr lang="zh-CN" altLang="en-US" sz="1400" b="1" dirty="0">
                  <a:latin typeface="微软雅黑" panose="020B0503020204020204" pitchFamily="34" charset="-122"/>
                  <a:ea typeface="微软雅黑" panose="020B0503020204020204" pitchFamily="34" charset="-122"/>
                </a:rPr>
                <a:t>空间</a:t>
              </a:r>
              <a:endParaRPr lang="zh-CN" altLang="en-US" sz="1400" b="1" dirty="0">
                <a:latin typeface="微软雅黑" panose="020B0503020204020204" pitchFamily="34" charset="-122"/>
                <a:ea typeface="微软雅黑" panose="020B0503020204020204" pitchFamily="34" charset="-122"/>
              </a:endParaRPr>
            </a:p>
          </p:txBody>
        </p:sp>
        <p:sp>
          <p:nvSpPr>
            <p:cNvPr id="43" name="object 22"/>
            <p:cNvSpPr/>
            <p:nvPr/>
          </p:nvSpPr>
          <p:spPr>
            <a:xfrm>
              <a:off x="7596381" y="2958272"/>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70C0"/>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预训练模型</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4" name="object 22"/>
            <p:cNvSpPr/>
            <p:nvPr/>
          </p:nvSpPr>
          <p:spPr>
            <a:xfrm>
              <a:off x="7596381" y="3328126"/>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70C0"/>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数据集</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5" name="object 22"/>
            <p:cNvSpPr/>
            <p:nvPr/>
          </p:nvSpPr>
          <p:spPr>
            <a:xfrm>
              <a:off x="7596381" y="3699563"/>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70C0"/>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推理部署</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6" name="object 22"/>
            <p:cNvSpPr/>
            <p:nvPr/>
          </p:nvSpPr>
          <p:spPr>
            <a:xfrm>
              <a:off x="8726826" y="2959471"/>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70C0"/>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训练与微调</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7" name="object 22"/>
            <p:cNvSpPr/>
            <p:nvPr/>
          </p:nvSpPr>
          <p:spPr>
            <a:xfrm>
              <a:off x="8726826" y="3329325"/>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70C0"/>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知识库</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8" name="object 22"/>
            <p:cNvSpPr/>
            <p:nvPr/>
          </p:nvSpPr>
          <p:spPr>
            <a:xfrm>
              <a:off x="8726826" y="3700762"/>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70C0"/>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模型体验</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9" name="object 22"/>
            <p:cNvSpPr/>
            <p:nvPr/>
          </p:nvSpPr>
          <p:spPr>
            <a:xfrm>
              <a:off x="9846923" y="2954743"/>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4A75EC"/>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数据</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集</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object 22"/>
            <p:cNvSpPr/>
            <p:nvPr/>
          </p:nvSpPr>
          <p:spPr>
            <a:xfrm>
              <a:off x="9846923" y="3324597"/>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4A75EC"/>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自建模型</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51" name="object 22"/>
            <p:cNvSpPr/>
            <p:nvPr/>
          </p:nvSpPr>
          <p:spPr>
            <a:xfrm>
              <a:off x="9846923" y="3696034"/>
              <a:ext cx="908175" cy="267936"/>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4A75EC"/>
            </a:solidFill>
          </p:spPr>
          <p:txBody>
            <a:bodyPr wrap="square" lIns="0" tIns="0" rIns="0" bIns="0" rtlCol="0">
              <a:noAutofit/>
            </a:bodyPr>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模型中心</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2628901" y="4218602"/>
              <a:ext cx="1295400" cy="136824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算力基础设施服务</a:t>
              </a:r>
              <a:endParaRPr lang="zh-CN" altLang="en-US" b="1" dirty="0">
                <a:latin typeface="微软雅黑" panose="020B0503020204020204" pitchFamily="34" charset="-122"/>
                <a:ea typeface="微软雅黑" panose="020B0503020204020204" pitchFamily="34" charset="-122"/>
              </a:endParaRPr>
            </a:p>
          </p:txBody>
        </p:sp>
        <p:sp>
          <p:nvSpPr>
            <p:cNvPr id="53" name="object 22"/>
            <p:cNvSpPr/>
            <p:nvPr/>
          </p:nvSpPr>
          <p:spPr>
            <a:xfrm>
              <a:off x="4102492" y="4218602"/>
              <a:ext cx="1288657" cy="1368244"/>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B0F0"/>
            </a:solidFill>
          </p:spPr>
          <p:txBody>
            <a:bodyPr wrap="square" lIns="0" tIns="0" rIns="0" bIns="0" rtlCol="0" anchor="ctr" anchorCtr="0">
              <a:noAutofit/>
            </a:bodyPr>
            <a:p>
              <a:pPr algn="ctr"/>
              <a:r>
                <a:rPr 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GPU</a:t>
              </a:r>
              <a:endParaRPr 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服务器</a:t>
              </a:r>
              <a:endParaRPr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object 22"/>
            <p:cNvSpPr/>
            <p:nvPr/>
          </p:nvSpPr>
          <p:spPr>
            <a:xfrm>
              <a:off x="5487628" y="4215247"/>
              <a:ext cx="1284645" cy="1368244"/>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B0F0"/>
            </a:solidFill>
          </p:spPr>
          <p:txBody>
            <a:bodyPr wrap="square" lIns="0" tIns="0" rIns="0" bIns="0" rtlCol="0" anchor="ctr" anchorCtr="0">
              <a:noAutofit/>
            </a:bodyPr>
            <a:p>
              <a:pPr algn="ct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CPU</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服务器</a:t>
              </a:r>
              <a:endParaRPr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object 22"/>
            <p:cNvSpPr/>
            <p:nvPr/>
          </p:nvSpPr>
          <p:spPr>
            <a:xfrm>
              <a:off x="6868752" y="4215247"/>
              <a:ext cx="1284645" cy="1368244"/>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B0F0"/>
            </a:solidFill>
          </p:spPr>
          <p:txBody>
            <a:bodyPr wrap="square" lIns="0" tIns="0" rIns="0" bIns="0" rtlCol="0" anchor="ctr" anchorCtr="0">
              <a:noAutofit/>
            </a:bodyPr>
            <a:p>
              <a:pPr algn="ct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HPC</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服务器</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object 22"/>
            <p:cNvSpPr/>
            <p:nvPr/>
          </p:nvSpPr>
          <p:spPr>
            <a:xfrm>
              <a:off x="8249876" y="4215246"/>
              <a:ext cx="1284645" cy="1368244"/>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B0F0"/>
            </a:solidFill>
          </p:spPr>
          <p:txBody>
            <a:bodyPr wrap="square" lIns="0" tIns="0" rIns="0" bIns="0" rtlCol="0" anchor="ctr" anchorCtr="0">
              <a:no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存储</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资源</a:t>
              </a:r>
              <a:endParaRPr sz="1600" b="1" dirty="0">
                <a:solidFill>
                  <a:schemeClr val="bg1"/>
                </a:solidFill>
                <a:latin typeface="微软雅黑" panose="020B0503020204020204" pitchFamily="34" charset="-122"/>
                <a:ea typeface="微软雅黑" panose="020B0503020204020204" pitchFamily="34" charset="-122"/>
              </a:endParaRPr>
            </a:p>
          </p:txBody>
        </p:sp>
        <p:sp>
          <p:nvSpPr>
            <p:cNvPr id="57" name="object 22"/>
            <p:cNvSpPr/>
            <p:nvPr/>
          </p:nvSpPr>
          <p:spPr>
            <a:xfrm>
              <a:off x="9631000" y="4215245"/>
              <a:ext cx="1196140" cy="1368244"/>
            </a:xfrm>
            <a:custGeom>
              <a:avLst/>
              <a:gdLst/>
              <a:ahLst/>
              <a:cxnLst/>
              <a:rect l="l" t="t" r="r" b="b"/>
              <a:pathLst>
                <a:path w="2894076" h="502920">
                  <a:moveTo>
                    <a:pt x="0" y="502920"/>
                  </a:moveTo>
                  <a:lnTo>
                    <a:pt x="2894076" y="502920"/>
                  </a:lnTo>
                  <a:lnTo>
                    <a:pt x="2894076" y="0"/>
                  </a:lnTo>
                  <a:lnTo>
                    <a:pt x="0" y="0"/>
                  </a:lnTo>
                  <a:lnTo>
                    <a:pt x="0" y="502920"/>
                  </a:lnTo>
                  <a:close/>
                </a:path>
              </a:pathLst>
            </a:custGeom>
            <a:solidFill>
              <a:srgbClr val="00B0F0"/>
            </a:solidFill>
          </p:spPr>
          <p:txBody>
            <a:bodyPr wrap="square" lIns="0" tIns="0" rIns="0" bIns="0" rtlCol="0" anchor="ctr" anchorCtr="0">
              <a:no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网络</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资源</a:t>
              </a:r>
              <a:endParaRPr sz="16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建设目标</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南通</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算力公共服务平台</a:t>
            </a:r>
            <a:endPar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193040" y="1305560"/>
            <a:ext cx="2317115" cy="5015865"/>
          </a:xfrm>
          <a:prstGeom prst="rect">
            <a:avLst/>
          </a:prstGeom>
          <a:noFill/>
        </p:spPr>
        <p:txBody>
          <a:bodyPr wrap="square" rtlCol="0" anchor="t">
            <a:spAutoFit/>
          </a:bodyPr>
          <a:p>
            <a:pPr indent="457200">
              <a:lnSpc>
                <a:spcPct val="200000"/>
              </a:lnSpc>
              <a:buClr>
                <a:srgbClr val="C00000"/>
              </a:buClr>
            </a:pP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为南通</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打造算力公共服务平台</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，实现对全市</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全国</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数据中心算力资源的统一纳管、在线编排、智能调度、可信交易及集中运维。平台有三大核心内容，分别为算力接入管理中心、算力编排调度中心和</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算力商城运营</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中心</a:t>
            </a:r>
            <a:endPar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3092450" y="1389380"/>
            <a:ext cx="8533130" cy="47377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407" y="227032"/>
            <a:ext cx="6462326"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建设内容</a:t>
            </a:r>
            <a:r>
              <a:rPr lang="en-US" alt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南通</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算力公共服务</a:t>
            </a:r>
            <a:r>
              <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平台</a:t>
            </a:r>
            <a:endParaRPr lang="zh-CN" sz="2400"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345440" y="1099185"/>
            <a:ext cx="11521440" cy="1076325"/>
          </a:xfrm>
          <a:prstGeom prst="rect">
            <a:avLst/>
          </a:prstGeom>
          <a:noFill/>
        </p:spPr>
        <p:txBody>
          <a:bodyPr wrap="square" rtlCol="0" anchor="t">
            <a:spAutoFit/>
          </a:bodyPr>
          <a:p>
            <a:pPr indent="457200">
              <a:lnSpc>
                <a:spcPct val="200000"/>
              </a:lnSpc>
              <a:buClr>
                <a:srgbClr val="C00000"/>
              </a:buClr>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拟在</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南通</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市部署</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算力公共服务平台</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，实现对全市</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全国算力中心</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算力资源的统一纳管、在线编排、智能调度、可信交易及集中运维。平台有三大核心内容，分别为算力接入管理中心、算力编排调度中心和算力运营中心。</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32080" y="2345690"/>
            <a:ext cx="7814945" cy="1168400"/>
          </a:xfrm>
          <a:prstGeom prst="rect">
            <a:avLst/>
          </a:prstGeom>
        </p:spPr>
        <p:txBody>
          <a:bodyPr wrap="square">
            <a:spAutoFit/>
          </a:bodyPr>
          <a:p>
            <a:pPr marL="0" indent="408305" algn="l" defTabSz="266700">
              <a:lnSpc>
                <a:spcPts val="2800"/>
              </a:lnSpc>
            </a:pPr>
            <a:r>
              <a:rPr lang="en-US" altLang="zh-CN" sz="1000" b="1">
                <a:latin typeface="Wingdings" panose="05000000000000000000"/>
                <a:ea typeface="方正仿宋_GBK"/>
              </a:rPr>
              <a:t>l </a:t>
            </a:r>
            <a:r>
              <a:rPr lang="zh-CN" altLang="en-US" sz="1000" b="1">
                <a:latin typeface="Times New Roman" panose="02020603050405020304"/>
                <a:ea typeface="方正仿宋_GBK"/>
              </a:rPr>
              <a:t>算力接入管理中心</a:t>
            </a:r>
            <a:endParaRPr lang="zh-CN" altLang="en-US" sz="1000" b="1">
              <a:latin typeface="Times New Roman" panose="02020603050405020304"/>
              <a:ea typeface="方正仿宋_GBK"/>
            </a:endParaRPr>
          </a:p>
          <a:p>
            <a:pPr marL="0" indent="406400" algn="l" defTabSz="266700">
              <a:lnSpc>
                <a:spcPts val="2800"/>
              </a:lnSpc>
              <a:spcBef>
                <a:spcPct val="0"/>
              </a:spcBef>
              <a:spcAft>
                <a:spcPct val="0"/>
              </a:spcAft>
            </a:pPr>
            <a:r>
              <a:rPr lang="zh-CN" altLang="en-US" sz="1000">
                <a:latin typeface="Times New Roman" panose="02020603050405020304"/>
                <a:ea typeface="方正仿宋_GBK"/>
              </a:rPr>
              <a:t>算力接入管理中心为区域内分散的数据中心提供统一接入，支持多样性异构算力资源接入和适配能力，</a:t>
            </a:r>
            <a:endParaRPr lang="zh-CN" altLang="en-US" sz="1000">
              <a:latin typeface="Times New Roman" panose="02020603050405020304"/>
              <a:ea typeface="方正仿宋_GBK"/>
            </a:endParaRPr>
          </a:p>
          <a:p>
            <a:pPr marL="0" indent="406400" algn="l" defTabSz="266700">
              <a:lnSpc>
                <a:spcPts val="2800"/>
              </a:lnSpc>
              <a:spcBef>
                <a:spcPct val="0"/>
              </a:spcBef>
              <a:spcAft>
                <a:spcPct val="0"/>
              </a:spcAft>
            </a:pPr>
            <a:r>
              <a:rPr lang="zh-CN" altLang="en-US" sz="1000">
                <a:latin typeface="Times New Roman" panose="02020603050405020304"/>
                <a:ea typeface="方正仿宋_GBK"/>
              </a:rPr>
              <a:t>支持通用算力、超算算力、智能算力和边缘算力的接入和资源适配。</a:t>
            </a:r>
            <a:endParaRPr lang="zh-CN" altLang="en-US" sz="1000">
              <a:latin typeface="Times New Roman" panose="02020603050405020304"/>
              <a:ea typeface="方正仿宋_GBK"/>
            </a:endParaRPr>
          </a:p>
        </p:txBody>
      </p:sp>
      <p:pic>
        <p:nvPicPr>
          <p:cNvPr id="4" name="图片 3"/>
          <p:cNvPicPr/>
          <p:nvPr/>
        </p:nvPicPr>
        <p:blipFill>
          <a:blip r:embed="rId1"/>
          <a:stretch>
            <a:fillRect/>
          </a:stretch>
        </p:blipFill>
        <p:spPr>
          <a:xfrm>
            <a:off x="403225" y="3684112"/>
            <a:ext cx="5305742" cy="3000692"/>
          </a:xfrm>
          <a:prstGeom prst="rect">
            <a:avLst/>
          </a:prstGeom>
        </p:spPr>
      </p:pic>
      <p:sp>
        <p:nvSpPr>
          <p:cNvPr id="5" name="文本框 4"/>
          <p:cNvSpPr txBox="1"/>
          <p:nvPr/>
        </p:nvSpPr>
        <p:spPr>
          <a:xfrm>
            <a:off x="6104890" y="2345849"/>
            <a:ext cx="5080000" cy="1168400"/>
          </a:xfrm>
          <a:prstGeom prst="rect">
            <a:avLst/>
          </a:prstGeom>
        </p:spPr>
        <p:txBody>
          <a:bodyPr>
            <a:spAutoFit/>
          </a:bodyPr>
          <a:p>
            <a:pPr marL="0" indent="408305" algn="just" defTabSz="266700">
              <a:lnSpc>
                <a:spcPts val="2800"/>
              </a:lnSpc>
            </a:pPr>
            <a:r>
              <a:rPr lang="en-US" altLang="zh-CN" sz="1000" b="1">
                <a:latin typeface="Wingdings" panose="05000000000000000000"/>
                <a:ea typeface="方正仿宋_GBK"/>
              </a:rPr>
              <a:t>l </a:t>
            </a:r>
            <a:r>
              <a:rPr lang="zh-CN" altLang="en-US" sz="1000" b="1">
                <a:latin typeface="Times New Roman" panose="02020603050405020304"/>
                <a:ea typeface="方正仿宋_GBK"/>
              </a:rPr>
              <a:t>算力编排调度中心</a:t>
            </a:r>
            <a:endParaRPr lang="zh-CN" altLang="en-US" sz="1000" b="1">
              <a:latin typeface="Times New Roman" panose="02020603050405020304"/>
              <a:ea typeface="方正仿宋_GBK"/>
            </a:endParaRPr>
          </a:p>
          <a:p>
            <a:pPr marL="0" indent="406400" algn="just" defTabSz="266700">
              <a:lnSpc>
                <a:spcPts val="2800"/>
              </a:lnSpc>
              <a:spcBef>
                <a:spcPct val="0"/>
              </a:spcBef>
              <a:spcAft>
                <a:spcPct val="0"/>
              </a:spcAft>
            </a:pPr>
            <a:r>
              <a:rPr lang="zh-CN" altLang="en-US" sz="1000">
                <a:latin typeface="Times New Roman" panose="02020603050405020304"/>
                <a:ea typeface="方正仿宋_GBK"/>
              </a:rPr>
              <a:t>算力编排调度中心为区域内各数据中心集群提供异构算力资源编排和智能调度能</a:t>
            </a:r>
            <a:r>
              <a:rPr lang="en-US" altLang="zh-CN" sz="1000">
                <a:latin typeface="Times New Roman" panose="02020603050405020304"/>
                <a:ea typeface="方正仿宋_GBK"/>
              </a:rPr>
              <a:t>	    </a:t>
            </a:r>
            <a:r>
              <a:rPr lang="zh-CN" altLang="en-US" sz="1000">
                <a:latin typeface="Times New Roman" panose="02020603050405020304"/>
                <a:ea typeface="方正仿宋_GBK"/>
              </a:rPr>
              <a:t>力，通过智能算法和优化策略，实现对算力资源的精准分配和高效调度。</a:t>
            </a:r>
            <a:endParaRPr lang="zh-CN" altLang="en-US" sz="1000">
              <a:latin typeface="Times New Roman" panose="02020603050405020304"/>
              <a:ea typeface="方正仿宋_GBK"/>
            </a:endParaRPr>
          </a:p>
        </p:txBody>
      </p:sp>
      <p:pic>
        <p:nvPicPr>
          <p:cNvPr id="6" name="图片 5"/>
          <p:cNvPicPr/>
          <p:nvPr/>
        </p:nvPicPr>
        <p:blipFill>
          <a:blip r:embed="rId2"/>
          <a:stretch>
            <a:fillRect/>
          </a:stretch>
        </p:blipFill>
        <p:spPr>
          <a:xfrm>
            <a:off x="6299200" y="3684270"/>
            <a:ext cx="5673725" cy="300609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475.2355140842228,&quot;left&quot;:7.875039370078741,&quot;top&quot;:45.3,&quot;width&quot;:961.6249606299212}"/>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6956_1*l_h_i*1_2_1"/>
  <p:tag name="KSO_WM_TEMPLATE_CATEGORY" val="diagram"/>
  <p:tag name="KSO_WM_TEMPLATE_INDEX" val="20236956"/>
  <p:tag name="KSO_WM_UNIT_LAYERLEVEL" val="1_1_1"/>
  <p:tag name="KSO_WM_TAG_VERSION" val="3.0"/>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8,&quot;pos&quot;:1,&quot;transparency&quot;:0.6000000238418579},{&quot;brightness&quot;:0.4000000059604645,&quot;colorType&quot;:1,&quot;foreColorIndex&quot;:8,&quot;pos&quot;:0.20000000298023224,&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10,9,10,9,10]}"/>
</p:tagLst>
</file>

<file path=ppt/tags/tag10.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1.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2.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3.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4.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5.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6.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7.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8.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ags/tag19.xml><?xml version="1.0" encoding="utf-8"?>
<p:tagLst xmlns:p="http://schemas.openxmlformats.org/presentationml/2006/main">
  <p:tag name="KSO_WPP_MARK_KEY" val="7d835efe-e1aa-4c99-a4b7-0c72a9339d20"/>
  <p:tag name="COMMONDATA" val="eyJoZGlkIjoiYTVmMzdhN2ZhYjAyMDU1OTk2ZDNhYzE3NDcxNDZhN2MifQ=="/>
  <p:tag name="commondata" val="eyJoZGlkIjoiMzEwNTM5NzYwMDRjMzkwZTVkZjY2ODkwMGIxNGU0OTUifQ=="/>
</p:tagLst>
</file>

<file path=ppt/tags/tag2.xml><?xml version="1.0" encoding="utf-8"?>
<p:tagLst xmlns:p="http://schemas.openxmlformats.org/presentationml/2006/main">
  <p:tag name="KSO_WM_DIAGRAM_VIRTUALLY_FRAME" val="{&quot;height&quot;:475.2355140842228,&quot;left&quot;:7.875039370078741,&quot;top&quot;:45.3,&quot;width&quot;:961.6249606299212}"/>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6956_1*l_h_f*1_2_1"/>
  <p:tag name="KSO_WM_TEMPLATE_CATEGORY" val="diagram"/>
  <p:tag name="KSO_WM_TEMPLATE_INDEX" val="20236956"/>
  <p:tag name="KSO_WM_UNIT_LAYERLEVEL" val="1_1_1"/>
  <p:tag name="KSO_WM_TAG_VERSION" val="3.0"/>
  <p:tag name="KSO_WM_UNIT_FILL_TYPE" val="1"/>
  <p:tag name="KSO_WM_UNIT_FILL_FORE_SCHEMECOLOR_INDEX" val="8"/>
  <p:tag name="KSO_WM_UNIT_FILL_FORE_SCHEMECOLOR_INDEX_BRIGHTNESS" val="0"/>
  <p:tag name="KSO_WM_UNIT_TEXT_FILL_FORE_SCHEMECOLOR_INDEX" val="1"/>
  <p:tag name="KSO_WM_UNIT_TEXT_FILL_TYPE" val="1"/>
  <p:tag name="KSO_WM_UNIT_PRESET_TEXT" val="劣势"/>
  <p:tag name="KSO_WM_DIAGRAM_MAX_ITEMCNT" val="2"/>
  <p:tag name="KSO_WM_DIAGRAM_MIN_ITEMCNT" val="2"/>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10,9,10,9,10]}"/>
</p:tagLst>
</file>

<file path=ppt/tags/tag3.xml><?xml version="1.0" encoding="utf-8"?>
<p:tagLst xmlns:p="http://schemas.openxmlformats.org/presentationml/2006/main">
  <p:tag name="KSO_WM_DIAGRAM_VIRTUALLY_FRAME" val="{&quot;height&quot;:475.2355140842228,&quot;left&quot;:7.875039370078741,&quot;top&quot;:45.3,&quot;width&quot;:961.6249606299212}"/>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6956_1*l_h_i*1_1_1"/>
  <p:tag name="KSO_WM_TEMPLATE_CATEGORY" val="diagram"/>
  <p:tag name="KSO_WM_TEMPLATE_INDEX" val="20236956"/>
  <p:tag name="KSO_WM_UNIT_LAYERLEVEL" val="1_1_1"/>
  <p:tag name="KSO_WM_TAG_VERSION" val="3.0"/>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5,&quot;pos&quot;:1,&quot;transparency&quot;:0.6000000238418579},{&quot;brightness&quot;:0.4000000059604645,&quot;colorType&quot;:1,&quot;foreColorIndex&quot;:5,&quot;pos&quot;:0.20000000298023224,&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10,9,10,9,10]}"/>
</p:tagLst>
</file>

<file path=ppt/tags/tag4.xml><?xml version="1.0" encoding="utf-8"?>
<p:tagLst xmlns:p="http://schemas.openxmlformats.org/presentationml/2006/main">
  <p:tag name="KSO_WM_DIAGRAM_VIRTUALLY_FRAME" val="{&quot;height&quot;:475.2355140842228,&quot;left&quot;:7.875039370078741,&quot;top&quot;:45.3,&quot;width&quot;:961.6249606299212}"/>
  <p:tag name="KSO_WM_DIAGRAM_VERSION" val="3"/>
  <p:tag name="KSO_WM_DIAGRAM_COLOR_TRICK" val="2"/>
  <p:tag name="KSO_WM_DIAGRAM_COLOR_TEXT_CAN_REMOVE" val="n"/>
  <p:tag name="KSO_WM_UNIT_SUBTYPE" val="a"/>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6956_1*l_h_f*1_1_1"/>
  <p:tag name="KSO_WM_TEMPLATE_CATEGORY" val="diagram"/>
  <p:tag name="KSO_WM_TEMPLATE_INDEX" val="20236956"/>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优势"/>
  <p:tag name="KSO_WM_DIAGRAM_MAX_ITEMCNT" val="2"/>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10,9,10,9,10]}"/>
</p:tagLst>
</file>

<file path=ppt/tags/tag5.xml><?xml version="1.0" encoding="utf-8"?>
<p:tagLst xmlns:p="http://schemas.openxmlformats.org/presentationml/2006/main">
  <p:tag name="KSO_WM_DIAGRAM_VIRTUALLY_FRAME" val="{&quot;height&quot;:475.2355140842228,&quot;left&quot;:7.875039370078741,&quot;top&quot;:45.3,&quot;width&quot;:961.6249606299212}"/>
  <p:tag name="KSO_WM_DIAGRAM_VERSION" val="3"/>
  <p:tag name="KSO_WM_DIAGRAM_COLOR_TRICK" val="2"/>
  <p:tag name="KSO_WM_DIAGRAM_COLOR_TEXT_CAN_REMOVE" val="n"/>
  <p:tag name="KSO_WM_UNIT_SUBTYPE" val="a"/>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236956_1*l_h_f*1_1_2"/>
  <p:tag name="KSO_WM_TEMPLATE_CATEGORY" val="diagram"/>
  <p:tag name="KSO_WM_TEMPLATE_INDEX" val="20236956"/>
  <p:tag name="KSO_WM_UNIT_LAYERLEVEL" val="1_1_1"/>
  <p:tag name="KSO_WM_TAG_VERSION" val="3.0"/>
  <p:tag name="KSO_WM_UNIT_TEXT_FILL_FORE_SCHEMECOLOR_INDEX" val="1"/>
  <p:tag name="KSO_WM_UNIT_TEXT_FILL_TYPE" val="1"/>
  <p:tag name="KSO_WM_UNIT_PRESET_TEXT" val="单击添加项标题"/>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10,9,10,9,10]}"/>
</p:tagLst>
</file>

<file path=ppt/tags/tag6.xml><?xml version="1.0" encoding="utf-8"?>
<p:tagLst xmlns:p="http://schemas.openxmlformats.org/presentationml/2006/main">
  <p:tag name="KSO_WM_DIAGRAM_VIRTUALLY_FRAME" val="{&quot;height&quot;:475.2355140842228,&quot;left&quot;:7.875039370078741,&quot;top&quot;:45.3,&quot;width&quot;:961.6249606299212}"/>
  <p:tag name="KSO_WM_DIAGRAM_VERSION" val="3"/>
  <p:tag name="KSO_WM_DIAGRAM_COLOR_TRICK" val="2"/>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2_3"/>
  <p:tag name="KSO_WM_UNIT_ID" val="diagram20236956_1*l_h_f*1_2_3"/>
  <p:tag name="KSO_WM_TEMPLATE_CATEGORY" val="diagram"/>
  <p:tag name="KSO_WM_TEMPLATE_INDEX" val="20236956"/>
  <p:tag name="KSO_WM_UNIT_LAYERLEVEL" val="1_1_1"/>
  <p:tag name="KSO_WM_TAG_VERSION" val="3.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9,10,9,10,9,10]}"/>
</p:tagLst>
</file>

<file path=ppt/tags/tag7.xml><?xml version="1.0" encoding="utf-8"?>
<p:tagLst xmlns:p="http://schemas.openxmlformats.org/presentationml/2006/main">
  <p:tag name="RESOURCE_RECORD_KEY" val="{&quot;70&quot;:[3330498]}"/>
</p:tagLst>
</file>

<file path=ppt/tags/tag8.xml><?xml version="1.0" encoding="utf-8"?>
<p:tagLst xmlns:p="http://schemas.openxmlformats.org/presentationml/2006/main">
  <p:tag name="TABLE_ENDDRAG_ORIGIN_RECT" val="842*399"/>
  <p:tag name="TABLE_ENDDRAG_RECT" val="44*124*842*399"/>
</p:tagLst>
</file>

<file path=ppt/tags/tag9.xml><?xml version="1.0" encoding="utf-8"?>
<p:tagLst xmlns:p="http://schemas.openxmlformats.org/presentationml/2006/main">
  <p:tag name="KSO_WM_DIAGRAM_VIRTUALLY_FRAME" val="{&quot;height&quot;:391.86125984251964,&quot;left&quot;:240.30157480314966,&quot;top&quot;:90.79724409448816,&quot;width&quot;:397.3847244094489}"/>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5B9BD5"/>
      </a:accent5>
      <a:accent6>
        <a:srgbClr val="FF000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5B9BD5"/>
      </a:accent5>
      <a:accent6>
        <a:srgbClr val="FF000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5573</Words>
  <Application>WPS 演示</Application>
  <PresentationFormat>宽屏</PresentationFormat>
  <Paragraphs>617</Paragraphs>
  <Slides>18</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18</vt:i4>
      </vt:variant>
    </vt:vector>
  </HeadingPairs>
  <TitlesOfParts>
    <vt:vector size="33" baseType="lpstr">
      <vt:lpstr>Arial</vt:lpstr>
      <vt:lpstr>宋体</vt:lpstr>
      <vt:lpstr>Wingdings</vt:lpstr>
      <vt:lpstr>华文中宋</vt:lpstr>
      <vt:lpstr>微软雅黑</vt:lpstr>
      <vt:lpstr>Calibri</vt:lpstr>
      <vt:lpstr>等线</vt:lpstr>
      <vt:lpstr>Wingdings</vt:lpstr>
      <vt:lpstr>方正仿宋_GBK</vt:lpstr>
      <vt:lpstr>Times New Roman</vt:lpstr>
      <vt:lpstr>华文行楷</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 算力投资问题所在及算力需求行业现状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tang dai</dc:creator>
  <cp:lastModifiedBy>谢为友</cp:lastModifiedBy>
  <cp:revision>1231</cp:revision>
  <cp:lastPrinted>2020-05-14T05:51:00Z</cp:lastPrinted>
  <dcterms:created xsi:type="dcterms:W3CDTF">2019-01-10T05:15:00Z</dcterms:created>
  <dcterms:modified xsi:type="dcterms:W3CDTF">2024-10-30T14:12:43Z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73529A2C2490452B93E826CB812FADCD_12</vt:lpwstr>
  </property>
  <property fmtid="{D5CDD505-2E9C-101B-9397-08002B2CF9AE}" pid="3" name="KSOProductBuildVer">
    <vt:lpwstr>2052-12.1.0.18608</vt:lpwstr>
  </property>
</Properties>
</file>