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62" r:id="rId5"/>
    <p:sldId id="258" r:id="rId6"/>
    <p:sldId id="259" r:id="rId7"/>
    <p:sldId id="265" r:id="rId8"/>
    <p:sldId id="260" r:id="rId9"/>
    <p:sldId id="264" r:id="rId10"/>
    <p:sldId id="266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24"/>
    <p:restoredTop sz="94674"/>
  </p:normalViewPr>
  <p:slideViewPr>
    <p:cSldViewPr snapToGrid="0">
      <p:cViewPr varScale="1">
        <p:scale>
          <a:sx n="122" d="100"/>
          <a:sy n="122" d="100"/>
        </p:scale>
        <p:origin x="216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BD52-929C-CF4C-BEF8-7428FFDA0B73}" type="datetimeFigureOut">
              <a:rPr kumimoji="1" lang="zh-CN" altLang="en-US" smtClean="0"/>
              <a:t>2025/7/4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9E7AA-0D65-B141-93FB-5620DF21AD7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BD52-929C-CF4C-BEF8-7428FFDA0B73}" type="datetimeFigureOut">
              <a:rPr kumimoji="1" lang="zh-CN" altLang="en-US" smtClean="0"/>
              <a:t>2025/7/4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9E7AA-0D65-B141-93FB-5620DF21AD7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BD52-929C-CF4C-BEF8-7428FFDA0B73}" type="datetimeFigureOut">
              <a:rPr kumimoji="1" lang="zh-CN" altLang="en-US" smtClean="0"/>
              <a:t>2025/7/4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9E7AA-0D65-B141-93FB-5620DF21AD7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BD52-929C-CF4C-BEF8-7428FFDA0B73}" type="datetimeFigureOut">
              <a:rPr kumimoji="1" lang="zh-CN" altLang="en-US" smtClean="0"/>
              <a:t>2025/7/4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9E7AA-0D65-B141-93FB-5620DF21AD7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BD52-929C-CF4C-BEF8-7428FFDA0B73}" type="datetimeFigureOut">
              <a:rPr kumimoji="1" lang="zh-CN" altLang="en-US" smtClean="0"/>
              <a:t>2025/7/4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9E7AA-0D65-B141-93FB-5620DF21AD7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BD52-929C-CF4C-BEF8-7428FFDA0B73}" type="datetimeFigureOut">
              <a:rPr kumimoji="1" lang="zh-CN" altLang="en-US" smtClean="0"/>
              <a:t>2025/7/4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9E7AA-0D65-B141-93FB-5620DF21AD7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BD52-929C-CF4C-BEF8-7428FFDA0B73}" type="datetimeFigureOut">
              <a:rPr kumimoji="1" lang="zh-CN" altLang="en-US" smtClean="0"/>
              <a:t>2025/7/4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9E7AA-0D65-B141-93FB-5620DF21AD7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BD52-929C-CF4C-BEF8-7428FFDA0B73}" type="datetimeFigureOut">
              <a:rPr kumimoji="1" lang="zh-CN" altLang="en-US" smtClean="0"/>
              <a:t>2025/7/4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9E7AA-0D65-B141-93FB-5620DF21AD7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BD52-929C-CF4C-BEF8-7428FFDA0B73}" type="datetimeFigureOut">
              <a:rPr kumimoji="1" lang="zh-CN" altLang="en-US" smtClean="0"/>
              <a:t>2025/7/4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9E7AA-0D65-B141-93FB-5620DF21AD7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BD52-929C-CF4C-BEF8-7428FFDA0B73}" type="datetimeFigureOut">
              <a:rPr kumimoji="1" lang="zh-CN" altLang="en-US" smtClean="0"/>
              <a:t>2025/7/4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9E7AA-0D65-B141-93FB-5620DF21AD7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BD52-929C-CF4C-BEF8-7428FFDA0B73}" type="datetimeFigureOut">
              <a:rPr kumimoji="1" lang="zh-CN" altLang="en-US" smtClean="0"/>
              <a:t>2025/7/4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9E7AA-0D65-B141-93FB-5620DF21AD7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BD52-929C-CF4C-BEF8-7428FFDA0B73}" type="datetimeFigureOut">
              <a:rPr kumimoji="1" lang="zh-CN" altLang="en-US" smtClean="0"/>
              <a:t>2025/7/4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9E7AA-0D65-B141-93FB-5620DF21AD7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7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 err="1"/>
              <a:t>Kboss</a:t>
            </a:r>
            <a:r>
              <a:rPr kumimoji="1" lang="zh-CN" altLang="en-US" dirty="0"/>
              <a:t>之算力纳管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zh-CN" altLang="en-US" dirty="0"/>
              <a:t>即将上线，敬请期待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33BB910-B0B1-21DA-69C1-D60FDEBD1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err="1"/>
              <a:t>Kboss</a:t>
            </a:r>
            <a:r>
              <a:rPr kumimoji="1" lang="zh-CN" altLang="en-US" dirty="0"/>
              <a:t>算力纳管特色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0B8D262-F2D7-8B2C-B85B-D91C4A6C4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支持多供应商供给的算力中心纳管</a:t>
            </a:r>
            <a:endParaRPr kumimoji="1" lang="en-US" altLang="zh-CN" dirty="0"/>
          </a:p>
          <a:p>
            <a:r>
              <a:rPr kumimoji="1" lang="zh-CN" altLang="en-US" dirty="0"/>
              <a:t>多种集群技术：云化，容器化，</a:t>
            </a:r>
            <a:r>
              <a:rPr kumimoji="1" lang="en-US" altLang="zh-CN" dirty="0" err="1"/>
              <a:t>slurm</a:t>
            </a:r>
            <a:r>
              <a:rPr kumimoji="1" lang="zh-CN" altLang="en-US" dirty="0"/>
              <a:t>， </a:t>
            </a:r>
            <a:r>
              <a:rPr kumimoji="1" lang="en-US" altLang="zh-CN" dirty="0"/>
              <a:t>ray</a:t>
            </a:r>
            <a:r>
              <a:rPr kumimoji="1" lang="zh-CN" altLang="en-US" dirty="0"/>
              <a:t>等</a:t>
            </a:r>
            <a:endParaRPr kumimoji="1" lang="en-US" altLang="zh-CN" dirty="0"/>
          </a:p>
          <a:p>
            <a:r>
              <a:rPr kumimoji="1" lang="zh-CN" altLang="en-US" dirty="0"/>
              <a:t>支持供应商不同的定价策略</a:t>
            </a:r>
            <a:endParaRPr kumimoji="1" lang="en-US" altLang="zh-CN" dirty="0"/>
          </a:p>
          <a:p>
            <a:r>
              <a:rPr kumimoji="1" lang="zh-CN" altLang="en-US" dirty="0"/>
              <a:t>支持在线购买和使用</a:t>
            </a:r>
            <a:endParaRPr kumimoji="1" lang="en-US" altLang="zh-CN" dirty="0"/>
          </a:p>
          <a:p>
            <a:r>
              <a:rPr kumimoji="1" lang="zh-CN" altLang="en-US" dirty="0"/>
              <a:t>多种支付方式：微信，支付宝，线下转账（即可到账）</a:t>
            </a:r>
            <a:endParaRPr kumimoji="1" lang="en-US" altLang="zh-CN" dirty="0"/>
          </a:p>
          <a:p>
            <a:r>
              <a:rPr kumimoji="1" lang="zh-CN" altLang="en-US" dirty="0"/>
              <a:t>技术服务：线上多媒体沟通，热线电话，短信通知等</a:t>
            </a:r>
          </a:p>
        </p:txBody>
      </p:sp>
    </p:spTree>
    <p:extLst>
      <p:ext uri="{BB962C8B-B14F-4D97-AF65-F5344CB8AC3E}">
        <p14:creationId xmlns:p14="http://schemas.microsoft.com/office/powerpoint/2010/main" val="3739004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目录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算力纳管解决的问题</a:t>
            </a:r>
            <a:endParaRPr kumimoji="1" lang="en-US" altLang="zh-CN" dirty="0"/>
          </a:p>
          <a:p>
            <a:r>
              <a:rPr kumimoji="1" lang="en-US" altLang="zh-CN" dirty="0" err="1"/>
              <a:t>Kboss</a:t>
            </a:r>
            <a:r>
              <a:rPr kumimoji="1" lang="zh-CN" altLang="en-US" dirty="0"/>
              <a:t>算力纳管功能</a:t>
            </a:r>
            <a:endParaRPr kumimoji="1" lang="en-US" altLang="zh-CN" dirty="0"/>
          </a:p>
          <a:p>
            <a:r>
              <a:rPr kumimoji="1" lang="en-US" altLang="zh-CN" dirty="0" err="1"/>
              <a:t>Kboss</a:t>
            </a:r>
            <a:r>
              <a:rPr kumimoji="1" lang="zh-CN" altLang="en-US" dirty="0"/>
              <a:t>算力纳管特色</a:t>
            </a:r>
            <a:endParaRPr kumimoji="1" lang="en-US" altLang="zh-CN" dirty="0"/>
          </a:p>
          <a:p>
            <a:endParaRPr kumimoji="1"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客户算力需求与成本的考量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标准算力均与物理算力机为单位</a:t>
            </a:r>
            <a:endParaRPr kumimoji="1" lang="en-US" altLang="zh-CN" dirty="0"/>
          </a:p>
          <a:p>
            <a:r>
              <a:rPr kumimoji="1" lang="zh-CN" altLang="en-US" dirty="0"/>
              <a:t>客户的算力需求与物理算力不匹配的矛盾</a:t>
            </a:r>
            <a:endParaRPr kumimoji="1" lang="en-US" altLang="zh-CN" dirty="0"/>
          </a:p>
          <a:p>
            <a:r>
              <a:rPr kumimoji="1" lang="zh-CN" altLang="en-US" dirty="0"/>
              <a:t>后果：算力冗余， 拥有成本浪费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算力纳管解决的问题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借助集群管理能力，使得客户能够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使用超出物理机边界算力资源，用于超大型业务计算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使用部分物理机资源，匹配小业务计算</a:t>
            </a:r>
            <a:endParaRPr kumimoji="1" lang="en-US" altLang="zh-CN" dirty="0"/>
          </a:p>
          <a:p>
            <a:r>
              <a:rPr kumimoji="1" lang="zh-CN" altLang="en-US" dirty="0"/>
              <a:t>实现按需付费，避免资金浪费</a:t>
            </a:r>
            <a:endParaRPr kumimoji="1" lang="en-US" altLang="zh-CN" dirty="0"/>
          </a:p>
          <a:p>
            <a:endParaRPr kumimoji="1" lang="en-US" altLang="zh-CN" dirty="0"/>
          </a:p>
          <a:p>
            <a:endParaRPr kumimoji="1"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算力中心资源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物理算力节点（</a:t>
            </a:r>
            <a:r>
              <a:rPr kumimoji="1" lang="en-US" altLang="zh-CN" dirty="0" err="1"/>
              <a:t>gpu</a:t>
            </a:r>
            <a:r>
              <a:rPr kumimoji="1" lang="zh-CN" altLang="en-US" dirty="0"/>
              <a:t>， </a:t>
            </a:r>
            <a:r>
              <a:rPr kumimoji="1" lang="en-US" altLang="zh-CN" dirty="0"/>
              <a:t>CPU</a:t>
            </a:r>
            <a:r>
              <a:rPr kumimoji="1" lang="zh-CN" altLang="en-US" dirty="0"/>
              <a:t>）</a:t>
            </a:r>
            <a:endParaRPr kumimoji="1" lang="en-US" altLang="zh-CN" dirty="0"/>
          </a:p>
          <a:p>
            <a:r>
              <a:rPr kumimoji="1" lang="zh-CN" altLang="en-US" dirty="0"/>
              <a:t>共享存储</a:t>
            </a:r>
            <a:endParaRPr kumimoji="1" lang="en-US" altLang="zh-CN" dirty="0"/>
          </a:p>
          <a:p>
            <a:r>
              <a:rPr kumimoji="1" lang="zh-CN" altLang="en-US" dirty="0"/>
              <a:t>同一网段（</a:t>
            </a:r>
            <a:r>
              <a:rPr kumimoji="1" lang="en-US" altLang="zh-CN" dirty="0"/>
              <a:t>C</a:t>
            </a:r>
            <a:r>
              <a:rPr kumimoji="1" lang="zh-CN" altLang="en-US" dirty="0"/>
              <a:t>类， </a:t>
            </a:r>
            <a:r>
              <a:rPr kumimoji="1" lang="en-US" altLang="zh-CN" dirty="0"/>
              <a:t>B</a:t>
            </a:r>
            <a:r>
              <a:rPr kumimoji="1" lang="zh-CN" altLang="en-US" dirty="0"/>
              <a:t>类，</a:t>
            </a:r>
            <a:r>
              <a:rPr kumimoji="1" lang="en-US" altLang="zh-CN" dirty="0"/>
              <a:t>A</a:t>
            </a:r>
            <a:r>
              <a:rPr kumimoji="1" lang="zh-CN" altLang="en-US" dirty="0"/>
              <a:t>类）</a:t>
            </a:r>
            <a:endParaRPr kumimoji="1" lang="en-US" altLang="zh-CN" dirty="0"/>
          </a:p>
          <a:p>
            <a:r>
              <a:rPr kumimoji="1" lang="zh-CN" altLang="en-US" dirty="0"/>
              <a:t>外网带宽</a:t>
            </a:r>
            <a:endParaRPr kumimoji="1" lang="en-US" altLang="zh-CN" dirty="0"/>
          </a:p>
          <a:p>
            <a:r>
              <a:rPr kumimoji="1" lang="zh-CN" altLang="en-US" dirty="0"/>
              <a:t>外网</a:t>
            </a:r>
            <a:r>
              <a:rPr kumimoji="1" lang="en-US" altLang="zh-CN" dirty="0" err="1"/>
              <a:t>ip</a:t>
            </a:r>
            <a:endParaRPr kumimoji="1" lang="en-US" altLang="zh-CN" dirty="0"/>
          </a:p>
          <a:p>
            <a:r>
              <a:rPr kumimoji="1" lang="zh-CN" altLang="en-US" dirty="0"/>
              <a:t>可分配外网带宽</a:t>
            </a:r>
            <a:endParaRPr kumimoji="1" lang="en-US" altLang="zh-CN" dirty="0"/>
          </a:p>
          <a:p>
            <a:r>
              <a:rPr kumimoji="1" lang="zh-CN" altLang="en-US" dirty="0"/>
              <a:t>可分配外网地址池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err="1"/>
              <a:t>KBoss</a:t>
            </a:r>
            <a:r>
              <a:rPr kumimoji="1" lang="zh-CN" altLang="en-US" dirty="0"/>
              <a:t>纳管网络架构</a:t>
            </a:r>
          </a:p>
        </p:txBody>
      </p:sp>
      <p:sp>
        <p:nvSpPr>
          <p:cNvPr id="4" name="圆角矩形 3"/>
          <p:cNvSpPr/>
          <p:nvPr/>
        </p:nvSpPr>
        <p:spPr>
          <a:xfrm>
            <a:off x="3418114" y="2835729"/>
            <a:ext cx="1436914" cy="85997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 err="1"/>
              <a:t>KBoss</a:t>
            </a:r>
            <a:endParaRPr kumimoji="1" lang="zh-CN" altLang="en-US" dirty="0"/>
          </a:p>
        </p:txBody>
      </p:sp>
      <p:sp>
        <p:nvSpPr>
          <p:cNvPr id="5" name="云形 4"/>
          <p:cNvSpPr/>
          <p:nvPr/>
        </p:nvSpPr>
        <p:spPr>
          <a:xfrm>
            <a:off x="5671458" y="2781299"/>
            <a:ext cx="1426028" cy="968829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>
                <a:solidFill>
                  <a:schemeClr val="tx1"/>
                </a:solidFill>
              </a:rPr>
              <a:t>公网</a:t>
            </a:r>
          </a:p>
        </p:txBody>
      </p:sp>
      <p:sp>
        <p:nvSpPr>
          <p:cNvPr id="6" name="圆角矩形 5"/>
          <p:cNvSpPr/>
          <p:nvPr/>
        </p:nvSpPr>
        <p:spPr>
          <a:xfrm>
            <a:off x="8284027" y="1249817"/>
            <a:ext cx="1984579" cy="88174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zh-CN" altLang="en-US" dirty="0">
                <a:solidFill>
                  <a:schemeClr val="tx1"/>
                </a:solidFill>
              </a:rPr>
              <a:t>算力中心</a:t>
            </a:r>
            <a:r>
              <a:rPr kumimoji="1" lang="en-US" altLang="zh-CN" dirty="0">
                <a:solidFill>
                  <a:schemeClr val="tx1"/>
                </a:solidFill>
              </a:rPr>
              <a:t>1</a:t>
            </a:r>
            <a:endParaRPr kumimoji="1" lang="zh-CN" altLang="en-US" dirty="0">
              <a:solidFill>
                <a:schemeClr val="tx1"/>
              </a:solidFill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8284028" y="2394858"/>
            <a:ext cx="1984578" cy="88174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zh-CN" altLang="en-US" dirty="0">
                <a:solidFill>
                  <a:schemeClr val="tx1"/>
                </a:solidFill>
              </a:rPr>
              <a:t>算力中心</a:t>
            </a:r>
            <a:r>
              <a:rPr kumimoji="1" lang="en-US" altLang="zh-CN" dirty="0">
                <a:solidFill>
                  <a:schemeClr val="tx1"/>
                </a:solidFill>
              </a:rPr>
              <a:t>2</a:t>
            </a:r>
            <a:endParaRPr kumimoji="1" lang="zh-CN" altLang="en-US" dirty="0">
              <a:solidFill>
                <a:schemeClr val="tx1"/>
              </a:solidFill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8284028" y="4439331"/>
            <a:ext cx="1984578" cy="88174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zh-CN" altLang="en-US" dirty="0">
                <a:solidFill>
                  <a:schemeClr val="tx1"/>
                </a:solidFill>
              </a:rPr>
              <a:t>算力中心</a:t>
            </a:r>
            <a:r>
              <a:rPr kumimoji="1" lang="en-US" altLang="zh-CN" dirty="0">
                <a:solidFill>
                  <a:schemeClr val="tx1"/>
                </a:solidFill>
              </a:rPr>
              <a:t>n</a:t>
            </a:r>
            <a:endParaRPr kumimoji="1" lang="zh-CN" altLang="en-US" dirty="0">
              <a:solidFill>
                <a:schemeClr val="tx1"/>
              </a:solidFill>
            </a:endParaRPr>
          </a:p>
        </p:txBody>
      </p:sp>
      <p:cxnSp>
        <p:nvCxnSpPr>
          <p:cNvPr id="10" name="直线连接符 9"/>
          <p:cNvCxnSpPr>
            <a:stCxn id="4" idx="3"/>
            <a:endCxn id="5" idx="2"/>
          </p:cNvCxnSpPr>
          <p:nvPr/>
        </p:nvCxnSpPr>
        <p:spPr>
          <a:xfrm flipV="1">
            <a:off x="4855028" y="3265714"/>
            <a:ext cx="820853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线连接符 11"/>
          <p:cNvCxnSpPr>
            <a:cxnSpLocks/>
            <a:stCxn id="5" idx="0"/>
            <a:endCxn id="6" idx="1"/>
          </p:cNvCxnSpPr>
          <p:nvPr/>
        </p:nvCxnSpPr>
        <p:spPr>
          <a:xfrm flipV="1">
            <a:off x="7096298" y="1690688"/>
            <a:ext cx="1187729" cy="15750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线连接符 12"/>
          <p:cNvCxnSpPr>
            <a:cxnSpLocks/>
            <a:stCxn id="5" idx="0"/>
            <a:endCxn id="7" idx="1"/>
          </p:cNvCxnSpPr>
          <p:nvPr/>
        </p:nvCxnSpPr>
        <p:spPr>
          <a:xfrm flipV="1">
            <a:off x="7096298" y="2835729"/>
            <a:ext cx="1187730" cy="4299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线连接符 15"/>
          <p:cNvCxnSpPr>
            <a:cxnSpLocks/>
            <a:stCxn id="5" idx="0"/>
            <a:endCxn id="8" idx="1"/>
          </p:cNvCxnSpPr>
          <p:nvPr/>
        </p:nvCxnSpPr>
        <p:spPr>
          <a:xfrm>
            <a:off x="7096298" y="3265714"/>
            <a:ext cx="1187730" cy="16144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8284028" y="3684812"/>
            <a:ext cx="1621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dirty="0"/>
              <a:t>。。。。。。</a:t>
            </a:r>
          </a:p>
        </p:txBody>
      </p:sp>
      <p:sp>
        <p:nvSpPr>
          <p:cNvPr id="14" name="圆角矩形 13">
            <a:extLst>
              <a:ext uri="{FF2B5EF4-FFF2-40B4-BE49-F238E27FC236}">
                <a16:creationId xmlns:a16="http://schemas.microsoft.com/office/drawing/2014/main" id="{74940818-8A0A-964A-DB33-69AC05FBA0FD}"/>
              </a:ext>
            </a:extLst>
          </p:cNvPr>
          <p:cNvSpPr/>
          <p:nvPr/>
        </p:nvSpPr>
        <p:spPr>
          <a:xfrm rot="5400000">
            <a:off x="8042855" y="1490993"/>
            <a:ext cx="881742" cy="39939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PCAPI</a:t>
            </a:r>
            <a:endParaRPr kumimoji="1" lang="zh-CN" altLang="en-US" dirty="0"/>
          </a:p>
        </p:txBody>
      </p:sp>
      <p:sp>
        <p:nvSpPr>
          <p:cNvPr id="15" name="圆角矩形 14">
            <a:extLst>
              <a:ext uri="{FF2B5EF4-FFF2-40B4-BE49-F238E27FC236}">
                <a16:creationId xmlns:a16="http://schemas.microsoft.com/office/drawing/2014/main" id="{59D91C69-6DEE-2310-B831-E2054FB2F9AD}"/>
              </a:ext>
            </a:extLst>
          </p:cNvPr>
          <p:cNvSpPr/>
          <p:nvPr/>
        </p:nvSpPr>
        <p:spPr>
          <a:xfrm rot="5400000">
            <a:off x="8042855" y="2644687"/>
            <a:ext cx="881742" cy="39939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PCAPI</a:t>
            </a:r>
            <a:endParaRPr kumimoji="1" lang="zh-CN" altLang="en-US" dirty="0"/>
          </a:p>
        </p:txBody>
      </p:sp>
      <p:sp>
        <p:nvSpPr>
          <p:cNvPr id="17" name="圆角矩形 16">
            <a:extLst>
              <a:ext uri="{FF2B5EF4-FFF2-40B4-BE49-F238E27FC236}">
                <a16:creationId xmlns:a16="http://schemas.microsoft.com/office/drawing/2014/main" id="{88F9CCB4-DC7E-9BED-C835-444BB2C33027}"/>
              </a:ext>
            </a:extLst>
          </p:cNvPr>
          <p:cNvSpPr/>
          <p:nvPr/>
        </p:nvSpPr>
        <p:spPr>
          <a:xfrm rot="5400000">
            <a:off x="8042855" y="4680505"/>
            <a:ext cx="881742" cy="39939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PCAPI</a:t>
            </a:r>
            <a:endParaRPr kumimoji="1"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8BAFC2D-2FD3-0D3B-00A3-B69500ACE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算力中心功能架构</a:t>
            </a:r>
          </a:p>
        </p:txBody>
      </p:sp>
      <p:sp>
        <p:nvSpPr>
          <p:cNvPr id="4" name="圆角矩形 3">
            <a:extLst>
              <a:ext uri="{FF2B5EF4-FFF2-40B4-BE49-F238E27FC236}">
                <a16:creationId xmlns:a16="http://schemas.microsoft.com/office/drawing/2014/main" id="{01DACCF4-770E-F2F9-F6DE-6044A658E2E9}"/>
              </a:ext>
            </a:extLst>
          </p:cNvPr>
          <p:cNvSpPr/>
          <p:nvPr/>
        </p:nvSpPr>
        <p:spPr>
          <a:xfrm>
            <a:off x="1755228" y="5276191"/>
            <a:ext cx="8156027" cy="767255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/>
              <a:t>物理设备管理与运维</a:t>
            </a:r>
          </a:p>
        </p:txBody>
      </p:sp>
      <p:sp>
        <p:nvSpPr>
          <p:cNvPr id="5" name="圆角矩形 4">
            <a:extLst>
              <a:ext uri="{FF2B5EF4-FFF2-40B4-BE49-F238E27FC236}">
                <a16:creationId xmlns:a16="http://schemas.microsoft.com/office/drawing/2014/main" id="{7A1F7C07-9208-F877-095F-82F8B647616F}"/>
              </a:ext>
            </a:extLst>
          </p:cNvPr>
          <p:cNvSpPr/>
          <p:nvPr/>
        </p:nvSpPr>
        <p:spPr>
          <a:xfrm>
            <a:off x="1755229" y="3111063"/>
            <a:ext cx="3941379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/>
              <a:t>设备管理</a:t>
            </a:r>
          </a:p>
        </p:txBody>
      </p:sp>
      <p:sp>
        <p:nvSpPr>
          <p:cNvPr id="6" name="圆角矩形 5">
            <a:extLst>
              <a:ext uri="{FF2B5EF4-FFF2-40B4-BE49-F238E27FC236}">
                <a16:creationId xmlns:a16="http://schemas.microsoft.com/office/drawing/2014/main" id="{5CF1DBCE-8BD4-2D9C-E4F6-E27680011399}"/>
              </a:ext>
            </a:extLst>
          </p:cNvPr>
          <p:cNvSpPr/>
          <p:nvPr/>
        </p:nvSpPr>
        <p:spPr>
          <a:xfrm>
            <a:off x="1755227" y="2112582"/>
            <a:ext cx="8156027" cy="76725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dirty="0"/>
              <a:t>PCAPI</a:t>
            </a:r>
            <a:endParaRPr kumimoji="1" lang="zh-CN" altLang="en-US" dirty="0"/>
          </a:p>
        </p:txBody>
      </p:sp>
      <p:sp>
        <p:nvSpPr>
          <p:cNvPr id="7" name="圆角矩形 6">
            <a:extLst>
              <a:ext uri="{FF2B5EF4-FFF2-40B4-BE49-F238E27FC236}">
                <a16:creationId xmlns:a16="http://schemas.microsoft.com/office/drawing/2014/main" id="{0FA63A94-D04F-2E24-0929-B026E5F3A20B}"/>
              </a:ext>
            </a:extLst>
          </p:cNvPr>
          <p:cNvSpPr/>
          <p:nvPr/>
        </p:nvSpPr>
        <p:spPr>
          <a:xfrm>
            <a:off x="5969877" y="3111063"/>
            <a:ext cx="3941379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/>
              <a:t>集群管理</a:t>
            </a:r>
          </a:p>
        </p:txBody>
      </p:sp>
      <p:sp>
        <p:nvSpPr>
          <p:cNvPr id="8" name="圆角矩形 7">
            <a:extLst>
              <a:ext uri="{FF2B5EF4-FFF2-40B4-BE49-F238E27FC236}">
                <a16:creationId xmlns:a16="http://schemas.microsoft.com/office/drawing/2014/main" id="{0D84FE8A-ED5F-459B-3F79-B989D153722E}"/>
              </a:ext>
            </a:extLst>
          </p:cNvPr>
          <p:cNvSpPr/>
          <p:nvPr/>
        </p:nvSpPr>
        <p:spPr>
          <a:xfrm>
            <a:off x="1755229" y="4256689"/>
            <a:ext cx="1818289" cy="788276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/>
              <a:t>设备部件管理</a:t>
            </a:r>
          </a:p>
        </p:txBody>
      </p:sp>
      <p:sp>
        <p:nvSpPr>
          <p:cNvPr id="9" name="圆角矩形 8">
            <a:extLst>
              <a:ext uri="{FF2B5EF4-FFF2-40B4-BE49-F238E27FC236}">
                <a16:creationId xmlns:a16="http://schemas.microsoft.com/office/drawing/2014/main" id="{2CC220D4-182D-497C-F387-C82907A91B03}"/>
              </a:ext>
            </a:extLst>
          </p:cNvPr>
          <p:cNvSpPr/>
          <p:nvPr/>
        </p:nvSpPr>
        <p:spPr>
          <a:xfrm>
            <a:off x="3878319" y="4256689"/>
            <a:ext cx="1818289" cy="788276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/>
              <a:t>设备标签管理</a:t>
            </a:r>
          </a:p>
        </p:txBody>
      </p:sp>
      <p:sp>
        <p:nvSpPr>
          <p:cNvPr id="10" name="圆角矩形 9">
            <a:extLst>
              <a:ext uri="{FF2B5EF4-FFF2-40B4-BE49-F238E27FC236}">
                <a16:creationId xmlns:a16="http://schemas.microsoft.com/office/drawing/2014/main" id="{49BE01D2-7B9D-84A9-235A-AB513F8BDA62}"/>
              </a:ext>
            </a:extLst>
          </p:cNvPr>
          <p:cNvSpPr/>
          <p:nvPr/>
        </p:nvSpPr>
        <p:spPr>
          <a:xfrm>
            <a:off x="5904187" y="4256689"/>
            <a:ext cx="1119351" cy="788276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/>
              <a:t>算力配置管理</a:t>
            </a:r>
          </a:p>
        </p:txBody>
      </p:sp>
      <p:sp>
        <p:nvSpPr>
          <p:cNvPr id="11" name="圆角矩形 10">
            <a:extLst>
              <a:ext uri="{FF2B5EF4-FFF2-40B4-BE49-F238E27FC236}">
                <a16:creationId xmlns:a16="http://schemas.microsoft.com/office/drawing/2014/main" id="{71CFDA6C-618D-E16F-B938-AC47810C5483}"/>
              </a:ext>
            </a:extLst>
          </p:cNvPr>
          <p:cNvSpPr/>
          <p:nvPr/>
        </p:nvSpPr>
        <p:spPr>
          <a:xfrm>
            <a:off x="7348046" y="4266460"/>
            <a:ext cx="1119351" cy="788276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/>
              <a:t>算力分配</a:t>
            </a:r>
          </a:p>
        </p:txBody>
      </p:sp>
      <p:sp>
        <p:nvSpPr>
          <p:cNvPr id="12" name="圆角矩形 11">
            <a:extLst>
              <a:ext uri="{FF2B5EF4-FFF2-40B4-BE49-F238E27FC236}">
                <a16:creationId xmlns:a16="http://schemas.microsoft.com/office/drawing/2014/main" id="{47A79F22-38E5-02F7-081E-1D9186BDE086}"/>
              </a:ext>
            </a:extLst>
          </p:cNvPr>
          <p:cNvSpPr/>
          <p:nvPr/>
        </p:nvSpPr>
        <p:spPr>
          <a:xfrm>
            <a:off x="8791905" y="4266460"/>
            <a:ext cx="1119351" cy="788276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/>
              <a:t>算力回收</a:t>
            </a:r>
          </a:p>
        </p:txBody>
      </p:sp>
    </p:spTree>
    <p:extLst>
      <p:ext uri="{BB962C8B-B14F-4D97-AF65-F5344CB8AC3E}">
        <p14:creationId xmlns:p14="http://schemas.microsoft.com/office/powerpoint/2010/main" val="1929716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算力纳管原材料产品模型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215571" y="1786466"/>
          <a:ext cx="8127999" cy="49931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3077">
                <a:tc>
                  <a:txBody>
                    <a:bodyPr/>
                    <a:lstStyle/>
                    <a:p>
                      <a:r>
                        <a:rPr lang="zh-CN" altLang="en-US" sz="2800" dirty="0"/>
                        <a:t>原材料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800" dirty="0"/>
                        <a:t>产品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800" dirty="0"/>
                        <a:t>产品资源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8325">
                <a:tc rowSpan="2">
                  <a:txBody>
                    <a:bodyPr/>
                    <a:lstStyle/>
                    <a:p>
                      <a:endParaRPr lang="en-US" altLang="zh-CN" sz="2800" dirty="0"/>
                    </a:p>
                    <a:p>
                      <a:endParaRPr lang="en-US" altLang="zh-CN" sz="2800" dirty="0"/>
                    </a:p>
                    <a:p>
                      <a:endParaRPr lang="en-US" altLang="zh-CN" sz="2800" dirty="0"/>
                    </a:p>
                    <a:p>
                      <a:endParaRPr lang="en-US" altLang="zh-CN" sz="2800" dirty="0"/>
                    </a:p>
                    <a:p>
                      <a:endParaRPr lang="en-US" altLang="zh-CN" sz="2800" dirty="0"/>
                    </a:p>
                    <a:p>
                      <a:r>
                        <a:rPr lang="zh-CN" altLang="en-US" sz="2800" dirty="0"/>
                        <a:t>算力中心资源集</a:t>
                      </a:r>
                    </a:p>
                    <a:p>
                      <a:endParaRPr lang="en-US" altLang="zh-CN" sz="2800" dirty="0"/>
                    </a:p>
                    <a:p>
                      <a:endParaRPr lang="zh-CN" altLang="en-US" sz="28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800" dirty="0"/>
                        <a:t>裸金属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800" dirty="0"/>
                        <a:t>计算节点全部资源</a:t>
                      </a:r>
                      <a:endParaRPr lang="en-US" altLang="zh-CN" sz="2800" dirty="0"/>
                    </a:p>
                    <a:p>
                      <a:r>
                        <a:rPr lang="zh-CN" altLang="en-US" sz="2800" dirty="0"/>
                        <a:t>存储</a:t>
                      </a:r>
                      <a:endParaRPr lang="en-US" altLang="zh-CN" sz="2800" dirty="0"/>
                    </a:p>
                    <a:p>
                      <a:r>
                        <a:rPr lang="zh-CN" altLang="en-US" sz="2800" dirty="0"/>
                        <a:t>外网带宽</a:t>
                      </a:r>
                      <a:endParaRPr lang="en-US" altLang="zh-CN" sz="2800" dirty="0"/>
                    </a:p>
                    <a:p>
                      <a:r>
                        <a:rPr lang="zh-CN" altLang="en-US" sz="2800" dirty="0"/>
                        <a:t>外网</a:t>
                      </a:r>
                      <a:r>
                        <a:rPr lang="en-US" altLang="zh-CN" sz="2800" dirty="0"/>
                        <a:t>IP</a:t>
                      </a:r>
                      <a:endParaRPr lang="zh-CN" altLang="en-US" sz="28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5563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dirty="0"/>
                        <a:t>容器算力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800" dirty="0"/>
                        <a:t>部分计算节点资源</a:t>
                      </a:r>
                      <a:endParaRPr lang="en-US" altLang="zh-CN" sz="2800" dirty="0"/>
                    </a:p>
                    <a:p>
                      <a:r>
                        <a:rPr lang="zh-CN" altLang="en-US" sz="2800" dirty="0"/>
                        <a:t>存储</a:t>
                      </a:r>
                      <a:endParaRPr lang="en-US" altLang="zh-CN" sz="2800" dirty="0"/>
                    </a:p>
                    <a:p>
                      <a:r>
                        <a:rPr lang="zh-CN" altLang="en-US" sz="2800" dirty="0"/>
                        <a:t>外网带宽</a:t>
                      </a:r>
                      <a:endParaRPr lang="en-US" altLang="zh-CN" sz="2800" dirty="0"/>
                    </a:p>
                    <a:p>
                      <a:r>
                        <a:rPr lang="zh-CN" altLang="en-US" sz="2800" dirty="0"/>
                        <a:t>外网</a:t>
                      </a:r>
                      <a:r>
                        <a:rPr lang="en-US" altLang="zh-CN" sz="2800" dirty="0"/>
                        <a:t>IP</a:t>
                      </a:r>
                      <a:endParaRPr lang="zh-CN" altLang="en-US" sz="28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err="1"/>
              <a:t>Kboss</a:t>
            </a:r>
            <a:r>
              <a:rPr kumimoji="1" lang="zh-CN" altLang="en-US" dirty="0"/>
              <a:t>算力纳管功能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838200" y="1825625"/>
            <a:ext cx="4844143" cy="435133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7500"/>
          </a:bodyPr>
          <a:lstStyle/>
          <a:p>
            <a:r>
              <a:rPr kumimoji="1" lang="zh-CN" altLang="en-US" dirty="0"/>
              <a:t>算力管理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算力中心管理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入网设备管理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资源管理</a:t>
            </a:r>
            <a:r>
              <a:rPr kumimoji="1" lang="en-US" altLang="zh-CN" dirty="0"/>
              <a:t>（</a:t>
            </a:r>
            <a:r>
              <a:rPr kumimoji="1" lang="zh-CN" altLang="en-US" dirty="0"/>
              <a:t>集群实时资源实例看板</a:t>
            </a:r>
            <a:r>
              <a:rPr kumimoji="1" lang="en-US" altLang="zh-CN" dirty="0"/>
              <a:t>）</a:t>
            </a:r>
          </a:p>
          <a:p>
            <a:pPr lvl="1"/>
            <a:r>
              <a:rPr kumimoji="1" lang="zh-CN" altLang="en-US" dirty="0"/>
              <a:t>集群管理</a:t>
            </a:r>
            <a:endParaRPr kumimoji="1" lang="en-US" altLang="zh-CN" dirty="0"/>
          </a:p>
          <a:p>
            <a:pPr lvl="1"/>
            <a:r>
              <a:rPr kumimoji="1" lang="zh-CN" altLang="en-US" dirty="0">
                <a:sym typeface="+mn-ea"/>
              </a:rPr>
              <a:t>集群标签管理</a:t>
            </a:r>
          </a:p>
          <a:p>
            <a:pPr lvl="1"/>
            <a:r>
              <a:rPr kumimoji="1" lang="zh-CN" altLang="en-US" dirty="0"/>
              <a:t>算力分配和回收</a:t>
            </a:r>
            <a:endParaRPr kumimoji="1" lang="en-US" altLang="zh-CN" dirty="0"/>
          </a:p>
          <a:p>
            <a:pPr lvl="1"/>
            <a:r>
              <a:rPr kumimoji="1" lang="zh-CN" altLang="en-US" dirty="0">
                <a:sym typeface="+mn-ea"/>
              </a:rPr>
              <a:t>算力部件管理</a:t>
            </a:r>
            <a:endParaRPr kumimoji="1" lang="zh-CN" altLang="en-US" dirty="0"/>
          </a:p>
          <a:p>
            <a:pPr lvl="1"/>
            <a:r>
              <a:rPr kumimoji="1" lang="zh-CN" altLang="en-US" dirty="0"/>
              <a:t>算力实例配置管理</a:t>
            </a:r>
          </a:p>
          <a:p>
            <a:pPr lvl="1"/>
            <a:r>
              <a:rPr kumimoji="1" lang="zh-CN" altLang="en-US" dirty="0"/>
              <a:t>资源定价</a:t>
            </a:r>
            <a:endParaRPr kumimoji="1" lang="en-US" altLang="zh-CN" dirty="0"/>
          </a:p>
        </p:txBody>
      </p:sp>
      <p:sp>
        <p:nvSpPr>
          <p:cNvPr id="4" name="内容占位符 2"/>
          <p:cNvSpPr txBox="1"/>
          <p:nvPr>
            <p:custDataLst>
              <p:tags r:id="rId2"/>
            </p:custDataLst>
          </p:nvPr>
        </p:nvSpPr>
        <p:spPr>
          <a:xfrm>
            <a:off x="6096000" y="1803127"/>
            <a:ext cx="4844143" cy="43513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7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7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zh-CN" altLang="en-US" dirty="0"/>
              <a:t>算力售卖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产品归类管理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产品展示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产品售卖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算力实例</a:t>
            </a:r>
            <a:r>
              <a:rPr kumimoji="1" lang="zh-CN" altLang="en-US" dirty="0">
                <a:sym typeface="+mn-ea"/>
              </a:rPr>
              <a:t>远程控制</a:t>
            </a:r>
          </a:p>
          <a:p>
            <a:pPr lvl="1"/>
            <a:endParaRPr kumimoji="1" lang="en-US" altLang="zh-CN" dirty="0"/>
          </a:p>
          <a:p>
            <a:r>
              <a:rPr kumimoji="1" lang="zh-CN" altLang="en-US" dirty="0"/>
              <a:t>算力可视化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需求与供给</a:t>
            </a:r>
            <a:endParaRPr kumimoji="1" lang="en-US" altLang="zh-CN" dirty="0"/>
          </a:p>
          <a:p>
            <a:pPr lvl="1"/>
            <a:endParaRPr kumimoji="1" lang="zh-CN" alt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53.25000000000006,&quot;left&quot;:66,&quot;top&quot;:133.12503937007872,&quot;width&quot;:795.4285826771653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53.25000000000006,&quot;left&quot;:66,&quot;top&quot;:133.12503937007872,&quot;width&quot;:795.4285826771653}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396</Words>
  <Application>Microsoft Macintosh PowerPoint</Application>
  <PresentationFormat>宽屏</PresentationFormat>
  <Paragraphs>89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4" baseType="lpstr">
      <vt:lpstr>等线</vt:lpstr>
      <vt:lpstr>等线 Light</vt:lpstr>
      <vt:lpstr>Arial</vt:lpstr>
      <vt:lpstr>Office 主题​​</vt:lpstr>
      <vt:lpstr>Kboss之算力纳管</vt:lpstr>
      <vt:lpstr>目录</vt:lpstr>
      <vt:lpstr>客户算力需求与成本的考量</vt:lpstr>
      <vt:lpstr>算力纳管解决的问题</vt:lpstr>
      <vt:lpstr>算力中心资源</vt:lpstr>
      <vt:lpstr>KBoss纳管网络架构</vt:lpstr>
      <vt:lpstr>算力中心功能架构</vt:lpstr>
      <vt:lpstr>算力纳管原材料产品模型</vt:lpstr>
      <vt:lpstr>Kboss算力纳管功能</vt:lpstr>
      <vt:lpstr>Kboss算力纳管特色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Kboss之算力纳管</dc:title>
  <dc:creator>Microsoft Office User</dc:creator>
  <cp:lastModifiedBy>Microsoft Office User</cp:lastModifiedBy>
  <cp:revision>24</cp:revision>
  <dcterms:created xsi:type="dcterms:W3CDTF">2025-07-04T07:03:21Z</dcterms:created>
  <dcterms:modified xsi:type="dcterms:W3CDTF">2025-07-04T07:46:34Z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53B0DB7E27CB92E02D7867689EBC183E_43</vt:lpwstr>
  </property>
  <property fmtid="{D5CDD505-2E9C-101B-9397-08002B2CF9AE}" pid="3" name="KSOProductBuildVer">
    <vt:lpwstr>2052-12.1.21861.21861</vt:lpwstr>
  </property>
</Properties>
</file>