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5" r:id="rId11"/>
    <p:sldId id="266" r:id="rId12"/>
    <p:sldId id="264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17016-C475-804D-AEFF-92B119186A69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4B354-2D5E-B140-A273-E8E4707CE9B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/>
              <a:t>开元知识库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/>
              <a:t>开元云（北京）科技有限公司</a:t>
            </a:r>
            <a:endParaRPr kumimoji="1" lang="en-US" altLang="zh-CN" dirty="0"/>
          </a:p>
          <a:p>
            <a:r>
              <a:rPr kumimoji="1" lang="zh-CN" altLang="en-US" dirty="0"/>
              <a:t>即将上线</a:t>
            </a:r>
            <a:r>
              <a:rPr kumimoji="1" lang="zh-CN" altLang="en-US"/>
              <a:t>，敬请期待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开元知识库</a:t>
            </a:r>
            <a:r>
              <a:rPr kumimoji="1" lang="en-US" altLang="zh-CN" dirty="0"/>
              <a:t>SaaS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体验用户（支持长达</a:t>
            </a:r>
            <a:r>
              <a:rPr kumimoji="1" lang="en-US" altLang="zh-CN" dirty="0"/>
              <a:t>1</a:t>
            </a:r>
            <a:r>
              <a:rPr kumimoji="1" lang="zh-CN" altLang="en-US" dirty="0"/>
              <a:t>个月的体验时间，</a:t>
            </a:r>
            <a:r>
              <a:rPr kumimoji="1" lang="en-US" altLang="zh-CN" dirty="0"/>
              <a:t>10G</a:t>
            </a:r>
            <a:r>
              <a:rPr kumimoji="1" lang="zh-CN" altLang="en-US" dirty="0"/>
              <a:t>文档存储）</a:t>
            </a:r>
            <a:endParaRPr kumimoji="1" lang="en-US" altLang="zh-CN" dirty="0"/>
          </a:p>
          <a:p>
            <a:r>
              <a:rPr kumimoji="1" lang="zh-CN" altLang="en-US" dirty="0"/>
              <a:t>享受开元云</a:t>
            </a:r>
            <a:r>
              <a:rPr kumimoji="1" lang="en-US" altLang="zh-CN" dirty="0"/>
              <a:t>7</a:t>
            </a:r>
            <a:r>
              <a:rPr kumimoji="1" lang="zh-CN" altLang="en-US" dirty="0"/>
              <a:t>*</a:t>
            </a:r>
            <a:r>
              <a:rPr kumimoji="1" lang="en-US" altLang="zh-CN" dirty="0"/>
              <a:t>24</a:t>
            </a:r>
            <a:r>
              <a:rPr kumimoji="1" lang="zh-CN" altLang="en-US" dirty="0"/>
              <a:t>小时在线技术服务</a:t>
            </a:r>
            <a:endParaRPr kumimoji="1" lang="en-US" altLang="zh-CN" dirty="0"/>
          </a:p>
          <a:p>
            <a:r>
              <a:rPr kumimoji="1" lang="zh-CN" altLang="en-US" dirty="0"/>
              <a:t>偏好云上部署的客户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开元知识库技术规格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向量库：首选</a:t>
            </a:r>
            <a:r>
              <a:rPr kumimoji="1" lang="en-US" altLang="zh-CN" dirty="0"/>
              <a:t>milvus</a:t>
            </a:r>
            <a:r>
              <a:rPr kumimoji="1" lang="zh-CN" altLang="en-US" dirty="0"/>
              <a:t>服务器版</a:t>
            </a:r>
            <a:endParaRPr kumimoji="1" lang="en-US" altLang="zh-CN" dirty="0"/>
          </a:p>
          <a:p>
            <a:r>
              <a:rPr kumimoji="1" lang="en-US" altLang="zh-CN" dirty="0"/>
              <a:t>Embedding</a:t>
            </a:r>
            <a:r>
              <a:rPr kumimoji="1" lang="zh-CN" altLang="en-US" dirty="0"/>
              <a:t>：首选</a:t>
            </a:r>
            <a:r>
              <a:rPr kumimoji="1" lang="en-US" altLang="zh-CN" dirty="0"/>
              <a:t>BAAI/bge-m3</a:t>
            </a:r>
            <a:endParaRPr kumimoji="1" lang="en-US" altLang="zh-CN" dirty="0"/>
          </a:p>
          <a:p>
            <a:r>
              <a:rPr kumimoji="1" lang="en-US" altLang="zh-CN" dirty="0" err="1"/>
              <a:t>Reranker</a:t>
            </a:r>
            <a:r>
              <a:rPr kumimoji="1" lang="zh-CN" altLang="en-US" dirty="0"/>
              <a:t>：首选：</a:t>
            </a:r>
            <a:r>
              <a:rPr kumimoji="1" lang="en-US" altLang="zh-CN" dirty="0"/>
              <a:t> BAAI/bge-reranker-v2-m3</a:t>
            </a:r>
            <a:endParaRPr kumimoji="1" lang="en-US" altLang="zh-CN" dirty="0"/>
          </a:p>
          <a:p>
            <a:r>
              <a:rPr kumimoji="1" lang="zh-CN" altLang="en-US" dirty="0"/>
              <a:t>图数据库：</a:t>
            </a:r>
            <a:r>
              <a:rPr kumimoji="1" lang="en-US" altLang="zh-CN" dirty="0"/>
              <a:t>neo4j</a:t>
            </a:r>
            <a:endParaRPr kumimoji="1"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目录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产品形式</a:t>
            </a:r>
            <a:endParaRPr kumimoji="1" lang="en-US" altLang="zh-CN" dirty="0"/>
          </a:p>
          <a:p>
            <a:r>
              <a:rPr kumimoji="1" lang="zh-CN" altLang="en-US" dirty="0"/>
              <a:t>功能特点</a:t>
            </a:r>
            <a:endParaRPr kumimoji="1" lang="en-US" altLang="zh-CN" dirty="0"/>
          </a:p>
          <a:p>
            <a:r>
              <a:rPr kumimoji="1" lang="zh-CN" altLang="en-US" dirty="0"/>
              <a:t>功能架构</a:t>
            </a:r>
            <a:endParaRPr kumimoji="1" lang="en-US" altLang="zh-CN" dirty="0"/>
          </a:p>
          <a:p>
            <a:r>
              <a:rPr kumimoji="1" lang="zh-CN" altLang="en-US" dirty="0"/>
              <a:t>适用范围</a:t>
            </a:r>
            <a:endParaRPr kumimoji="1" lang="en-US" altLang="zh-CN" dirty="0"/>
          </a:p>
          <a:p>
            <a:r>
              <a:rPr kumimoji="1" lang="zh-CN" altLang="en-US" dirty="0"/>
              <a:t>技术规格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产品形式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开元知识库一体机</a:t>
            </a:r>
            <a:endParaRPr kumimoji="1" lang="en-US" altLang="zh-CN" dirty="0"/>
          </a:p>
          <a:p>
            <a:r>
              <a:rPr kumimoji="1" lang="en-US" altLang="zh-CN" dirty="0"/>
              <a:t>SaaS</a:t>
            </a:r>
            <a:r>
              <a:rPr kumimoji="1" lang="zh-CN" altLang="en-US" dirty="0"/>
              <a:t>知识库服务平台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开元知识库一体机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支持多知识库，不同知识库可设置不同访问权限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源文档管理，每个知识库一个文件系统，支持多级目录以及文件上传下载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动态外部知识抽取，自定义接口数据抽取，网页爬虫，外部知识抽取策略管理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自动从源文档中抽取知识图谱，手动添加知识图谱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对外提供两种接口：</a:t>
            </a:r>
            <a:r>
              <a:rPr lang="en-US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）仅知识库；</a:t>
            </a:r>
            <a:r>
              <a:rPr lang="en-US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）知识库</a:t>
            </a:r>
            <a:r>
              <a:rPr lang="en-US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知识图谱</a:t>
            </a:r>
            <a:endParaRPr lang="en-US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"/>
            </a:pPr>
            <a:r>
              <a:rPr lang="zh-CN" altLang="en-US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内置</a:t>
            </a:r>
            <a:r>
              <a:rPr lang="en-US" altLang="zh-CN" sz="1800" kern="100" dirty="0" err="1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embeding</a:t>
            </a:r>
            <a:r>
              <a:rPr lang="zh-CN" altLang="en-US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大模型</a:t>
            </a:r>
            <a:r>
              <a:rPr lang="zh-CN" altLang="en-US" sz="1800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嵌入模型</a:t>
            </a:r>
            <a:r>
              <a:rPr lang="zh-CN" altLang="en-US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，实体识别大模型</a:t>
            </a:r>
            <a:r>
              <a:rPr lang="zh-CN" altLang="en-US" sz="1800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模型</a:t>
            </a:r>
            <a:r>
              <a:rPr lang="en-US" altLang="zh-CN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，三元组大模型</a:t>
            </a:r>
            <a:r>
              <a:rPr lang="en-US" altLang="zh-CN" sz="1800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抽取模型</a:t>
            </a:r>
            <a:r>
              <a:rPr lang="zh-CN" altLang="en-US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milvus</a:t>
            </a:r>
            <a:r>
              <a:rPr lang="zh-CN" altLang="en-US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向量库，</a:t>
            </a:r>
            <a:r>
              <a:rPr lang="en-US" altLang="zh-CN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neo4j</a:t>
            </a:r>
            <a:r>
              <a:rPr lang="zh-CN" altLang="en-US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知识图谱库</a:t>
            </a:r>
            <a:r>
              <a:rPr lang="zh-CN" altLang="en-US" sz="1800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图数据库</a:t>
            </a:r>
            <a:endParaRPr lang="en-US" altLang="zh-CN" sz="1800" kern="100" dirty="0"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"/>
            </a:pPr>
            <a:r>
              <a:rPr lang="zh-CN" altLang="en-US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缺省内置</a:t>
            </a:r>
            <a:r>
              <a:rPr lang="en-US" altLang="zh-CN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Qwen3-3B</a:t>
            </a:r>
            <a:r>
              <a:rPr lang="zh-CN" altLang="en-US" sz="1800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开元模型，支持对话应用</a:t>
            </a:r>
            <a:endParaRPr lang="en-US" altLang="zh-CN" sz="1800" kern="100" dirty="0"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"/>
            </a:pPr>
            <a:r>
              <a:rPr lang="zh-CN" altLang="en-US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全套</a:t>
            </a:r>
            <a:r>
              <a:rPr lang="en-US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API</a:t>
            </a:r>
            <a:r>
              <a:rPr lang="zh-CN" altLang="en-US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文档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一体机选项清单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err="1"/>
              <a:t>Kyrag</a:t>
            </a:r>
            <a:r>
              <a:rPr kumimoji="1" lang="zh-CN" altLang="en-US" dirty="0"/>
              <a:t>知识库管理平台（单机构版）</a:t>
            </a:r>
            <a:endParaRPr kumimoji="1" lang="en-US" altLang="zh-CN" dirty="0"/>
          </a:p>
          <a:p>
            <a:r>
              <a:rPr kumimoji="1" lang="en-US" altLang="zh-CN" dirty="0"/>
              <a:t>Embedding</a:t>
            </a:r>
            <a:r>
              <a:rPr kumimoji="1" lang="zh-CN" altLang="en-US" dirty="0"/>
              <a:t>模型服务</a:t>
            </a:r>
            <a:endParaRPr kumimoji="1" lang="en-US" altLang="zh-CN" dirty="0"/>
          </a:p>
          <a:p>
            <a:r>
              <a:rPr kumimoji="1" lang="en-US" altLang="zh-CN" dirty="0" err="1"/>
              <a:t>Reranker</a:t>
            </a:r>
            <a:r>
              <a:rPr kumimoji="1" lang="zh-CN" altLang="en-US" dirty="0"/>
              <a:t>模型服务</a:t>
            </a:r>
            <a:endParaRPr kumimoji="1" lang="en-US" altLang="zh-CN" dirty="0"/>
          </a:p>
          <a:p>
            <a:r>
              <a:rPr kumimoji="1" lang="zh-CN" altLang="en-US" dirty="0"/>
              <a:t>如选择知识图谱检索极强</a:t>
            </a:r>
            <a:r>
              <a:rPr kumimoji="1" lang="zh-CN" altLang="en-US" dirty="0">
                <a:solidFill>
                  <a:srgbClr val="FF0000"/>
                </a:solidFill>
              </a:rPr>
              <a:t>增强</a:t>
            </a:r>
            <a:endParaRPr kumimoji="1" lang="zh-CN" altLang="en-US" dirty="0">
              <a:solidFill>
                <a:srgbClr val="FF0000"/>
              </a:solidFill>
            </a:endParaRPr>
          </a:p>
          <a:p>
            <a:pPr lvl="1"/>
            <a:r>
              <a:rPr kumimoji="1" lang="zh-CN" altLang="en-US" dirty="0"/>
              <a:t>实体识别模型服务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三元组模型服务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图数据库服务</a:t>
            </a:r>
            <a:endParaRPr kumimoji="1" lang="en-US" altLang="zh-CN" dirty="0"/>
          </a:p>
          <a:p>
            <a:r>
              <a:rPr kumimoji="1" lang="zh-CN" altLang="en-US" dirty="0"/>
              <a:t>向量数据库服务</a:t>
            </a:r>
            <a:endParaRPr kumimoji="1" lang="en-US" altLang="zh-CN" dirty="0"/>
          </a:p>
          <a:p>
            <a:r>
              <a:rPr kumimoji="1" lang="en-US" altLang="zh-CN" dirty="0"/>
              <a:t>Qwen3-3B</a:t>
            </a:r>
            <a:r>
              <a:rPr kumimoji="1" lang="zh-CN" altLang="en-US" dirty="0"/>
              <a:t>大模型服务</a:t>
            </a:r>
            <a:endParaRPr kumimoji="1" lang="en-US" altLang="zh-C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开元知识库</a:t>
            </a:r>
            <a:r>
              <a:rPr kumimoji="1" lang="en-US" altLang="zh-CN" dirty="0"/>
              <a:t>SaaS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"/>
            </a:pPr>
            <a:r>
              <a:rPr lang="zh-CN" altLang="en-US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多机构支持，机构内支持多用户，角色以及按角色定义的功能权限控制</a:t>
            </a:r>
            <a:endParaRPr lang="en-US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支持多知识库，不同知识库可设置不同访问权限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源文档管理，每个知识库一个文件系统，支持多级目录以及文件上传下载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动态外部知识抽取，自定义接口数据抽取，网页爬虫，外部知识抽取策略管理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自动从源文档中抽取知识图谱，手动添加知识图谱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"/>
            </a:pP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对外提供两种接口：</a:t>
            </a:r>
            <a:r>
              <a:rPr lang="en-US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）仅知识库；</a:t>
            </a:r>
            <a:r>
              <a:rPr lang="en-US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）知识库</a:t>
            </a:r>
            <a:r>
              <a:rPr lang="en-US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知识图谱</a:t>
            </a:r>
            <a:endParaRPr lang="en-US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"/>
            </a:pPr>
            <a:r>
              <a:rPr lang="en-US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API</a:t>
            </a:r>
            <a:r>
              <a:rPr lang="zh-CN" altLang="en-US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文档</a:t>
            </a:r>
            <a:endParaRPr lang="en-US" altLang="zh-CN" sz="1800" kern="100" dirty="0"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"/>
            </a:pPr>
            <a:r>
              <a:rPr lang="en-US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SaaS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定价策略：仅知识库，知识库</a:t>
            </a:r>
            <a:r>
              <a:rPr lang="zh-CN" altLang="zh-CN" sz="1800" kern="100" dirty="0">
                <a:effectLst/>
                <a:latin typeface="Apple Color Emoji" pitchFamily="2" charset="0"/>
                <a:ea typeface="DengXian" panose="02010600030101010101" pitchFamily="2" charset="-122"/>
                <a:cs typeface="Apple Color Emoji" pitchFamily="2" charset="0"/>
              </a:rPr>
              <a:t>➕</a:t>
            </a:r>
            <a:r>
              <a:rPr lang="zh-CN" altLang="zh-CN" sz="1800" kern="100" dirty="0">
                <a:effectLst/>
                <a:latin typeface="Cambria" panose="02040503050406030204" pitchFamily="18" charset="0"/>
                <a:ea typeface="DengXian" panose="02010600030101010101" pitchFamily="2" charset="-122"/>
                <a:cs typeface="Cambria" panose="02040503050406030204" pitchFamily="18" charset="0"/>
              </a:rPr>
              <a:t>知识图谱，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源文件容量</a:t>
            </a:r>
            <a:r>
              <a:rPr lang="zh-CN" altLang="en-US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，支持用户数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开元知识库功能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72200" y="1978025"/>
            <a:ext cx="4757057" cy="4351338"/>
          </a:xfrm>
        </p:spPr>
        <p:txBody>
          <a:bodyPr>
            <a:normAutofit fontScale="92500" lnSpcReduction="10000"/>
          </a:bodyPr>
          <a:lstStyle/>
          <a:p>
            <a:r>
              <a:rPr kumimoji="1" lang="zh-CN" altLang="en-US" dirty="0"/>
              <a:t>用户同步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注册机构和用户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申请</a:t>
            </a:r>
            <a:r>
              <a:rPr kumimoji="1" lang="en-US" altLang="zh-CN" dirty="0" err="1"/>
              <a:t>APIkey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启用和停止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API</a:t>
            </a:r>
            <a:r>
              <a:rPr kumimoji="1" lang="zh-CN" altLang="en-US" dirty="0"/>
              <a:t>调用</a:t>
            </a:r>
            <a:endParaRPr kumimoji="1" lang="en-US" altLang="zh-CN" dirty="0"/>
          </a:p>
          <a:p>
            <a:r>
              <a:rPr kumimoji="1" lang="zh-CN" altLang="en-US" dirty="0"/>
              <a:t>用户配置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向量库选择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Embedding</a:t>
            </a:r>
            <a:r>
              <a:rPr kumimoji="1" lang="zh-CN" altLang="en-US" dirty="0"/>
              <a:t>模型选择</a:t>
            </a:r>
            <a:endParaRPr kumimoji="1" lang="en-US" altLang="zh-CN" dirty="0"/>
          </a:p>
          <a:p>
            <a:pPr lvl="1"/>
            <a:r>
              <a:rPr kumimoji="1" lang="en-US" altLang="zh-CN" dirty="0" err="1"/>
              <a:t>Reranker</a:t>
            </a:r>
            <a:r>
              <a:rPr kumimoji="1" lang="zh-CN" altLang="en-US" dirty="0"/>
              <a:t>选择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三元组模型选择</a:t>
            </a:r>
            <a:endParaRPr kumimoji="1" lang="en-US" altLang="zh-CN" dirty="0"/>
          </a:p>
          <a:p>
            <a:r>
              <a:rPr kumimoji="1" lang="zh-CN" altLang="en-US" dirty="0"/>
              <a:t>知识检索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可选的知识图谱增强检索</a:t>
            </a:r>
            <a:endParaRPr kumimoji="1" lang="en-US" altLang="zh-CN" dirty="0"/>
          </a:p>
          <a:p>
            <a:pPr lvl="1"/>
            <a:endParaRPr kumimoji="1" lang="zh-CN" altLang="en-US" dirty="0"/>
          </a:p>
        </p:txBody>
      </p:sp>
      <p:sp>
        <p:nvSpPr>
          <p:cNvPr id="4" name="内容占位符 2"/>
          <p:cNvSpPr txBox="1"/>
          <p:nvPr/>
        </p:nvSpPr>
        <p:spPr>
          <a:xfrm>
            <a:off x="990600" y="1978025"/>
            <a:ext cx="47570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dirty="0"/>
              <a:t>RBAC</a:t>
            </a:r>
            <a:r>
              <a:rPr kumimoji="1" lang="zh-CN" altLang="en-US" dirty="0"/>
              <a:t>用户鉴权</a:t>
            </a:r>
            <a:endParaRPr kumimoji="1" lang="en-US" altLang="zh-CN" dirty="0"/>
          </a:p>
          <a:p>
            <a:r>
              <a:rPr kumimoji="1" lang="zh-CN" altLang="en-US" dirty="0"/>
              <a:t>知识库管理（增加，删除）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静态文档管理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知识库权限管理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知识库更新策略</a:t>
            </a:r>
            <a:endParaRPr kumimoji="1" lang="en-US" altLang="zh-CN" dirty="0"/>
          </a:p>
          <a:p>
            <a:r>
              <a:rPr kumimoji="1" lang="zh-CN" altLang="en-US" dirty="0"/>
              <a:t>动态文档抽取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自定义接口管理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爬虫网站资源管理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知识库更新策略管理</a:t>
            </a:r>
            <a:endParaRPr kumimoji="1" lang="en-US" altLang="zh-CN" dirty="0"/>
          </a:p>
          <a:p>
            <a:pPr marL="457200" lvl="1" indent="0">
              <a:buNone/>
            </a:pPr>
            <a:endParaRPr kumimoji="1"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566057" y="5159828"/>
            <a:ext cx="1643743" cy="10559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Embedding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服务</a:t>
            </a:r>
            <a:endParaRPr kumimoji="1"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2449286" y="5159828"/>
            <a:ext cx="1643743" cy="10559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Reranking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服务</a:t>
            </a:r>
            <a:endParaRPr kumimoji="1" lang="zh-CN" altLang="en-US" dirty="0"/>
          </a:p>
        </p:txBody>
      </p:sp>
      <p:sp>
        <p:nvSpPr>
          <p:cNvPr id="6" name="圆角矩形 5"/>
          <p:cNvSpPr/>
          <p:nvPr/>
        </p:nvSpPr>
        <p:spPr>
          <a:xfrm>
            <a:off x="4332515" y="5159828"/>
            <a:ext cx="1643743" cy="10559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err="1"/>
              <a:t>EntitiyIdentify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服务</a:t>
            </a:r>
            <a:endParaRPr kumimoji="1" lang="zh-CN" altLang="en-US" dirty="0"/>
          </a:p>
        </p:txBody>
      </p:sp>
      <p:sp>
        <p:nvSpPr>
          <p:cNvPr id="7" name="圆角矩形 6"/>
          <p:cNvSpPr/>
          <p:nvPr/>
        </p:nvSpPr>
        <p:spPr>
          <a:xfrm>
            <a:off x="6215744" y="5159828"/>
            <a:ext cx="1643743" cy="10559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err="1"/>
              <a:t>EntitiesRels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服务</a:t>
            </a:r>
            <a:endParaRPr kumimoji="1" lang="zh-CN" altLang="en-US" dirty="0"/>
          </a:p>
        </p:txBody>
      </p:sp>
      <p:sp>
        <p:nvSpPr>
          <p:cNvPr id="8" name="圆角矩形 7"/>
          <p:cNvSpPr/>
          <p:nvPr/>
        </p:nvSpPr>
        <p:spPr>
          <a:xfrm>
            <a:off x="8098973" y="5159828"/>
            <a:ext cx="1643743" cy="10559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err="1"/>
              <a:t>VectorDB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服务</a:t>
            </a:r>
            <a:endParaRPr kumimoji="1" lang="zh-CN" altLang="en-US" dirty="0"/>
          </a:p>
        </p:txBody>
      </p:sp>
      <p:sp>
        <p:nvSpPr>
          <p:cNvPr id="9" name="圆角矩形 8"/>
          <p:cNvSpPr/>
          <p:nvPr/>
        </p:nvSpPr>
        <p:spPr>
          <a:xfrm>
            <a:off x="9982202" y="5159828"/>
            <a:ext cx="1643743" cy="10559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err="1"/>
              <a:t>GraphDB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服务</a:t>
            </a:r>
            <a:endParaRPr kumimoji="1"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566057" y="4419600"/>
            <a:ext cx="11059888" cy="5987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b="1" dirty="0">
                <a:solidFill>
                  <a:schemeClr val="tx1"/>
                </a:solidFill>
              </a:rPr>
              <a:t>服务对接层</a:t>
            </a:r>
            <a:endParaRPr kumimoji="1" lang="zh-CN" altLang="en-US" b="1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66057" y="2577913"/>
            <a:ext cx="5529943" cy="1700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6096000" y="2577912"/>
            <a:ext cx="5529943" cy="17001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816427" y="3042555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文档分割</a:t>
            </a:r>
            <a:endParaRPr kumimoji="1" lang="zh-CN" altLang="en-US" dirty="0"/>
          </a:p>
        </p:txBody>
      </p:sp>
      <p:sp>
        <p:nvSpPr>
          <p:cNvPr id="15" name="圆角矩形 14"/>
          <p:cNvSpPr/>
          <p:nvPr/>
        </p:nvSpPr>
        <p:spPr>
          <a:xfrm>
            <a:off x="805541" y="3624942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向量化</a:t>
            </a:r>
            <a:endParaRPr kumimoji="1" lang="zh-CN" altLang="en-US" dirty="0"/>
          </a:p>
        </p:txBody>
      </p:sp>
      <p:sp>
        <p:nvSpPr>
          <p:cNvPr id="16" name="圆角矩形 15"/>
          <p:cNvSpPr/>
          <p:nvPr/>
        </p:nvSpPr>
        <p:spPr>
          <a:xfrm>
            <a:off x="2209800" y="3042555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实体识别</a:t>
            </a:r>
            <a:endParaRPr kumimoji="1" lang="zh-CN" altLang="en-US" dirty="0"/>
          </a:p>
        </p:txBody>
      </p:sp>
      <p:sp>
        <p:nvSpPr>
          <p:cNvPr id="17" name="圆角矩形 16"/>
          <p:cNvSpPr/>
          <p:nvPr/>
        </p:nvSpPr>
        <p:spPr>
          <a:xfrm>
            <a:off x="2209800" y="3627662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关系提取</a:t>
            </a:r>
            <a:endParaRPr kumimoji="1" lang="zh-CN" altLang="en-US" dirty="0"/>
          </a:p>
        </p:txBody>
      </p:sp>
      <p:sp>
        <p:nvSpPr>
          <p:cNvPr id="18" name="圆角矩形 17"/>
          <p:cNvSpPr/>
          <p:nvPr/>
        </p:nvSpPr>
        <p:spPr>
          <a:xfrm>
            <a:off x="3603173" y="3042554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持久化</a:t>
            </a:r>
            <a:endParaRPr kumimoji="1" lang="zh-CN" altLang="en-US" dirty="0"/>
          </a:p>
        </p:txBody>
      </p:sp>
      <p:sp>
        <p:nvSpPr>
          <p:cNvPr id="19" name="圆角矩形 18"/>
          <p:cNvSpPr/>
          <p:nvPr/>
        </p:nvSpPr>
        <p:spPr>
          <a:xfrm>
            <a:off x="6417129" y="3047995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向量化</a:t>
            </a:r>
            <a:endParaRPr kumimoji="1" lang="zh-CN" altLang="en-US" dirty="0"/>
          </a:p>
        </p:txBody>
      </p:sp>
      <p:sp>
        <p:nvSpPr>
          <p:cNvPr id="20" name="圆角矩形 19"/>
          <p:cNvSpPr/>
          <p:nvPr/>
        </p:nvSpPr>
        <p:spPr>
          <a:xfrm>
            <a:off x="6417129" y="3701138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实体识别</a:t>
            </a:r>
            <a:endParaRPr kumimoji="1" lang="zh-CN" altLang="en-US" dirty="0"/>
          </a:p>
        </p:txBody>
      </p:sp>
      <p:sp>
        <p:nvSpPr>
          <p:cNvPr id="21" name="圆角矩形 20"/>
          <p:cNvSpPr/>
          <p:nvPr/>
        </p:nvSpPr>
        <p:spPr>
          <a:xfrm>
            <a:off x="7807779" y="3058881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关系搜索</a:t>
            </a:r>
            <a:endParaRPr kumimoji="1" lang="zh-CN" altLang="en-US" dirty="0"/>
          </a:p>
        </p:txBody>
      </p:sp>
      <p:sp>
        <p:nvSpPr>
          <p:cNvPr id="22" name="圆角矩形 21"/>
          <p:cNvSpPr/>
          <p:nvPr/>
        </p:nvSpPr>
        <p:spPr>
          <a:xfrm>
            <a:off x="7807778" y="3701138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抽取知识</a:t>
            </a:r>
            <a:endParaRPr kumimoji="1" lang="zh-CN" altLang="en-US" dirty="0"/>
          </a:p>
        </p:txBody>
      </p:sp>
      <p:sp>
        <p:nvSpPr>
          <p:cNvPr id="23" name="圆角矩形 22"/>
          <p:cNvSpPr/>
          <p:nvPr/>
        </p:nvSpPr>
        <p:spPr>
          <a:xfrm>
            <a:off x="9198429" y="3045274"/>
            <a:ext cx="1240971" cy="5116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重排</a:t>
            </a:r>
            <a:endParaRPr kumimoji="1" lang="zh-CN" altLang="en-US" dirty="0"/>
          </a:p>
        </p:txBody>
      </p:sp>
      <p:sp>
        <p:nvSpPr>
          <p:cNvPr id="24" name="圆角矩形 23"/>
          <p:cNvSpPr/>
          <p:nvPr/>
        </p:nvSpPr>
        <p:spPr>
          <a:xfrm>
            <a:off x="772885" y="1631411"/>
            <a:ext cx="1964874" cy="5823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RBAC</a:t>
            </a:r>
            <a:endParaRPr kumimoji="1" lang="zh-CN" altLang="en-US" dirty="0"/>
          </a:p>
        </p:txBody>
      </p:sp>
      <p:sp>
        <p:nvSpPr>
          <p:cNvPr id="25" name="圆角矩形 24"/>
          <p:cNvSpPr/>
          <p:nvPr/>
        </p:nvSpPr>
        <p:spPr>
          <a:xfrm>
            <a:off x="2884713" y="1631410"/>
            <a:ext cx="1964874" cy="5823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知识库管理</a:t>
            </a:r>
            <a:endParaRPr kumimoji="1" lang="zh-CN" altLang="en-US" dirty="0"/>
          </a:p>
        </p:txBody>
      </p:sp>
      <p:sp>
        <p:nvSpPr>
          <p:cNvPr id="26" name="圆角矩形 25"/>
          <p:cNvSpPr/>
          <p:nvPr/>
        </p:nvSpPr>
        <p:spPr>
          <a:xfrm>
            <a:off x="4980217" y="1625965"/>
            <a:ext cx="1964874" cy="5823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静态文档管理</a:t>
            </a:r>
            <a:endParaRPr kumimoji="1" lang="zh-CN" altLang="en-US" dirty="0"/>
          </a:p>
        </p:txBody>
      </p:sp>
      <p:sp>
        <p:nvSpPr>
          <p:cNvPr id="27" name="圆角矩形 26"/>
          <p:cNvSpPr/>
          <p:nvPr/>
        </p:nvSpPr>
        <p:spPr>
          <a:xfrm>
            <a:off x="7092045" y="1625965"/>
            <a:ext cx="1964874" cy="5823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动态文档管理</a:t>
            </a:r>
            <a:endParaRPr kumimoji="1" lang="zh-CN" altLang="en-US" dirty="0"/>
          </a:p>
        </p:txBody>
      </p:sp>
      <p:sp>
        <p:nvSpPr>
          <p:cNvPr id="28" name="圆角矩形 27"/>
          <p:cNvSpPr/>
          <p:nvPr/>
        </p:nvSpPr>
        <p:spPr>
          <a:xfrm>
            <a:off x="9206593" y="1631405"/>
            <a:ext cx="1964874" cy="5823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相似文本抽取</a:t>
            </a:r>
            <a:endParaRPr kumimoji="1" lang="zh-CN" altLang="en-US" dirty="0"/>
          </a:p>
        </p:txBody>
      </p:sp>
      <p:sp>
        <p:nvSpPr>
          <p:cNvPr id="29" name="文本框 28"/>
          <p:cNvSpPr txBox="1"/>
          <p:nvPr/>
        </p:nvSpPr>
        <p:spPr>
          <a:xfrm>
            <a:off x="2057398" y="315686"/>
            <a:ext cx="7924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4400" b="1" dirty="0"/>
              <a:t>开元知识库功能架构</a:t>
            </a:r>
            <a:endParaRPr kumimoji="1" lang="zh-CN" altLang="en-US" sz="4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开元知识库一体机适用范围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对数据安全敏感</a:t>
            </a:r>
            <a:endParaRPr kumimoji="1" lang="en-US" altLang="zh-CN" dirty="0"/>
          </a:p>
          <a:p>
            <a:r>
              <a:rPr kumimoji="1" lang="zh-CN" altLang="en-US" dirty="0"/>
              <a:t>高性能知识检索要求</a:t>
            </a:r>
            <a:endParaRPr kumimoji="1"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1117</Words>
  <Application>WPS 文字</Application>
  <PresentationFormat>宽屏</PresentationFormat>
  <Paragraphs>153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32" baseType="lpstr">
      <vt:lpstr>Arial</vt:lpstr>
      <vt:lpstr>宋体</vt:lpstr>
      <vt:lpstr>Wingdings</vt:lpstr>
      <vt:lpstr>DengXian</vt:lpstr>
      <vt:lpstr>汉仪中等线KW</vt:lpstr>
      <vt:lpstr>Times New Roman</vt:lpstr>
      <vt:lpstr>Apple Color Emoji</vt:lpstr>
      <vt:lpstr>Cambria</vt:lpstr>
      <vt:lpstr>等线 Light</vt:lpstr>
      <vt:lpstr>等线</vt:lpstr>
      <vt:lpstr>微软雅黑</vt:lpstr>
      <vt:lpstr>汉仪旗黑</vt:lpstr>
      <vt:lpstr>宋体</vt:lpstr>
      <vt:lpstr>Arial Unicode MS</vt:lpstr>
      <vt:lpstr>Calibri</vt:lpstr>
      <vt:lpstr>Helvetica Neue</vt:lpstr>
      <vt:lpstr>汉仪书宋二KW</vt:lpstr>
      <vt:lpstr>苹方-简</vt:lpstr>
      <vt:lpstr>DengXian</vt:lpstr>
      <vt:lpstr>Wingdings</vt:lpstr>
      <vt:lpstr>Office 主题​​</vt:lpstr>
      <vt:lpstr>开元知识库</vt:lpstr>
      <vt:lpstr>目录</vt:lpstr>
      <vt:lpstr>产品形式</vt:lpstr>
      <vt:lpstr>开元知识库一体机</vt:lpstr>
      <vt:lpstr>一体机选项清单</vt:lpstr>
      <vt:lpstr>开元知识库SaaS</vt:lpstr>
      <vt:lpstr>开元知识库功能</vt:lpstr>
      <vt:lpstr>PowerPoint 演示文稿</vt:lpstr>
      <vt:lpstr>开元知识库一体机适用范围</vt:lpstr>
      <vt:lpstr>开元知识库SaaS</vt:lpstr>
      <vt:lpstr>开元知识库技术规格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开元知识库</dc:title>
  <dc:creator>Microsoft Office User</dc:creator>
  <cp:lastModifiedBy>2022020611</cp:lastModifiedBy>
  <cp:revision>3</cp:revision>
  <dcterms:created xsi:type="dcterms:W3CDTF">2025-07-02T03:36:39Z</dcterms:created>
  <dcterms:modified xsi:type="dcterms:W3CDTF">2025-07-02T03:36:39Z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AABB936C0B3F431947A9646806655856_43</vt:lpwstr>
  </property>
  <property fmtid="{D5CDD505-2E9C-101B-9397-08002B2CF9AE}" pid="3" name="KSOProductBuildVer">
    <vt:lpwstr>2052-7.5.1.8994</vt:lpwstr>
  </property>
</Properties>
</file>