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78" r:id="rId5"/>
    <p:sldId id="259" r:id="rId6"/>
    <p:sldId id="260" r:id="rId7"/>
    <p:sldId id="262" r:id="rId8"/>
    <p:sldId id="264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649"/>
    <p:restoredTop sz="94674"/>
  </p:normalViewPr>
  <p:slideViewPr>
    <p:cSldViewPr snapToGrid="0">
      <p:cViewPr varScale="1">
        <p:scale>
          <a:sx n="124" d="100"/>
          <a:sy n="124" d="100"/>
        </p:scale>
        <p:origin x="11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10871-F351-EB66-3C15-5B668C9B86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E9FC9F-8CFA-AA3A-E463-56232F5EFE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7B115-D802-FF99-695A-A9FD35946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A648-7EC6-C347-BA8F-17F64833081E}" type="datetimeFigureOut">
              <a:rPr lang="en-US" smtClean="0"/>
              <a:t>10/30/24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1F6DA-5A06-4923-998A-F4E7536EE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B5374-F0D7-8CB2-1DE8-0C9E33253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EB35C-2F5A-3848-9BA3-6A0602000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75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486E5-0158-89D8-92FF-AE6072301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7A8734-D3C4-3DBA-3672-DB7803F137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8E17E-2893-CAA5-5661-BF41E387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A648-7EC6-C347-BA8F-17F64833081E}" type="datetimeFigureOut">
              <a:rPr lang="en-US" smtClean="0"/>
              <a:t>10/30/24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7B9F8-E524-A8CC-3BF8-B3600D2FB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34A99-DFF1-0165-A7E4-510FA746C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EB35C-2F5A-3848-9BA3-6A0602000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66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D1D566-44FF-C712-549D-D7EA07E92E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DD7370-48EB-F684-D393-128D825F8A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86B708-E4B8-CBD9-C2ED-3502B06E9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A648-7EC6-C347-BA8F-17F64833081E}" type="datetimeFigureOut">
              <a:rPr lang="en-US" smtClean="0"/>
              <a:t>10/30/24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272993-D6C0-B502-628B-C4712541F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6C284E-4235-B287-AC16-09EB1852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EB35C-2F5A-3848-9BA3-6A0602000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22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95C2E-72A0-61BD-BC81-EA82666CC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EEC5C-17DB-63A0-0221-81CB0350E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D6AD3-6623-D791-2E89-FF9EBDDC9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A648-7EC6-C347-BA8F-17F64833081E}" type="datetimeFigureOut">
              <a:rPr lang="en-US" smtClean="0"/>
              <a:t>10/30/24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91698-6DC7-EC41-99DF-69F7B5293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D3E7D-A189-6ECA-05E0-5DCB88BAD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EB35C-2F5A-3848-9BA3-6A0602000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715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A1843-7525-4488-554E-8892CC1A8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771BEC-A5DE-4B67-E62B-4744F8AFD8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511402-DBFB-F52F-DC41-15418B0CB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A648-7EC6-C347-BA8F-17F64833081E}" type="datetimeFigureOut">
              <a:rPr lang="en-US" smtClean="0"/>
              <a:t>10/30/24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6BB6DB-F6C0-F058-D716-39881F7EB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58F72-5B19-7E65-3CEB-340548E98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EB35C-2F5A-3848-9BA3-6A0602000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393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9B453-9158-C9CA-477C-5324C2B1B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221702-2F21-F545-A6AC-9419615A21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8D061-F026-17F8-EC5D-CC6A1BE792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182A52-3EAB-F881-E038-99AE7C13D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A648-7EC6-C347-BA8F-17F64833081E}" type="datetimeFigureOut">
              <a:rPr lang="en-US" smtClean="0"/>
              <a:t>10/30/24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783F5C-70F6-BADF-08E7-3BB0B0671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3A7B1E-2746-FA67-3297-454097109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EB35C-2F5A-3848-9BA3-6A0602000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6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C73CD-7091-6978-7463-80A3F0BC6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397994-EC34-7DE4-9062-54297B04C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7E043A-50E9-F672-A237-8059C4FBE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A5D3BC-4FC8-3610-C349-CB5B972A6E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AEDF1C-B795-C308-CBAB-0F89470982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19CB5F-B98F-35F0-F98B-AD8EED4C4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A648-7EC6-C347-BA8F-17F64833081E}" type="datetimeFigureOut">
              <a:rPr lang="en-US" smtClean="0"/>
              <a:t>10/30/24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DA1835-EA25-1956-8EAA-5B4AEF6C2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1509FD-C257-5503-CD4C-E426BAAC9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EB35C-2F5A-3848-9BA3-6A0602000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926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0DC0D-9BF3-5C8F-9D50-19C374DBC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6BD96E-A26C-8A39-4A3D-178A7F75F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A648-7EC6-C347-BA8F-17F64833081E}" type="datetimeFigureOut">
              <a:rPr lang="en-US" smtClean="0"/>
              <a:t>10/30/24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7020B5-BD71-B627-4480-20F2310EB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7662E1-D380-DCC4-BFBC-B382C93EE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EB35C-2F5A-3848-9BA3-6A0602000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276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3A5ADD-E424-E6CE-ECFC-6B39C2B6F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A648-7EC6-C347-BA8F-17F64833081E}" type="datetimeFigureOut">
              <a:rPr lang="en-US" smtClean="0"/>
              <a:t>10/30/24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18C215-5C74-6EE7-F77B-74A0D4042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5CD058-D43A-2C43-BCEA-C10EE8563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EB35C-2F5A-3848-9BA3-6A0602000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312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8C374-1D81-EA93-112B-036276759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569F6-CD93-B3BF-E722-4769E2873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E07DA6-6EFB-B8CE-EB8C-C8BBEA006E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9DA7BE-6F30-CAD8-2407-11A50E451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A648-7EC6-C347-BA8F-17F64833081E}" type="datetimeFigureOut">
              <a:rPr lang="en-US" smtClean="0"/>
              <a:t>10/30/24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C44B71-8622-7CA0-611F-D7FDB3176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2A790F-B8C6-9349-0766-39A60BA93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EB35C-2F5A-3848-9BA3-6A0602000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34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733B3-5AD3-149B-A14D-5B809686C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488229-CC64-FB43-63C9-B052924667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5FC21E-D946-2569-0B37-D8AF1CC4A7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7DDF4F-7869-B759-7CE5-376538E38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A648-7EC6-C347-BA8F-17F64833081E}" type="datetimeFigureOut">
              <a:rPr lang="en-US" smtClean="0"/>
              <a:t>10/30/24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694F9-9B31-BF5C-6825-D5BFC553D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AD0452-2F7A-4949-A76A-8C861CAEE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EB35C-2F5A-3848-9BA3-6A0602000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97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9B951C-467F-1D3A-8703-D68FC792A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70F9F7-E986-5472-04CC-E0BE95355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B64A8-8331-3993-04D3-AA96A4CCED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3A648-7EC6-C347-BA8F-17F64833081E}" type="datetimeFigureOut">
              <a:rPr lang="en-US" smtClean="0"/>
              <a:t>10/30/24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B266A-6914-A9DF-8FE5-7E80623D46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E3163-D179-EA66-1105-4E18971116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EB35C-2F5A-3848-9BA3-6A0602000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38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FB28C-3469-07A1-186A-92EEB38295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OpenComputing</a:t>
            </a:r>
            <a:r>
              <a:rPr lang="zh-CN" altLang="en-US" dirty="0"/>
              <a:t> </a:t>
            </a:r>
            <a:r>
              <a:rPr lang="en-US" altLang="zh-CN" dirty="0"/>
              <a:t>2.0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C1849E-9864-1822-3AB0-81BD81940C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开元云</a:t>
            </a:r>
            <a:r>
              <a:rPr lang="zh-CN" altLang="en-US" dirty="0"/>
              <a:t>（北京）科技有限公司</a:t>
            </a:r>
            <a:endParaRPr lang="en-SG" altLang="zh-CN" dirty="0"/>
          </a:p>
          <a:p>
            <a:r>
              <a:rPr lang="en-US" altLang="zh-CN" dirty="0"/>
              <a:t>2024</a:t>
            </a:r>
            <a:r>
              <a:rPr lang="zh-CN" altLang="en-US" dirty="0"/>
              <a:t>年</a:t>
            </a:r>
            <a:r>
              <a:rPr lang="en-US" altLang="zh-CN" dirty="0"/>
              <a:t>7</a:t>
            </a:r>
            <a:r>
              <a:rPr lang="zh-CN" altLang="en-US" dirty="0"/>
              <a:t>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774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73E9A-2499-9E5E-461E-282B67DD7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MaaS平台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9AD792-56B4-0A40-1ECE-1035349C3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与Kboss平台对接</a:t>
            </a:r>
            <a:r>
              <a:rPr lang="zh-CN" altLang="en-US" dirty="0"/>
              <a:t>，作为资源方提供下列产品</a:t>
            </a:r>
            <a:endParaRPr lang="en-SG" altLang="zh-CN" dirty="0"/>
          </a:p>
          <a:p>
            <a:pPr lvl="1"/>
            <a:r>
              <a:rPr lang="zh-CN" altLang="en-US" dirty="0"/>
              <a:t>大模型对话式体验</a:t>
            </a:r>
            <a:endParaRPr lang="en-SG" altLang="zh-CN" dirty="0"/>
          </a:p>
          <a:p>
            <a:pPr lvl="1"/>
            <a:r>
              <a:rPr lang="en-US" dirty="0" err="1"/>
              <a:t>客制化模型独立部署</a:t>
            </a:r>
            <a:r>
              <a:rPr lang="zh-CN" altLang="en-US" dirty="0"/>
              <a:t>（含硬件客制化，模型客制化）</a:t>
            </a:r>
            <a:endParaRPr lang="en-SG" altLang="zh-CN" dirty="0"/>
          </a:p>
          <a:p>
            <a:pPr lvl="1"/>
            <a:r>
              <a:rPr lang="zh-CN" altLang="en-US" dirty="0"/>
              <a:t>智能体</a:t>
            </a:r>
            <a:endParaRPr lang="en-SG" altLang="zh-CN" dirty="0"/>
          </a:p>
          <a:p>
            <a:pPr lvl="1"/>
            <a:r>
              <a:rPr lang="zh-CN" altLang="en-US" dirty="0"/>
              <a:t>混合模型应用</a:t>
            </a:r>
            <a:endParaRPr lang="en-SG" altLang="zh-CN" dirty="0"/>
          </a:p>
          <a:p>
            <a:r>
              <a:rPr lang="zh-CN" altLang="en-US" dirty="0"/>
              <a:t>定位：模型应用开发平台</a:t>
            </a:r>
            <a:endParaRPr lang="en-SG" altLang="zh-CN" dirty="0"/>
          </a:p>
          <a:p>
            <a:pPr lvl="1"/>
            <a:r>
              <a:rPr lang="zh-CN" altLang="en-US" dirty="0"/>
              <a:t>联通主流在线模型</a:t>
            </a:r>
            <a:endParaRPr lang="en-SG" altLang="zh-CN" dirty="0"/>
          </a:p>
          <a:p>
            <a:pPr lvl="1"/>
            <a:r>
              <a:rPr lang="en-US" dirty="0" err="1"/>
              <a:t>部署主流离线模型</a:t>
            </a:r>
            <a:endParaRPr lang="en-US" dirty="0"/>
          </a:p>
          <a:p>
            <a:pPr lvl="1"/>
            <a:r>
              <a:rPr lang="en-US" dirty="0" err="1"/>
              <a:t>在线开发调试部署外部应用连接</a:t>
            </a:r>
            <a:endParaRPr lang="en-US" dirty="0"/>
          </a:p>
          <a:p>
            <a:pPr lvl="1"/>
            <a:r>
              <a:rPr lang="en-US" dirty="0" err="1"/>
              <a:t>提供知识库</a:t>
            </a:r>
            <a:r>
              <a:rPr lang="zh-CN" altLang="en-US" dirty="0"/>
              <a:t>，模型微调开发，测试，部署</a:t>
            </a:r>
            <a:endParaRPr lang="en-SG" altLang="zh-CN" dirty="0"/>
          </a:p>
          <a:p>
            <a:pPr lvl="1"/>
            <a:r>
              <a:rPr lang="zh-CN" altLang="en-US" dirty="0"/>
              <a:t>智能体开发，测试和部署</a:t>
            </a:r>
            <a:endParaRPr lang="en-SG" altLang="zh-CN" dirty="0"/>
          </a:p>
          <a:p>
            <a:pPr lvl="1"/>
            <a:r>
              <a:rPr lang="zh-CN" altLang="en-US" dirty="0"/>
              <a:t>混合模型应用开发，测试和部署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442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EF568-6F6F-0711-9237-25F7F1032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服务平台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39407-9817-9A48-C126-C198EC93D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与Kboss集成</a:t>
            </a:r>
            <a:r>
              <a:rPr lang="zh-CN" altLang="en-US" dirty="0"/>
              <a:t>，作为资源方提供</a:t>
            </a:r>
            <a:endParaRPr lang="en-SG" altLang="zh-CN" dirty="0"/>
          </a:p>
          <a:p>
            <a:pPr lvl="1"/>
            <a:r>
              <a:rPr lang="zh-CN" altLang="en-US" dirty="0"/>
              <a:t>监控和运维服务</a:t>
            </a:r>
            <a:endParaRPr lang="en-SG" altLang="zh-CN" dirty="0"/>
          </a:p>
          <a:p>
            <a:pPr lvl="1"/>
            <a:r>
              <a:rPr lang="en-US" dirty="0" err="1"/>
              <a:t>持续集成与部署</a:t>
            </a:r>
            <a:endParaRPr lang="en-US" dirty="0"/>
          </a:p>
          <a:p>
            <a:pPr lvl="1"/>
            <a:r>
              <a:rPr lang="en-US" dirty="0" err="1"/>
              <a:t>安全合规</a:t>
            </a:r>
            <a:endParaRPr lang="en-US" dirty="0"/>
          </a:p>
          <a:p>
            <a:pPr lvl="1"/>
            <a:r>
              <a:rPr lang="en-US" dirty="0" err="1"/>
              <a:t>公共服务部署</a:t>
            </a:r>
            <a:endParaRPr lang="en-US" dirty="0"/>
          </a:p>
          <a:p>
            <a:r>
              <a:rPr lang="en-US" dirty="0" err="1"/>
              <a:t>定位</a:t>
            </a:r>
            <a:r>
              <a:rPr lang="zh-CN" altLang="en-US" dirty="0"/>
              <a:t>：在线应用服务</a:t>
            </a:r>
            <a:endParaRPr lang="en-SG" altLang="zh-CN" dirty="0"/>
          </a:p>
          <a:p>
            <a:pPr lvl="1"/>
            <a:r>
              <a:rPr lang="zh-CN" altLang="en-US" dirty="0"/>
              <a:t>定制化应用监控与运维</a:t>
            </a:r>
            <a:endParaRPr lang="en-SG" altLang="zh-CN" dirty="0"/>
          </a:p>
          <a:p>
            <a:pPr lvl="1"/>
            <a:r>
              <a:rPr lang="en-US" dirty="0" err="1"/>
              <a:t>支持git</a:t>
            </a:r>
            <a:r>
              <a:rPr lang="zh-CN" altLang="en-US" dirty="0"/>
              <a:t>的</a:t>
            </a:r>
            <a:r>
              <a:rPr lang="en-US" altLang="zh-CN" dirty="0"/>
              <a:t>CI/CD</a:t>
            </a:r>
          </a:p>
          <a:p>
            <a:pPr lvl="1"/>
            <a:r>
              <a:rPr lang="en-US" dirty="0" err="1"/>
              <a:t>常用服务的一键式部署</a:t>
            </a:r>
            <a:endParaRPr lang="en-US" dirty="0"/>
          </a:p>
          <a:p>
            <a:pPr lvl="1"/>
            <a:r>
              <a:rPr lang="en-US" dirty="0" err="1"/>
              <a:t>安全与合规服务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06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BEAFC-75DA-7C36-6F8F-FC56B8B79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Kboss</a:t>
            </a:r>
            <a:r>
              <a:rPr lang="zh-CN" altLang="en-US" dirty="0"/>
              <a:t> </a:t>
            </a:r>
            <a:r>
              <a:rPr lang="en-US" altLang="zh-CN" dirty="0"/>
              <a:t>1.0</a:t>
            </a:r>
            <a:r>
              <a:rPr lang="zh-CN" altLang="en-US" dirty="0"/>
              <a:t> 回顾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8C5ED-1F34-9398-4303-5122F1C33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开元云业务云上</a:t>
            </a:r>
            <a:endParaRPr lang="en-US" dirty="0"/>
          </a:p>
          <a:p>
            <a:pPr lvl="1"/>
            <a:r>
              <a:rPr lang="en-US" dirty="0" err="1"/>
              <a:t>供应商产品上云</a:t>
            </a:r>
            <a:endParaRPr lang="en-US" dirty="0"/>
          </a:p>
          <a:p>
            <a:pPr lvl="1"/>
            <a:r>
              <a:rPr lang="en-US" dirty="0" err="1"/>
              <a:t>分销商业务过程上云</a:t>
            </a:r>
            <a:endParaRPr lang="en-US" dirty="0"/>
          </a:p>
          <a:p>
            <a:pPr lvl="1"/>
            <a:r>
              <a:rPr lang="en-US" dirty="0" err="1"/>
              <a:t>客户购买体验上云</a:t>
            </a:r>
            <a:endParaRPr lang="en-US" dirty="0"/>
          </a:p>
          <a:p>
            <a:pPr lvl="1"/>
            <a:r>
              <a:rPr lang="zh-CN" altLang="en-US" dirty="0"/>
              <a:t>供应商分销商结算</a:t>
            </a:r>
            <a:endParaRPr lang="en-SG" altLang="zh-CN" dirty="0"/>
          </a:p>
          <a:p>
            <a:pPr lvl="1"/>
            <a:r>
              <a:rPr lang="zh-CN" altLang="en-US" dirty="0"/>
              <a:t>业务考核</a:t>
            </a:r>
            <a:r>
              <a:rPr lang="en-US" dirty="0" err="1"/>
              <a:t>上云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585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E7A3E-B222-21AE-8792-DFC683FC3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OpenComputing</a:t>
            </a:r>
            <a:r>
              <a:rPr lang="zh-CN" altLang="en-US" dirty="0"/>
              <a:t> </a:t>
            </a:r>
            <a:r>
              <a:rPr lang="en-US" altLang="zh-CN" dirty="0"/>
              <a:t>2.0</a:t>
            </a:r>
            <a:r>
              <a:rPr lang="zh-CN" altLang="en-US" dirty="0"/>
              <a:t>概要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F5D77-BE95-EBB0-1A1B-E5A74DA5B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Kboss平台持续改进</a:t>
            </a:r>
            <a:endParaRPr lang="en-US" dirty="0"/>
          </a:p>
          <a:p>
            <a:pPr lvl="1"/>
            <a:r>
              <a:rPr lang="en-US" dirty="0" err="1"/>
              <a:t>更多资源方接入</a:t>
            </a:r>
            <a:endParaRPr lang="en-US" dirty="0"/>
          </a:p>
          <a:p>
            <a:pPr lvl="1"/>
            <a:r>
              <a:rPr lang="en-US" dirty="0" err="1"/>
              <a:t>服务平台接入</a:t>
            </a:r>
            <a:endParaRPr lang="en-US" dirty="0"/>
          </a:p>
          <a:p>
            <a:pPr lvl="1"/>
            <a:r>
              <a:rPr lang="en-US" dirty="0" err="1"/>
              <a:t>MaaS平台接入</a:t>
            </a:r>
            <a:endParaRPr lang="en-US" dirty="0"/>
          </a:p>
          <a:p>
            <a:r>
              <a:rPr lang="en-US" dirty="0" err="1"/>
              <a:t>服务平台</a:t>
            </a:r>
            <a:endParaRPr lang="en-US" dirty="0"/>
          </a:p>
          <a:p>
            <a:pPr lvl="1"/>
            <a:r>
              <a:rPr lang="en-US" dirty="0" err="1"/>
              <a:t>监控与运维</a:t>
            </a:r>
            <a:endParaRPr lang="en-US" dirty="0"/>
          </a:p>
          <a:p>
            <a:pPr lvl="1"/>
            <a:r>
              <a:rPr lang="en-US" dirty="0" err="1"/>
              <a:t>持续集成与部署</a:t>
            </a:r>
            <a:endParaRPr lang="en-US" dirty="0"/>
          </a:p>
          <a:p>
            <a:pPr lvl="1"/>
            <a:r>
              <a:rPr lang="en-US" dirty="0" err="1"/>
              <a:t>安全合规</a:t>
            </a:r>
            <a:endParaRPr lang="en-US" dirty="0"/>
          </a:p>
          <a:p>
            <a:pPr lvl="1"/>
            <a:r>
              <a:rPr lang="en-US" dirty="0" err="1"/>
              <a:t>公共服务部署</a:t>
            </a:r>
            <a:endParaRPr lang="en-US" dirty="0"/>
          </a:p>
          <a:p>
            <a:r>
              <a:rPr lang="en-US" dirty="0" err="1"/>
              <a:t>MaaS平台</a:t>
            </a:r>
            <a:endParaRPr lang="en-US" dirty="0"/>
          </a:p>
          <a:p>
            <a:pPr lvl="1"/>
            <a:r>
              <a:rPr lang="en-SG" altLang="zh-CN" dirty="0"/>
              <a:t>API</a:t>
            </a:r>
            <a:r>
              <a:rPr lang="zh-CN" altLang="en-US" dirty="0"/>
              <a:t>连接主要</a:t>
            </a:r>
            <a:r>
              <a:rPr lang="en-US" altLang="zh-CN" dirty="0"/>
              <a:t>LLM</a:t>
            </a:r>
            <a:r>
              <a:rPr lang="zh-CN" altLang="en-US" dirty="0"/>
              <a:t>，提供客户大模型体验</a:t>
            </a:r>
            <a:endParaRPr lang="en-SG" altLang="zh-CN" dirty="0"/>
          </a:p>
          <a:p>
            <a:pPr lvl="1"/>
            <a:r>
              <a:rPr lang="en-SG" altLang="zh-CN" dirty="0"/>
              <a:t>RAG</a:t>
            </a:r>
            <a:r>
              <a:rPr lang="zh-CN" altLang="en-US" dirty="0"/>
              <a:t>，微调，客制化模型服务</a:t>
            </a:r>
            <a:endParaRPr lang="en-SG" altLang="zh-CN" dirty="0"/>
          </a:p>
          <a:p>
            <a:pPr lvl="1"/>
            <a:r>
              <a:rPr lang="en-US" dirty="0" err="1"/>
              <a:t>离线或微调模型客制化部署</a:t>
            </a:r>
            <a:endParaRPr lang="en-US" dirty="0"/>
          </a:p>
          <a:p>
            <a:pPr lvl="1"/>
            <a:r>
              <a:rPr lang="en-US" dirty="0" err="1"/>
              <a:t>在线智能体开发</a:t>
            </a:r>
            <a:r>
              <a:rPr lang="zh-CN" altLang="en-US" dirty="0"/>
              <a:t>，调试，发布</a:t>
            </a:r>
            <a:endParaRPr lang="en-SG" altLang="zh-CN" dirty="0"/>
          </a:p>
          <a:p>
            <a:pPr lvl="1"/>
            <a:r>
              <a:rPr lang="zh-CN" altLang="en-US" dirty="0"/>
              <a:t>模型</a:t>
            </a:r>
            <a:r>
              <a:rPr lang="en-US" altLang="zh-CN" dirty="0"/>
              <a:t>Pipeline</a:t>
            </a:r>
            <a:r>
              <a:rPr lang="zh-CN" altLang="en-US" dirty="0"/>
              <a:t>定义，混合模型应用开发和发布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765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87E1C-71BF-FCDF-7209-CEA59D84F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为客户提供以下大模型服务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16B2BA-1656-A33D-A17E-428D887794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大模型平台</a:t>
            </a:r>
            <a:r>
              <a:rPr lang="zh-CN" altLang="en-US" dirty="0"/>
              <a:t>（</a:t>
            </a:r>
            <a:r>
              <a:rPr lang="en-US" altLang="zh-CN" dirty="0" err="1"/>
              <a:t>MaaS</a:t>
            </a:r>
            <a:r>
              <a:rPr lang="zh-CN" altLang="en-US" dirty="0"/>
              <a:t>）上的模型体验</a:t>
            </a:r>
            <a:endParaRPr lang="en-SG" altLang="zh-CN" dirty="0"/>
          </a:p>
          <a:p>
            <a:r>
              <a:rPr lang="zh-CN" altLang="en-US"/>
              <a:t>客户私有</a:t>
            </a:r>
            <a:r>
              <a:rPr lang="zh-CN" altLang="en-SG" dirty="0"/>
              <a:t>知识库</a:t>
            </a:r>
            <a:r>
              <a:rPr lang="zh-CN" altLang="en-US" dirty="0"/>
              <a:t>，模型微调，模型量化，应用对接</a:t>
            </a:r>
            <a:endParaRPr lang="en-SG" altLang="zh-CN" dirty="0"/>
          </a:p>
          <a:p>
            <a:r>
              <a:rPr lang="zh-CN" altLang="en-US" dirty="0"/>
              <a:t>大模型功能性应用</a:t>
            </a:r>
            <a:endParaRPr lang="en-SG" altLang="zh-CN" dirty="0"/>
          </a:p>
          <a:p>
            <a:r>
              <a:rPr lang="zh-CN" altLang="en-US" dirty="0"/>
              <a:t>大模型行业应用</a:t>
            </a:r>
            <a:endParaRPr lang="en-SG" altLang="zh-CN" dirty="0"/>
          </a:p>
          <a:p>
            <a:r>
              <a:rPr lang="zh-CN" altLang="en-US" dirty="0"/>
              <a:t>一键式部署服务</a:t>
            </a:r>
            <a:endParaRPr lang="en-US" altLang="zh-CN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660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4BF4-59D9-2834-BF3A-956A1B1B7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OpenComputing</a:t>
            </a:r>
            <a:r>
              <a:rPr lang="zh-CN" altLang="en-US" dirty="0"/>
              <a:t> </a:t>
            </a:r>
            <a:r>
              <a:rPr lang="en-US" altLang="zh-CN" dirty="0"/>
              <a:t>2.0</a:t>
            </a:r>
            <a:r>
              <a:rPr lang="zh-CN" altLang="en-US" dirty="0"/>
              <a:t>部署架构</a:t>
            </a:r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44B87EF8-54F1-C868-2F0E-325B67D3BFF1}"/>
              </a:ext>
            </a:extLst>
          </p:cNvPr>
          <p:cNvSpPr/>
          <p:nvPr/>
        </p:nvSpPr>
        <p:spPr>
          <a:xfrm>
            <a:off x="10005943" y="3628026"/>
            <a:ext cx="1613452" cy="55659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CD2B9061-3194-9BC0-7227-B1F228B9C6C6}"/>
              </a:ext>
            </a:extLst>
          </p:cNvPr>
          <p:cNvSpPr/>
          <p:nvPr/>
        </p:nvSpPr>
        <p:spPr>
          <a:xfrm>
            <a:off x="674191" y="3683966"/>
            <a:ext cx="9363726" cy="55659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144DB8-838A-1230-FABC-D2FD36C00DA3}"/>
              </a:ext>
            </a:extLst>
          </p:cNvPr>
          <p:cNvSpPr txBox="1"/>
          <p:nvPr/>
        </p:nvSpPr>
        <p:spPr>
          <a:xfrm>
            <a:off x="689951" y="376138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内网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62FB4F7-DDE1-6AB0-9922-6B8C68486814}"/>
              </a:ext>
            </a:extLst>
          </p:cNvPr>
          <p:cNvSpPr txBox="1"/>
          <p:nvPr/>
        </p:nvSpPr>
        <p:spPr>
          <a:xfrm>
            <a:off x="10812669" y="372165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外网</a:t>
            </a:r>
            <a:endParaRPr lang="en-US" dirty="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A9A004A-4743-7263-073D-70E68387CE02}"/>
              </a:ext>
            </a:extLst>
          </p:cNvPr>
          <p:cNvGrpSpPr/>
          <p:nvPr/>
        </p:nvGrpSpPr>
        <p:grpSpPr>
          <a:xfrm>
            <a:off x="3017272" y="1690688"/>
            <a:ext cx="1341053" cy="4800600"/>
            <a:chOff x="3169367" y="1692275"/>
            <a:chExt cx="1341053" cy="48006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FFC15B3-A4E2-3FD1-8B49-FA4D99AD2980}"/>
                </a:ext>
              </a:extLst>
            </p:cNvPr>
            <p:cNvSpPr/>
            <p:nvPr/>
          </p:nvSpPr>
          <p:spPr>
            <a:xfrm>
              <a:off x="3169367" y="1692275"/>
              <a:ext cx="1339352" cy="48006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7CA15A4C-862A-DFA8-1157-B13A78F8BF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81275" y="2328375"/>
              <a:ext cx="1144421" cy="1595782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76A5918-2A65-3587-0181-80B47C9F9372}"/>
                </a:ext>
              </a:extLst>
            </p:cNvPr>
            <p:cNvSpPr txBox="1"/>
            <p:nvPr/>
          </p:nvSpPr>
          <p:spPr>
            <a:xfrm>
              <a:off x="3171592" y="1692275"/>
              <a:ext cx="13388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服务服务器</a:t>
              </a:r>
              <a:endParaRPr lang="en-US" dirty="0"/>
            </a:p>
          </p:txBody>
        </p:sp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6EAAD416-FA6D-548B-A8AC-DFE0C3F5B80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00054" y="4190925"/>
              <a:ext cx="1144421" cy="1595782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769BC68-AF90-3685-9E38-06E5CA26F870}"/>
              </a:ext>
            </a:extLst>
          </p:cNvPr>
          <p:cNvGrpSpPr/>
          <p:nvPr/>
        </p:nvGrpSpPr>
        <p:grpSpPr>
          <a:xfrm>
            <a:off x="1473857" y="1690688"/>
            <a:ext cx="1339352" cy="4800600"/>
            <a:chOff x="3169367" y="1692275"/>
            <a:chExt cx="1339352" cy="48006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DFE7F8B-647A-5ED9-B072-C1162B3E6D1B}"/>
                </a:ext>
              </a:extLst>
            </p:cNvPr>
            <p:cNvSpPr/>
            <p:nvPr/>
          </p:nvSpPr>
          <p:spPr>
            <a:xfrm>
              <a:off x="3169367" y="1692275"/>
              <a:ext cx="1339352" cy="48006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31152032-BA11-1E4C-C1A7-8146F9C13F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81275" y="2328375"/>
              <a:ext cx="1144421" cy="1595782"/>
            </a:xfrm>
            <a:prstGeom prst="rect">
              <a:avLst/>
            </a:prstGeom>
          </p:spPr>
        </p:pic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BF5B4E2-2C44-D2D0-913D-FD69D8D82402}"/>
                </a:ext>
              </a:extLst>
            </p:cNvPr>
            <p:cNvSpPr txBox="1"/>
            <p:nvPr/>
          </p:nvSpPr>
          <p:spPr>
            <a:xfrm>
              <a:off x="3171592" y="1692275"/>
              <a:ext cx="127288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算力网络服务器</a:t>
              </a:r>
              <a:endParaRPr lang="en-US" dirty="0"/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5D7CA5C3-ADBB-9F07-7CF5-CBE8B1682F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00054" y="4190925"/>
              <a:ext cx="1144421" cy="1595782"/>
            </a:xfrm>
            <a:prstGeom prst="rect">
              <a:avLst/>
            </a:prstGeom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178A43B-2D8B-5AAA-536F-EBD4D7DEC8F2}"/>
              </a:ext>
            </a:extLst>
          </p:cNvPr>
          <p:cNvGrpSpPr/>
          <p:nvPr/>
        </p:nvGrpSpPr>
        <p:grpSpPr>
          <a:xfrm>
            <a:off x="4550263" y="1690688"/>
            <a:ext cx="1403571" cy="4800600"/>
            <a:chOff x="3169367" y="1692275"/>
            <a:chExt cx="1403571" cy="4800600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2D9C0B1-2932-8175-F5B7-52C82417380A}"/>
                </a:ext>
              </a:extLst>
            </p:cNvPr>
            <p:cNvSpPr/>
            <p:nvPr/>
          </p:nvSpPr>
          <p:spPr>
            <a:xfrm>
              <a:off x="3169367" y="1692275"/>
              <a:ext cx="1339352" cy="48006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1B323074-C75E-E102-6344-0B2F08947D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81275" y="2328375"/>
              <a:ext cx="1144421" cy="1595782"/>
            </a:xfrm>
            <a:prstGeom prst="rect">
              <a:avLst/>
            </a:prstGeom>
          </p:spPr>
        </p:pic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9E0636B-719F-22FE-15CA-C8724186D709}"/>
                </a:ext>
              </a:extLst>
            </p:cNvPr>
            <p:cNvSpPr txBox="1"/>
            <p:nvPr/>
          </p:nvSpPr>
          <p:spPr>
            <a:xfrm>
              <a:off x="3171592" y="1692275"/>
              <a:ext cx="14013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MaaS服务器</a:t>
              </a:r>
              <a:endParaRPr lang="en-US" dirty="0"/>
            </a:p>
          </p:txBody>
        </p:sp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70535853-192F-9D4B-CBE9-FEB9983C491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00054" y="4190925"/>
              <a:ext cx="1144421" cy="1595782"/>
            </a:xfrm>
            <a:prstGeom prst="rect">
              <a:avLst/>
            </a:prstGeom>
          </p:spPr>
        </p:pic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918BB3EB-3808-80D0-C426-26FB072644AB}"/>
              </a:ext>
            </a:extLst>
          </p:cNvPr>
          <p:cNvGrpSpPr/>
          <p:nvPr/>
        </p:nvGrpSpPr>
        <p:grpSpPr>
          <a:xfrm>
            <a:off x="6094842" y="1690688"/>
            <a:ext cx="1339352" cy="4800600"/>
            <a:chOff x="3169367" y="1692275"/>
            <a:chExt cx="1339352" cy="4800600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3BA603F4-6C51-CD47-F4C1-9FF9279F63C1}"/>
                </a:ext>
              </a:extLst>
            </p:cNvPr>
            <p:cNvSpPr/>
            <p:nvPr/>
          </p:nvSpPr>
          <p:spPr>
            <a:xfrm>
              <a:off x="3169367" y="1692275"/>
              <a:ext cx="1339352" cy="48006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03234882-722D-3EC9-5D07-0E0C35289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81275" y="2328375"/>
              <a:ext cx="1144421" cy="1595782"/>
            </a:xfrm>
            <a:prstGeom prst="rect">
              <a:avLst/>
            </a:prstGeom>
          </p:spPr>
        </p:pic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720769A8-B5FD-20A6-4544-F5703CF3A3C4}"/>
                </a:ext>
              </a:extLst>
            </p:cNvPr>
            <p:cNvSpPr txBox="1"/>
            <p:nvPr/>
          </p:nvSpPr>
          <p:spPr>
            <a:xfrm>
              <a:off x="3171592" y="1692275"/>
              <a:ext cx="11448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DB服务器</a:t>
              </a:r>
              <a:endParaRPr lang="en-US" dirty="0"/>
            </a:p>
          </p:txBody>
        </p:sp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34695001-C83E-B948-013E-928A8C7E183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00054" y="4190925"/>
              <a:ext cx="1144421" cy="1595782"/>
            </a:xfrm>
            <a:prstGeom prst="rect">
              <a:avLst/>
            </a:prstGeom>
          </p:spPr>
        </p:pic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19F3CAB4-317C-59B9-80E1-D894F415EF10}"/>
              </a:ext>
            </a:extLst>
          </p:cNvPr>
          <p:cNvGrpSpPr/>
          <p:nvPr/>
        </p:nvGrpSpPr>
        <p:grpSpPr>
          <a:xfrm>
            <a:off x="7639421" y="1690688"/>
            <a:ext cx="1376319" cy="4800600"/>
            <a:chOff x="3169367" y="1692275"/>
            <a:chExt cx="1376319" cy="4800600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131D32A7-99AA-C975-D06D-6BCE0B69967B}"/>
                </a:ext>
              </a:extLst>
            </p:cNvPr>
            <p:cNvSpPr/>
            <p:nvPr/>
          </p:nvSpPr>
          <p:spPr>
            <a:xfrm>
              <a:off x="3169367" y="1692275"/>
              <a:ext cx="1339352" cy="48006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F18493BD-D00B-0BAB-C577-16EFE5E13D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81275" y="2328375"/>
              <a:ext cx="1144421" cy="1595782"/>
            </a:xfrm>
            <a:prstGeom prst="rect">
              <a:avLst/>
            </a:prstGeom>
          </p:spPr>
        </p:pic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50CD1B68-A7D5-AD5E-A062-D77ECA95B8B2}"/>
                </a:ext>
              </a:extLst>
            </p:cNvPr>
            <p:cNvSpPr txBox="1"/>
            <p:nvPr/>
          </p:nvSpPr>
          <p:spPr>
            <a:xfrm>
              <a:off x="3171592" y="1692275"/>
              <a:ext cx="13740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监控服务器</a:t>
              </a:r>
              <a:endParaRPr lang="en-US" dirty="0"/>
            </a:p>
          </p:txBody>
        </p:sp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FFFD5675-DCA7-2235-465F-A64247B72E5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00054" y="4190925"/>
              <a:ext cx="1144421" cy="1595782"/>
            </a:xfrm>
            <a:prstGeom prst="rect">
              <a:avLst/>
            </a:prstGeom>
          </p:spPr>
        </p:pic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6BB03A90-D710-1D48-E7E9-BF27FBB0C124}"/>
              </a:ext>
            </a:extLst>
          </p:cNvPr>
          <p:cNvGrpSpPr/>
          <p:nvPr/>
        </p:nvGrpSpPr>
        <p:grpSpPr>
          <a:xfrm>
            <a:off x="9181623" y="1690688"/>
            <a:ext cx="1339352" cy="4800600"/>
            <a:chOff x="3169367" y="1692275"/>
            <a:chExt cx="1339352" cy="4800600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F6EEF5C-E90B-E202-D2DF-A5AE53455F7C}"/>
                </a:ext>
              </a:extLst>
            </p:cNvPr>
            <p:cNvSpPr/>
            <p:nvPr/>
          </p:nvSpPr>
          <p:spPr>
            <a:xfrm>
              <a:off x="3169367" y="1692275"/>
              <a:ext cx="1339352" cy="48006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855D9FA3-6B3F-A602-CF80-7A348E0510E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81275" y="2328375"/>
              <a:ext cx="1144421" cy="1595782"/>
            </a:xfrm>
            <a:prstGeom prst="rect">
              <a:avLst/>
            </a:prstGeom>
          </p:spPr>
        </p:pic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B5503D41-D8AC-1846-0F08-D49BE469DDA3}"/>
                </a:ext>
              </a:extLst>
            </p:cNvPr>
            <p:cNvSpPr txBox="1"/>
            <p:nvPr/>
          </p:nvSpPr>
          <p:spPr>
            <a:xfrm>
              <a:off x="3171592" y="1692275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堡垒机</a:t>
              </a:r>
              <a:endParaRPr lang="en-US" dirty="0"/>
            </a:p>
          </p:txBody>
        </p:sp>
        <p:pic>
          <p:nvPicPr>
            <p:cNvPr id="53" name="Picture 52">
              <a:extLst>
                <a:ext uri="{FF2B5EF4-FFF2-40B4-BE49-F238E27FC236}">
                  <a16:creationId xmlns:a16="http://schemas.microsoft.com/office/drawing/2014/main" id="{2475EDBE-4B0E-13E4-6327-01291470AB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00054" y="4190925"/>
              <a:ext cx="1144421" cy="159578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80562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9036A59D-9593-176B-6563-FB2B7716D5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9556" y="1750564"/>
            <a:ext cx="8392887" cy="448353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866363A5-B31F-E4D1-FD47-254B5A422F20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Kboss平台架构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211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6A0A9BEF-2B68-35EE-548B-06F3E8E8A4B7}"/>
              </a:ext>
            </a:extLst>
          </p:cNvPr>
          <p:cNvSpPr/>
          <p:nvPr/>
        </p:nvSpPr>
        <p:spPr>
          <a:xfrm>
            <a:off x="1763146" y="3384008"/>
            <a:ext cx="8519058" cy="81726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F8E24D-B371-5F03-3A15-016478377167}"/>
              </a:ext>
            </a:extLst>
          </p:cNvPr>
          <p:cNvSpPr/>
          <p:nvPr/>
        </p:nvSpPr>
        <p:spPr>
          <a:xfrm>
            <a:off x="1779442" y="6028267"/>
            <a:ext cx="4282512" cy="508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本地部署模型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87DB54-E36B-A4B4-D45C-AD2F740E851B}"/>
              </a:ext>
            </a:extLst>
          </p:cNvPr>
          <p:cNvSpPr/>
          <p:nvPr/>
        </p:nvSpPr>
        <p:spPr>
          <a:xfrm>
            <a:off x="4220639" y="5163624"/>
            <a:ext cx="1841314" cy="62861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知识库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245BD9-2B26-FBFB-0456-7624A84EFCB5}"/>
              </a:ext>
            </a:extLst>
          </p:cNvPr>
          <p:cNvSpPr/>
          <p:nvPr/>
        </p:nvSpPr>
        <p:spPr>
          <a:xfrm>
            <a:off x="6303633" y="6028258"/>
            <a:ext cx="3978570" cy="508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API</a:t>
            </a:r>
            <a:r>
              <a:rPr lang="zh-CN" altLang="en-US" dirty="0"/>
              <a:t> </a:t>
            </a:r>
            <a:r>
              <a:rPr lang="en-US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Online</a:t>
            </a:r>
            <a:r>
              <a:rPr lang="zh-CN" altLang="en-US" dirty="0"/>
              <a:t> </a:t>
            </a:r>
            <a:r>
              <a:rPr lang="en-US" altLang="zh-CN" dirty="0"/>
              <a:t>LLM/TTS/SST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1FEDA8A-532A-D1CD-58D5-1032585C8DB3}"/>
              </a:ext>
            </a:extLst>
          </p:cNvPr>
          <p:cNvSpPr/>
          <p:nvPr/>
        </p:nvSpPr>
        <p:spPr>
          <a:xfrm>
            <a:off x="2070340" y="5163624"/>
            <a:ext cx="1881488" cy="62861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函数功能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845A161-BB9B-CF33-B143-B4E68454301F}"/>
              </a:ext>
            </a:extLst>
          </p:cNvPr>
          <p:cNvSpPr/>
          <p:nvPr/>
        </p:nvSpPr>
        <p:spPr>
          <a:xfrm>
            <a:off x="2070341" y="4419595"/>
            <a:ext cx="1881488" cy="508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参数定义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EA6318-7CF6-FD86-3138-4DDA06F92A02}"/>
              </a:ext>
            </a:extLst>
          </p:cNvPr>
          <p:cNvSpPr/>
          <p:nvPr/>
        </p:nvSpPr>
        <p:spPr>
          <a:xfrm>
            <a:off x="4220640" y="4419595"/>
            <a:ext cx="1841314" cy="508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用户模型APIKEY</a:t>
            </a: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CB5E32B-223B-EF68-43A9-659B93737912}"/>
              </a:ext>
            </a:extLst>
          </p:cNvPr>
          <p:cNvSpPr/>
          <p:nvPr/>
        </p:nvSpPr>
        <p:spPr>
          <a:xfrm>
            <a:off x="2254938" y="3635119"/>
            <a:ext cx="2051071" cy="4683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功能性应用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97F1CA4-906E-1D0C-75ED-F52B1D277988}"/>
              </a:ext>
            </a:extLst>
          </p:cNvPr>
          <p:cNvSpPr/>
          <p:nvPr/>
        </p:nvSpPr>
        <p:spPr>
          <a:xfrm>
            <a:off x="6330764" y="5163624"/>
            <a:ext cx="1841314" cy="6286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微调模型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25F3DD1-E708-D760-0147-4DBABBC952E4}"/>
              </a:ext>
            </a:extLst>
          </p:cNvPr>
          <p:cNvSpPr/>
          <p:nvPr/>
        </p:nvSpPr>
        <p:spPr>
          <a:xfrm>
            <a:off x="6330765" y="4419595"/>
            <a:ext cx="1841314" cy="508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用户函数定义</a:t>
            </a:r>
            <a:endParaRPr lang="en-US" dirty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2F8D2169-6FEB-09C0-C9B4-19D68B6D3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err="1"/>
              <a:t>MaaS平台架构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743445C-B7A8-247B-62B0-F0A57F239C49}"/>
              </a:ext>
            </a:extLst>
          </p:cNvPr>
          <p:cNvSpPr/>
          <p:nvPr/>
        </p:nvSpPr>
        <p:spPr>
          <a:xfrm>
            <a:off x="626853" y="2501660"/>
            <a:ext cx="1144441" cy="40346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04BFF61-5277-D9B9-46C9-CB61A6E12064}"/>
              </a:ext>
            </a:extLst>
          </p:cNvPr>
          <p:cNvSpPr/>
          <p:nvPr/>
        </p:nvSpPr>
        <p:spPr>
          <a:xfrm>
            <a:off x="626853" y="6028258"/>
            <a:ext cx="1144441" cy="508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融合层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0D5B104-3A01-BE44-1E32-D7DC6B486C51}"/>
              </a:ext>
            </a:extLst>
          </p:cNvPr>
          <p:cNvSpPr/>
          <p:nvPr/>
        </p:nvSpPr>
        <p:spPr>
          <a:xfrm>
            <a:off x="626853" y="5163624"/>
            <a:ext cx="1144441" cy="62861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增强层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0316C8-6CAE-704E-6DC2-385EBDB396B2}"/>
              </a:ext>
            </a:extLst>
          </p:cNvPr>
          <p:cNvSpPr/>
          <p:nvPr/>
        </p:nvSpPr>
        <p:spPr>
          <a:xfrm>
            <a:off x="618706" y="4419595"/>
            <a:ext cx="1144440" cy="508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用户层</a:t>
            </a:r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0A9377A-868C-68E2-A07C-B5C5C0E1B484}"/>
              </a:ext>
            </a:extLst>
          </p:cNvPr>
          <p:cNvSpPr/>
          <p:nvPr/>
        </p:nvSpPr>
        <p:spPr>
          <a:xfrm>
            <a:off x="4528344" y="3635119"/>
            <a:ext cx="2348823" cy="4683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专属模型建设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F7FF487-85D8-F73D-0F48-0FFA9CAFFB96}"/>
              </a:ext>
            </a:extLst>
          </p:cNvPr>
          <p:cNvSpPr/>
          <p:nvPr/>
        </p:nvSpPr>
        <p:spPr>
          <a:xfrm>
            <a:off x="7099015" y="3633710"/>
            <a:ext cx="2918085" cy="4683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行业应用开发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E491277-91D8-D6D0-E21A-A9CAF20BCDAB}"/>
              </a:ext>
            </a:extLst>
          </p:cNvPr>
          <p:cNvSpPr/>
          <p:nvPr/>
        </p:nvSpPr>
        <p:spPr>
          <a:xfrm>
            <a:off x="629819" y="3366303"/>
            <a:ext cx="1149620" cy="81726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应用层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65BBE4B-45CA-38C8-10FE-07CEB8F90EC5}"/>
              </a:ext>
            </a:extLst>
          </p:cNvPr>
          <p:cNvSpPr/>
          <p:nvPr/>
        </p:nvSpPr>
        <p:spPr>
          <a:xfrm>
            <a:off x="1779439" y="2491703"/>
            <a:ext cx="8502764" cy="68266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统一服务入口</a:t>
            </a: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AC9330-A3B2-F04F-9D1C-35DFAD73AF7E}"/>
              </a:ext>
            </a:extLst>
          </p:cNvPr>
          <p:cNvSpPr/>
          <p:nvPr/>
        </p:nvSpPr>
        <p:spPr>
          <a:xfrm>
            <a:off x="8440889" y="5163624"/>
            <a:ext cx="1841314" cy="6286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量化模型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4122DDE-3B94-8283-BAAD-3E62C579008F}"/>
              </a:ext>
            </a:extLst>
          </p:cNvPr>
          <p:cNvSpPr/>
          <p:nvPr/>
        </p:nvSpPr>
        <p:spPr>
          <a:xfrm>
            <a:off x="8440889" y="4428447"/>
            <a:ext cx="1841314" cy="508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pipeline</a:t>
            </a: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7984988-4262-0EA7-539B-5E06775822E4}"/>
              </a:ext>
            </a:extLst>
          </p:cNvPr>
          <p:cNvSpPr/>
          <p:nvPr/>
        </p:nvSpPr>
        <p:spPr>
          <a:xfrm>
            <a:off x="618706" y="2509409"/>
            <a:ext cx="1160733" cy="65627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产品层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536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BA9F8-389B-2191-1263-2433E7C3E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服务平台架构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E595E57-31A5-86AE-7A84-10AE0D1A6AAF}"/>
              </a:ext>
            </a:extLst>
          </p:cNvPr>
          <p:cNvSpPr/>
          <p:nvPr/>
        </p:nvSpPr>
        <p:spPr>
          <a:xfrm>
            <a:off x="1046074" y="1939404"/>
            <a:ext cx="10226649" cy="68266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统一服务入口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833688-16C0-42D0-EE98-773B0E249A0B}"/>
              </a:ext>
            </a:extLst>
          </p:cNvPr>
          <p:cNvSpPr/>
          <p:nvPr/>
        </p:nvSpPr>
        <p:spPr>
          <a:xfrm>
            <a:off x="1046071" y="4490300"/>
            <a:ext cx="10226649" cy="75163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设备管理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58FF23F-C35C-E9BE-F984-F05386BBA28C}"/>
              </a:ext>
            </a:extLst>
          </p:cNvPr>
          <p:cNvSpPr/>
          <p:nvPr/>
        </p:nvSpPr>
        <p:spPr>
          <a:xfrm>
            <a:off x="1046071" y="3617010"/>
            <a:ext cx="10226649" cy="751637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应用安装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668012-6C7E-C3D5-1C87-8738E8C4560C}"/>
              </a:ext>
            </a:extLst>
          </p:cNvPr>
          <p:cNvSpPr/>
          <p:nvPr/>
        </p:nvSpPr>
        <p:spPr>
          <a:xfrm>
            <a:off x="1046073" y="2743719"/>
            <a:ext cx="1938529" cy="75163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系统监控与运维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03C0978-2CD4-69D8-9310-7F3F344AD78E}"/>
              </a:ext>
            </a:extLst>
          </p:cNvPr>
          <p:cNvSpPr/>
          <p:nvPr/>
        </p:nvSpPr>
        <p:spPr>
          <a:xfrm>
            <a:off x="3302811" y="2743719"/>
            <a:ext cx="2589585" cy="75163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持续集成与部署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76744DC-0441-AE0C-69B7-A804E1CF085D}"/>
              </a:ext>
            </a:extLst>
          </p:cNvPr>
          <p:cNvSpPr/>
          <p:nvPr/>
        </p:nvSpPr>
        <p:spPr>
          <a:xfrm>
            <a:off x="6210605" y="2743719"/>
            <a:ext cx="2095807" cy="75163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安全合规服务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86C2AC-F61C-7375-2973-9797C4123F97}"/>
              </a:ext>
            </a:extLst>
          </p:cNvPr>
          <p:cNvSpPr/>
          <p:nvPr/>
        </p:nvSpPr>
        <p:spPr>
          <a:xfrm>
            <a:off x="8624621" y="2743719"/>
            <a:ext cx="2648101" cy="75163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公共服务部署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075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FEEAB-2BB9-9890-C7C0-2A005D3E7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Kboss平台持续改进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C2EA6F-6C99-03CE-7FE4-2FDF3A00E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更多的资源方接入</a:t>
            </a:r>
            <a:endParaRPr lang="en-US" dirty="0"/>
          </a:p>
          <a:p>
            <a:pPr lvl="1"/>
            <a:r>
              <a:rPr lang="en-US" dirty="0" err="1"/>
              <a:t>阿里云</a:t>
            </a:r>
            <a:r>
              <a:rPr lang="zh-CN" altLang="en-US" dirty="0"/>
              <a:t>， </a:t>
            </a:r>
            <a:r>
              <a:rPr lang="en-US" altLang="zh-CN" dirty="0"/>
              <a:t>AWS</a:t>
            </a:r>
            <a:r>
              <a:rPr lang="zh-CN" altLang="en-US" dirty="0"/>
              <a:t>， 首都云， 火山云， </a:t>
            </a:r>
            <a:r>
              <a:rPr lang="en-US" altLang="zh-CN" dirty="0" err="1"/>
              <a:t>ucloud</a:t>
            </a:r>
            <a:r>
              <a:rPr lang="zh-CN" altLang="en-US" dirty="0"/>
              <a:t>， 算法互联，。。。</a:t>
            </a:r>
            <a:endParaRPr lang="en-US" dirty="0"/>
          </a:p>
          <a:p>
            <a:r>
              <a:rPr lang="en-US" dirty="0" err="1"/>
              <a:t>独立分销部署</a:t>
            </a:r>
            <a:endParaRPr lang="en-US" dirty="0"/>
          </a:p>
          <a:p>
            <a:pPr lvl="1"/>
            <a:r>
              <a:rPr lang="en-US" dirty="0" err="1"/>
              <a:t>独立的软件部署</a:t>
            </a:r>
            <a:endParaRPr lang="en-US" dirty="0"/>
          </a:p>
          <a:p>
            <a:pPr lvl="1"/>
            <a:r>
              <a:rPr lang="en-US" dirty="0" err="1"/>
              <a:t>与Kboss之间API链接</a:t>
            </a:r>
            <a:endParaRPr lang="en-US" dirty="0"/>
          </a:p>
          <a:p>
            <a:pPr lvl="1"/>
            <a:r>
              <a:rPr lang="en-US" dirty="0" err="1"/>
              <a:t>客户支付给分销商</a:t>
            </a:r>
            <a:endParaRPr lang="en-US" dirty="0"/>
          </a:p>
          <a:p>
            <a:pPr lvl="1"/>
            <a:r>
              <a:rPr lang="en-US" dirty="0" err="1"/>
              <a:t>与开元云定期结算</a:t>
            </a:r>
            <a:endParaRPr lang="en-US" dirty="0"/>
          </a:p>
          <a:p>
            <a:r>
              <a:rPr lang="en-US" dirty="0" err="1"/>
              <a:t>服务平台作为资源方接入</a:t>
            </a:r>
            <a:endParaRPr lang="en-US" dirty="0"/>
          </a:p>
          <a:p>
            <a:r>
              <a:rPr lang="en-US" dirty="0" err="1"/>
              <a:t>MaaS平台作为资源方接入</a:t>
            </a:r>
            <a:endParaRPr lang="en-US" dirty="0"/>
          </a:p>
          <a:p>
            <a:r>
              <a:rPr lang="en-US" dirty="0" err="1"/>
              <a:t>基于大模型的比价与推荐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752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1544</TotalTime>
  <Words>308</Words>
  <Application>Microsoft Macintosh PowerPoint</Application>
  <PresentationFormat>Widescreen</PresentationFormat>
  <Paragraphs>105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OpenComputing 2.0</vt:lpstr>
      <vt:lpstr>Kboss 1.0 回顾</vt:lpstr>
      <vt:lpstr>OpenComputing 2.0概要</vt:lpstr>
      <vt:lpstr>为客户提供以下大模型服务</vt:lpstr>
      <vt:lpstr>OpenComputing 2.0部署架构</vt:lpstr>
      <vt:lpstr>PowerPoint Presentation</vt:lpstr>
      <vt:lpstr>MaaS平台架构</vt:lpstr>
      <vt:lpstr>服务平台架构</vt:lpstr>
      <vt:lpstr>Kboss平台持续改进</vt:lpstr>
      <vt:lpstr>MaaS平台</vt:lpstr>
      <vt:lpstr>服务平台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Kboss 2.0</dc:title>
  <dc:creator>Microsoft Office User</dc:creator>
  <cp:lastModifiedBy>Microsoft Office User</cp:lastModifiedBy>
  <cp:revision>28</cp:revision>
  <dcterms:created xsi:type="dcterms:W3CDTF">2024-06-06T02:30:27Z</dcterms:created>
  <dcterms:modified xsi:type="dcterms:W3CDTF">2024-10-30T06:21:33Z</dcterms:modified>
</cp:coreProperties>
</file>