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71" r:id="rId10"/>
    <p:sldId id="266" r:id="rId11"/>
    <p:sldId id="267" r:id="rId12"/>
    <p:sldId id="268" r:id="rId13"/>
    <p:sldId id="269" r:id="rId14"/>
    <p:sldId id="270" r:id="rId15"/>
    <p:sldId id="263" r:id="rId16"/>
    <p:sldId id="26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ADD2B-DA88-BC46-BB6F-123888136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636E22-7ED4-4C43-A5D4-0BF52D881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098CC-1AD7-4341-8A1B-28B6ACC3C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CFED9-1B09-014E-9F64-FDAB0E761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6C0BF-627E-5441-B6B6-C6ACF0A7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64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76133-6E8C-224A-A264-CB6E86A2F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56A4AA-DBAC-8D4B-B122-F92849364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3143C-739C-B544-BD3F-9F066552C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18C0B-26F3-FF46-9E2F-EAA93BB05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1E7A6-398C-B74D-A1B1-64B7436E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5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A61A4D-C67D-6342-A7DE-ED32BED5A1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73184D-B1CE-7941-98AD-77ACEC665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BF866-2E9A-AE46-8EF6-D4C7B874E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92A62-B87F-8F49-AEDE-EAD2C8CB3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D0BBF-4890-644B-A8E4-FC1E0182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99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BFDAD-3D8A-6F49-AE28-B553062A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B146-3B30-0742-B28C-092CE9E4E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68ED3-AC15-5E48-97C2-4E0D71046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4AE25-7E3E-6045-B275-7B8E0EF2E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6189D-3F3C-C945-AF3B-5849EB23E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37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515F3-C429-8B45-A2C0-CDAAF1DE2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4A280-70E5-3F4D-8C56-DA8D70341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5EDB6-F1CC-3845-8F94-0EC48154E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0C3BC-B166-3C41-A6CF-CBDAE08AD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C03DB-CB2A-5447-B5BE-35F0F6E2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5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BDC54-1527-7B4F-99B2-0F56CCC2F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A2679-C32B-7143-AA9E-A36B36ED02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632745-E8E6-F44B-8428-4072C7415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72B19A-F1DB-7C4E-AD2F-3A68996EE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182F80-83E2-BD48-8119-F8F5A8545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A69DF-A4A0-7A44-82E3-BC4B2A345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82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A0A8F-952F-804F-AFF8-D4116AB09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D6E28-FF84-2C4A-A975-0854D6674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9D9ED9-F684-6842-BB56-FB670C976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2F6C51-3BBE-1A48-BC6E-DBB28E42D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4E46F1-CFD5-8B42-B43D-BDD6237A9F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6F7B79-F6D9-324A-A3A7-EFB892D7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EBA80C-4EF6-CB43-992A-51903F16A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C480C-C546-0D41-BBA0-5A881D56B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40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217B1-AF1C-FA47-B777-F8613C53F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B4B312-996F-9547-BF13-6F377AA29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85B0CC-1EDB-DA44-92E4-843C2215E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A71FBD-6B31-E14D-BE13-0D2A4067C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05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8FE40D-75DD-0044-8447-58DC31EC3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BB19FC-3A55-C648-B96D-03894DF22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4623E1-EC94-B043-9799-B8DCACA05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8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71804-6EC6-3A48-94CA-015B44181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99B0B-1AD9-514B-8756-2045E15AE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2E18A4-EB0B-2D4D-B94C-CE5174E64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9A859E-1C19-9A44-8F7D-6EBE31E9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2F6E1-386E-5A4C-BBA2-091B6185E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C74910-244A-574B-9DBF-3C79E3650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1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FC3B6-5FED-694C-B405-3A736A99D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5BDBAC-AB01-6F40-8D80-0739E625F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CB4BE-9D2D-3E4E-A474-70B489DF5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AC3912-18EC-9049-B1BE-24ACEEE62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ED95D-F1EC-3644-AD76-B28E4D5A0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A9A43-880B-D249-89F5-50CB680BA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76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3172D9-D6B1-7148-9FE7-BD28EFBB7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5B7D4-B381-3444-877D-7CAEB0117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E2118-F763-F841-A3A3-2AAAC16B13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9EEA1-F60F-6742-B4BD-24A6EA625742}" type="datetimeFigureOut">
              <a:rPr lang="en-US" smtClean="0"/>
              <a:t>8/11/23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F5BE1-AFA0-E542-8E40-03852C2BE6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D0D05-FD62-644A-AD71-97D7C0988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3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DAEE9-2957-C84B-BF20-6B0C6057B1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开元云业务支撑系统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DE74BB-EBAE-3F4C-9315-B1AF555C3D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Kaiyuancloud</a:t>
            </a:r>
            <a:r>
              <a:rPr lang="en-US" dirty="0"/>
              <a:t> Business Operation Support System(KBOSS)</a:t>
            </a:r>
          </a:p>
        </p:txBody>
      </p:sp>
    </p:spTree>
    <p:extLst>
      <p:ext uri="{BB962C8B-B14F-4D97-AF65-F5344CB8AC3E}">
        <p14:creationId xmlns:p14="http://schemas.microsoft.com/office/powerpoint/2010/main" val="575541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405B61-FD1D-614A-998B-068137924BCA}"/>
              </a:ext>
            </a:extLst>
          </p:cNvPr>
          <p:cNvSpPr/>
          <p:nvPr/>
        </p:nvSpPr>
        <p:spPr>
          <a:xfrm>
            <a:off x="1262743" y="1034142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生成邀请码</a:t>
            </a:r>
            <a:endParaRPr lang="en-US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252DB7-1F26-3340-BE33-E034D80C669B}"/>
              </a:ext>
            </a:extLst>
          </p:cNvPr>
          <p:cNvSpPr/>
          <p:nvPr/>
        </p:nvSpPr>
        <p:spPr>
          <a:xfrm>
            <a:off x="1262743" y="1970314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邀请码登录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246160-B10E-2546-B69F-C0CC0DD0495E}"/>
              </a:ext>
            </a:extLst>
          </p:cNvPr>
          <p:cNvSpPr/>
          <p:nvPr/>
        </p:nvSpPr>
        <p:spPr>
          <a:xfrm>
            <a:off x="1262743" y="2906486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补充客户信息</a:t>
            </a:r>
            <a:endParaRPr lang="en-US" sz="12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AD89B56-1630-7241-9738-A0CFD60CDA55}"/>
              </a:ext>
            </a:extLst>
          </p:cNvPr>
          <p:cNvCxnSpPr/>
          <p:nvPr/>
        </p:nvCxnSpPr>
        <p:spPr>
          <a:xfrm>
            <a:off x="5660571" y="887185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407C4BEA-E66F-A84F-844E-F026A8B07A44}"/>
              </a:ext>
            </a:extLst>
          </p:cNvPr>
          <p:cNvSpPr/>
          <p:nvPr/>
        </p:nvSpPr>
        <p:spPr>
          <a:xfrm>
            <a:off x="7021286" y="1034142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用户注册</a:t>
            </a:r>
            <a:endParaRPr lang="en-US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9C7085-5C83-944C-BFDD-37D47A846389}"/>
              </a:ext>
            </a:extLst>
          </p:cNvPr>
          <p:cNvSpPr/>
          <p:nvPr/>
        </p:nvSpPr>
        <p:spPr>
          <a:xfrm>
            <a:off x="1262743" y="3842658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生成客户信息</a:t>
            </a:r>
            <a:endParaRPr lang="en-US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2DE9C3-5CC7-D94E-A7FE-FBD5E5A680A2}"/>
              </a:ext>
            </a:extLst>
          </p:cNvPr>
          <p:cNvSpPr/>
          <p:nvPr/>
        </p:nvSpPr>
        <p:spPr>
          <a:xfrm>
            <a:off x="3276600" y="4778827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设置产品折折扣</a:t>
            </a:r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C97228-6BF1-3840-A454-D8287C62204E}"/>
              </a:ext>
            </a:extLst>
          </p:cNvPr>
          <p:cNvSpPr txBox="1"/>
          <p:nvPr/>
        </p:nvSpPr>
        <p:spPr>
          <a:xfrm>
            <a:off x="6242956" y="5639192"/>
            <a:ext cx="4561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Kboss获客流程</a:t>
            </a:r>
            <a:endParaRPr lang="en-US" sz="28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CAF6BFE-C374-344E-A7E7-4C0E5C2EDE80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2013857" y="1523999"/>
            <a:ext cx="0" cy="446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C47B31B-EC2B-184C-B939-9186C9A660B3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2013857" y="2460171"/>
            <a:ext cx="0" cy="446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D563543-7A84-274B-A97C-93F2A5F454BB}"/>
              </a:ext>
            </a:extLst>
          </p:cNvPr>
          <p:cNvCxnSpPr>
            <a:stCxn id="6" idx="2"/>
            <a:endCxn id="11" idx="0"/>
          </p:cNvCxnSpPr>
          <p:nvPr/>
        </p:nvCxnSpPr>
        <p:spPr>
          <a:xfrm>
            <a:off x="2013857" y="3396343"/>
            <a:ext cx="0" cy="446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9F5F0D3-FC5F-2744-932A-9881FE73BEAB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7772400" y="1523999"/>
            <a:ext cx="0" cy="4463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DD15B457-3445-D74C-8246-BF799664B085}"/>
              </a:ext>
            </a:extLst>
          </p:cNvPr>
          <p:cNvSpPr/>
          <p:nvPr/>
        </p:nvSpPr>
        <p:spPr>
          <a:xfrm>
            <a:off x="3276600" y="3842657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生成用户信息</a:t>
            </a:r>
            <a:endParaRPr lang="en-US" sz="1200" dirty="0"/>
          </a:p>
        </p:txBody>
      </p: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0E588307-9829-0C44-9881-49E67DF2EFDE}"/>
              </a:ext>
            </a:extLst>
          </p:cNvPr>
          <p:cNvCxnSpPr>
            <a:stCxn id="6" idx="3"/>
            <a:endCxn id="28" idx="0"/>
          </p:cNvCxnSpPr>
          <p:nvPr/>
        </p:nvCxnSpPr>
        <p:spPr>
          <a:xfrm>
            <a:off x="2764971" y="3151415"/>
            <a:ext cx="1262743" cy="69124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70A0C983-91FC-994E-926E-E4CB3D00EEBE}"/>
              </a:ext>
            </a:extLst>
          </p:cNvPr>
          <p:cNvSpPr/>
          <p:nvPr/>
        </p:nvSpPr>
        <p:spPr>
          <a:xfrm>
            <a:off x="1262743" y="4778830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自动产品折扣</a:t>
            </a:r>
            <a:endParaRPr lang="en-US" sz="1200" dirty="0"/>
          </a:p>
        </p:txBody>
      </p: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1522612B-FF77-014F-A1ED-C2D4614EDD5F}"/>
              </a:ext>
            </a:extLst>
          </p:cNvPr>
          <p:cNvCxnSpPr>
            <a:stCxn id="6" idx="1"/>
            <a:endCxn id="33" idx="1"/>
          </p:cNvCxnSpPr>
          <p:nvPr/>
        </p:nvCxnSpPr>
        <p:spPr>
          <a:xfrm rot="10800000" flipV="1">
            <a:off x="1262743" y="3151415"/>
            <a:ext cx="12700" cy="1872344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7B45100-9B03-6C4D-B86C-AFD4419689D0}"/>
              </a:ext>
            </a:extLst>
          </p:cNvPr>
          <p:cNvCxnSpPr>
            <a:stCxn id="33" idx="3"/>
            <a:endCxn id="12" idx="1"/>
          </p:cNvCxnSpPr>
          <p:nvPr/>
        </p:nvCxnSpPr>
        <p:spPr>
          <a:xfrm flipV="1">
            <a:off x="2764971" y="5023756"/>
            <a:ext cx="511629" cy="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79F42DF4-77C1-7B4E-9D6C-9440E45F81C4}"/>
              </a:ext>
            </a:extLst>
          </p:cNvPr>
          <p:cNvSpPr/>
          <p:nvPr/>
        </p:nvSpPr>
        <p:spPr>
          <a:xfrm>
            <a:off x="7021286" y="1970313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补充客户信息</a:t>
            </a:r>
            <a:endParaRPr lang="en-US" sz="12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A4CF171-1AF9-0C4E-BF51-A6DA2347C49C}"/>
              </a:ext>
            </a:extLst>
          </p:cNvPr>
          <p:cNvSpPr/>
          <p:nvPr/>
        </p:nvSpPr>
        <p:spPr>
          <a:xfrm>
            <a:off x="7021286" y="2906485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生成客户信息</a:t>
            </a:r>
            <a:endParaRPr lang="en-US" sz="1200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2BD344F-E64B-1D49-BBE7-AEE153FD29AB}"/>
              </a:ext>
            </a:extLst>
          </p:cNvPr>
          <p:cNvSpPr/>
          <p:nvPr/>
        </p:nvSpPr>
        <p:spPr>
          <a:xfrm>
            <a:off x="9035143" y="3842654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设置产品折折扣</a:t>
            </a:r>
            <a:endParaRPr lang="en-US" sz="1200" dirty="0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8DE2D91-5842-484F-8809-AC626F0130A0}"/>
              </a:ext>
            </a:extLst>
          </p:cNvPr>
          <p:cNvCxnSpPr>
            <a:stCxn id="38" idx="2"/>
            <a:endCxn id="39" idx="0"/>
          </p:cNvCxnSpPr>
          <p:nvPr/>
        </p:nvCxnSpPr>
        <p:spPr>
          <a:xfrm>
            <a:off x="7772400" y="2460170"/>
            <a:ext cx="0" cy="446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BF1CFCD-C2FD-A64D-B791-E28FA58DDC6F}"/>
              </a:ext>
            </a:extLst>
          </p:cNvPr>
          <p:cNvSpPr/>
          <p:nvPr/>
        </p:nvSpPr>
        <p:spPr>
          <a:xfrm>
            <a:off x="9035143" y="2906484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生成用户信息</a:t>
            </a:r>
            <a:endParaRPr lang="en-US" sz="1200" dirty="0"/>
          </a:p>
        </p:txBody>
      </p: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73CF38A8-5B48-B94F-BC17-812A56D7A5FF}"/>
              </a:ext>
            </a:extLst>
          </p:cNvPr>
          <p:cNvCxnSpPr>
            <a:stCxn id="38" idx="3"/>
            <a:endCxn id="42" idx="0"/>
          </p:cNvCxnSpPr>
          <p:nvPr/>
        </p:nvCxnSpPr>
        <p:spPr>
          <a:xfrm>
            <a:off x="8523514" y="2215242"/>
            <a:ext cx="1262743" cy="69124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291F6872-037D-EA40-8F82-C844D5F7D16A}"/>
              </a:ext>
            </a:extLst>
          </p:cNvPr>
          <p:cNvSpPr/>
          <p:nvPr/>
        </p:nvSpPr>
        <p:spPr>
          <a:xfrm>
            <a:off x="7021286" y="3842657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自动产品折扣</a:t>
            </a:r>
            <a:endParaRPr lang="en-US" sz="1200" dirty="0"/>
          </a:p>
        </p:txBody>
      </p: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435CFA43-51FB-894E-A619-AB2BFF075C97}"/>
              </a:ext>
            </a:extLst>
          </p:cNvPr>
          <p:cNvCxnSpPr>
            <a:stCxn id="38" idx="1"/>
            <a:endCxn id="44" idx="1"/>
          </p:cNvCxnSpPr>
          <p:nvPr/>
        </p:nvCxnSpPr>
        <p:spPr>
          <a:xfrm rot="10800000" flipV="1">
            <a:off x="7021286" y="2215242"/>
            <a:ext cx="12700" cy="1872344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30B858F-4749-6B41-81B4-6C9E85B0137E}"/>
              </a:ext>
            </a:extLst>
          </p:cNvPr>
          <p:cNvCxnSpPr>
            <a:stCxn id="44" idx="3"/>
            <a:endCxn id="40" idx="1"/>
          </p:cNvCxnSpPr>
          <p:nvPr/>
        </p:nvCxnSpPr>
        <p:spPr>
          <a:xfrm flipV="1">
            <a:off x="8523514" y="4087583"/>
            <a:ext cx="511629" cy="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990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4D111C5-A1AA-2046-B4B3-6C6C672AEBEE}"/>
              </a:ext>
            </a:extLst>
          </p:cNvPr>
          <p:cNvSpPr txBox="1"/>
          <p:nvPr/>
        </p:nvSpPr>
        <p:spPr>
          <a:xfrm>
            <a:off x="6466114" y="5312229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产品纳管流程</a:t>
            </a: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90EB0E-3E76-1145-82F3-91E02CC5B728}"/>
              </a:ext>
            </a:extLst>
          </p:cNvPr>
          <p:cNvSpPr/>
          <p:nvPr/>
        </p:nvSpPr>
        <p:spPr>
          <a:xfrm>
            <a:off x="1077686" y="576942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新增产品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535630-5B36-4A46-870A-03ED0CB5E360}"/>
              </a:ext>
            </a:extLst>
          </p:cNvPr>
          <p:cNvSpPr/>
          <p:nvPr/>
        </p:nvSpPr>
        <p:spPr>
          <a:xfrm>
            <a:off x="1072242" y="3755568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为所有存量客户设置新产品缺省折扣</a:t>
            </a:r>
            <a:endParaRPr lang="en-US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309ED0-1C27-AB4C-9549-B2C61F436552}"/>
              </a:ext>
            </a:extLst>
          </p:cNvPr>
          <p:cNvSpPr/>
          <p:nvPr/>
        </p:nvSpPr>
        <p:spPr>
          <a:xfrm>
            <a:off x="1077685" y="2198912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设置业主机构产品折扣</a:t>
            </a:r>
            <a:endParaRPr lang="en-US" sz="1200" dirty="0"/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C965BC8E-CB8F-8C4C-AD5A-E1B3DAD30AE2}"/>
              </a:ext>
            </a:extLst>
          </p:cNvPr>
          <p:cNvSpPr/>
          <p:nvPr/>
        </p:nvSpPr>
        <p:spPr>
          <a:xfrm>
            <a:off x="1017814" y="1355270"/>
            <a:ext cx="1621971" cy="55517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折扣</a:t>
            </a:r>
            <a:r>
              <a:rPr lang="en-US" altLang="zh-CN" sz="1200" dirty="0"/>
              <a:t>/</a:t>
            </a:r>
            <a:r>
              <a:rPr lang="zh-CN" altLang="en-US" sz="1200" dirty="0"/>
              <a:t>返佣</a:t>
            </a:r>
            <a:endParaRPr lang="en-US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34ECE7-B1DA-FE40-B0CA-239D7FE40E8E}"/>
              </a:ext>
            </a:extLst>
          </p:cNvPr>
          <p:cNvSpPr/>
          <p:nvPr/>
        </p:nvSpPr>
        <p:spPr>
          <a:xfrm>
            <a:off x="1077685" y="2977240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设置所有存量分销商缺省折扣</a:t>
            </a:r>
            <a:endParaRPr lang="en-US" sz="1200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F488148-AEAF-1049-8EE1-E23888BBF90D}"/>
              </a:ext>
            </a:extLst>
          </p:cNvPr>
          <p:cNvCxnSpPr>
            <a:stCxn id="5" idx="2"/>
            <a:endCxn id="11" idx="0"/>
          </p:cNvCxnSpPr>
          <p:nvPr/>
        </p:nvCxnSpPr>
        <p:spPr>
          <a:xfrm>
            <a:off x="1828800" y="1066799"/>
            <a:ext cx="0" cy="288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C8A33C0-53D3-334F-88C3-83CF0DCF7BC4}"/>
              </a:ext>
            </a:extLst>
          </p:cNvPr>
          <p:cNvCxnSpPr>
            <a:stCxn id="11" idx="2"/>
            <a:endCxn id="10" idx="0"/>
          </p:cNvCxnSpPr>
          <p:nvPr/>
        </p:nvCxnSpPr>
        <p:spPr>
          <a:xfrm flipH="1">
            <a:off x="1828799" y="1910441"/>
            <a:ext cx="1" cy="288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8CE28D2-E6E4-CE47-B5DC-AE79F54A1297}"/>
              </a:ext>
            </a:extLst>
          </p:cNvPr>
          <p:cNvCxnSpPr>
            <a:stCxn id="10" idx="2"/>
            <a:endCxn id="12" idx="0"/>
          </p:cNvCxnSpPr>
          <p:nvPr/>
        </p:nvCxnSpPr>
        <p:spPr>
          <a:xfrm>
            <a:off x="1828799" y="2688769"/>
            <a:ext cx="0" cy="288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6E0B658-254E-3448-B771-DECE92302FBE}"/>
              </a:ext>
            </a:extLst>
          </p:cNvPr>
          <p:cNvCxnSpPr>
            <a:stCxn id="12" idx="2"/>
            <a:endCxn id="6" idx="0"/>
          </p:cNvCxnSpPr>
          <p:nvPr/>
        </p:nvCxnSpPr>
        <p:spPr>
          <a:xfrm flipH="1">
            <a:off x="1823356" y="3467097"/>
            <a:ext cx="5443" cy="288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9AFC93C-9EA4-BE40-82A8-9FADB9AAC5C0}"/>
              </a:ext>
            </a:extLst>
          </p:cNvPr>
          <p:cNvSpPr/>
          <p:nvPr/>
        </p:nvSpPr>
        <p:spPr>
          <a:xfrm>
            <a:off x="3777343" y="1387926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设置业主机构返佣率</a:t>
            </a:r>
            <a:endParaRPr lang="en-US" sz="12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7A6B021-09F2-954F-8B11-A6004F6F52DD}"/>
              </a:ext>
            </a:extLst>
          </p:cNvPr>
          <p:cNvSpPr/>
          <p:nvPr/>
        </p:nvSpPr>
        <p:spPr>
          <a:xfrm>
            <a:off x="3777343" y="2198912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设置所有存量分销商缺省返佣率</a:t>
            </a:r>
            <a:endParaRPr lang="en-US" sz="1200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AE156A6-8EDE-2E40-A2E8-CD2C223614C7}"/>
              </a:ext>
            </a:extLst>
          </p:cNvPr>
          <p:cNvCxnSpPr>
            <a:stCxn id="11" idx="3"/>
            <a:endCxn id="22" idx="1"/>
          </p:cNvCxnSpPr>
          <p:nvPr/>
        </p:nvCxnSpPr>
        <p:spPr>
          <a:xfrm flipV="1">
            <a:off x="2639785" y="1632855"/>
            <a:ext cx="113755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AD84FF1-B93B-574C-8B96-821EEE2C8C7E}"/>
              </a:ext>
            </a:extLst>
          </p:cNvPr>
          <p:cNvCxnSpPr>
            <a:stCxn id="22" idx="2"/>
            <a:endCxn id="23" idx="0"/>
          </p:cNvCxnSpPr>
          <p:nvPr/>
        </p:nvCxnSpPr>
        <p:spPr>
          <a:xfrm>
            <a:off x="4528457" y="1877783"/>
            <a:ext cx="0" cy="321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93E20CC-D9B2-2A42-9F8C-B8E94192E09E}"/>
              </a:ext>
            </a:extLst>
          </p:cNvPr>
          <p:cNvSpPr txBox="1"/>
          <p:nvPr/>
        </p:nvSpPr>
        <p:spPr>
          <a:xfrm>
            <a:off x="6814457" y="3429000"/>
            <a:ext cx="4201886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/>
              <a:t>客户折扣按客户产品最高折扣设置默认新产品折扣</a:t>
            </a:r>
            <a:r>
              <a:rPr lang="zh-CN" altLang="en-US" dirty="0"/>
              <a:t>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664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52C10F-2631-EE4D-83CD-B78AAF0269DC}"/>
              </a:ext>
            </a:extLst>
          </p:cNvPr>
          <p:cNvSpPr txBox="1"/>
          <p:nvPr/>
        </p:nvSpPr>
        <p:spPr>
          <a:xfrm>
            <a:off x="6651171" y="5519057"/>
            <a:ext cx="422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产品购买</a:t>
            </a:r>
            <a:r>
              <a:rPr lang="zh-CN" altLang="en-US" sz="2800" dirty="0"/>
              <a:t>流程</a:t>
            </a: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BDFB23-6817-B942-962D-7613257D1829}"/>
              </a:ext>
            </a:extLst>
          </p:cNvPr>
          <p:cNvSpPr/>
          <p:nvPr/>
        </p:nvSpPr>
        <p:spPr>
          <a:xfrm>
            <a:off x="1001486" y="489856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产品浏览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80D306-AF73-BE42-A9EE-ADB389051AB9}"/>
              </a:ext>
            </a:extLst>
          </p:cNvPr>
          <p:cNvSpPr/>
          <p:nvPr/>
        </p:nvSpPr>
        <p:spPr>
          <a:xfrm>
            <a:off x="1001486" y="1415142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点击购买</a:t>
            </a:r>
            <a:endParaRPr lang="en-US" sz="1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D36D62-EF02-444E-8A52-C511DBAA9DB5}"/>
              </a:ext>
            </a:extLst>
          </p:cNvPr>
          <p:cNvSpPr/>
          <p:nvPr/>
        </p:nvSpPr>
        <p:spPr>
          <a:xfrm>
            <a:off x="3156857" y="489855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加入购物车</a:t>
            </a:r>
            <a:endParaRPr lang="en-US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C208E4A-FF64-F748-B32C-D8B3626082AD}"/>
              </a:ext>
            </a:extLst>
          </p:cNvPr>
          <p:cNvSpPr/>
          <p:nvPr/>
        </p:nvSpPr>
        <p:spPr>
          <a:xfrm>
            <a:off x="3156857" y="1415142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产品配置</a:t>
            </a:r>
            <a:endParaRPr lang="en-US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A406D1D-CF04-064E-BAB4-76AEB9D6ACC6}"/>
              </a:ext>
            </a:extLst>
          </p:cNvPr>
          <p:cNvSpPr/>
          <p:nvPr/>
        </p:nvSpPr>
        <p:spPr>
          <a:xfrm>
            <a:off x="3156857" y="2340429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产品计费</a:t>
            </a:r>
            <a:endParaRPr lang="en-US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B6F04B-2CD2-D04E-9FCA-E7BABA3D1E7C}"/>
              </a:ext>
            </a:extLst>
          </p:cNvPr>
          <p:cNvSpPr/>
          <p:nvPr/>
        </p:nvSpPr>
        <p:spPr>
          <a:xfrm>
            <a:off x="3156857" y="3265716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确认购买</a:t>
            </a:r>
            <a:endParaRPr lang="en-US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EBB-8999-E540-9363-CBD500F1F9F8}"/>
              </a:ext>
            </a:extLst>
          </p:cNvPr>
          <p:cNvSpPr/>
          <p:nvPr/>
        </p:nvSpPr>
        <p:spPr>
          <a:xfrm>
            <a:off x="3156857" y="4191003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生成订单</a:t>
            </a:r>
            <a:endParaRPr lang="en-US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13A007-D251-DD42-A48D-222AB860C704}"/>
              </a:ext>
            </a:extLst>
          </p:cNvPr>
          <p:cNvSpPr/>
          <p:nvPr/>
        </p:nvSpPr>
        <p:spPr>
          <a:xfrm>
            <a:off x="5312228" y="489855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支付</a:t>
            </a:r>
            <a:endParaRPr lang="en-US" sz="12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BD7D62-AB7D-0048-8838-940DF6AB8F0A}"/>
              </a:ext>
            </a:extLst>
          </p:cNvPr>
          <p:cNvSpPr/>
          <p:nvPr/>
        </p:nvSpPr>
        <p:spPr>
          <a:xfrm>
            <a:off x="7467599" y="489855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生成账单</a:t>
            </a:r>
            <a:endParaRPr lang="en-US" sz="1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C07F4D-5A72-B643-96B6-2A51676B9DF0}"/>
              </a:ext>
            </a:extLst>
          </p:cNvPr>
          <p:cNvSpPr/>
          <p:nvPr/>
        </p:nvSpPr>
        <p:spPr>
          <a:xfrm>
            <a:off x="5312228" y="1415141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生成工单</a:t>
            </a:r>
            <a:endParaRPr lang="en-US" sz="1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EA5CDE4-BEC0-FF40-B787-5468E1A6C1D4}"/>
              </a:ext>
            </a:extLst>
          </p:cNvPr>
          <p:cNvSpPr/>
          <p:nvPr/>
        </p:nvSpPr>
        <p:spPr>
          <a:xfrm>
            <a:off x="9622970" y="489855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生成账单明细</a:t>
            </a:r>
            <a:endParaRPr lang="en-US" sz="12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0078F0-EC30-4444-AC5C-B705FDDA9C08}"/>
              </a:ext>
            </a:extLst>
          </p:cNvPr>
          <p:cNvSpPr/>
          <p:nvPr/>
        </p:nvSpPr>
        <p:spPr>
          <a:xfrm>
            <a:off x="7467599" y="1415141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生成产品购买记录</a:t>
            </a:r>
            <a:endParaRPr lang="en-US" sz="12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45E3198-D98E-7144-A2E4-357283967E2E}"/>
              </a:ext>
            </a:extLst>
          </p:cNvPr>
          <p:cNvSpPr/>
          <p:nvPr/>
        </p:nvSpPr>
        <p:spPr>
          <a:xfrm>
            <a:off x="5312228" y="2340427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同步工单到供应商</a:t>
            </a:r>
            <a:endParaRPr lang="en-US" sz="1200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ADF9787-1C1B-E54A-92D5-304BAD57BB3F}"/>
              </a:ext>
            </a:extLst>
          </p:cNvPr>
          <p:cNvCxnSpPr>
            <a:stCxn id="5" idx="3"/>
            <a:endCxn id="7" idx="1"/>
          </p:cNvCxnSpPr>
          <p:nvPr/>
        </p:nvCxnSpPr>
        <p:spPr>
          <a:xfrm flipV="1">
            <a:off x="2503714" y="734784"/>
            <a:ext cx="65314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8A55B65-BB1A-7C4F-B970-BC5CB17EC78E}"/>
              </a:ext>
            </a:extLst>
          </p:cNvPr>
          <p:cNvCxnSpPr>
            <a:stCxn id="7" idx="2"/>
            <a:endCxn id="8" idx="0"/>
          </p:cNvCxnSpPr>
          <p:nvPr/>
        </p:nvCxnSpPr>
        <p:spPr>
          <a:xfrm>
            <a:off x="3907971" y="979712"/>
            <a:ext cx="0" cy="4354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0D67F85-F250-2543-98CA-92C49837DBAC}"/>
              </a:ext>
            </a:extLst>
          </p:cNvPr>
          <p:cNvCxnSpPr>
            <a:stCxn id="8" idx="2"/>
            <a:endCxn id="9" idx="0"/>
          </p:cNvCxnSpPr>
          <p:nvPr/>
        </p:nvCxnSpPr>
        <p:spPr>
          <a:xfrm>
            <a:off x="3907971" y="1904999"/>
            <a:ext cx="0" cy="4354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E2EF10A-511B-4141-9CB8-7E01F62F067C}"/>
              </a:ext>
            </a:extLst>
          </p:cNvPr>
          <p:cNvCxnSpPr>
            <a:stCxn id="9" idx="2"/>
            <a:endCxn id="10" idx="0"/>
          </p:cNvCxnSpPr>
          <p:nvPr/>
        </p:nvCxnSpPr>
        <p:spPr>
          <a:xfrm>
            <a:off x="3907971" y="2830286"/>
            <a:ext cx="0" cy="4354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B821555-143B-C64B-89D4-DDAA95018732}"/>
              </a:ext>
            </a:extLst>
          </p:cNvPr>
          <p:cNvCxnSpPr>
            <a:stCxn id="10" idx="2"/>
            <a:endCxn id="11" idx="0"/>
          </p:cNvCxnSpPr>
          <p:nvPr/>
        </p:nvCxnSpPr>
        <p:spPr>
          <a:xfrm>
            <a:off x="3907971" y="3755573"/>
            <a:ext cx="0" cy="4354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7A61A766-0769-C140-89E4-489EDDC546D2}"/>
              </a:ext>
            </a:extLst>
          </p:cNvPr>
          <p:cNvCxnSpPr>
            <a:stCxn id="11" idx="3"/>
            <a:endCxn id="12" idx="0"/>
          </p:cNvCxnSpPr>
          <p:nvPr/>
        </p:nvCxnSpPr>
        <p:spPr>
          <a:xfrm flipV="1">
            <a:off x="4659085" y="489855"/>
            <a:ext cx="1404257" cy="3946077"/>
          </a:xfrm>
          <a:prstGeom prst="bentConnector4">
            <a:avLst>
              <a:gd name="adj1" fmla="val 23256"/>
              <a:gd name="adj2" fmla="val 10579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7E58454-B876-C64B-905F-8C061EC5925D}"/>
              </a:ext>
            </a:extLst>
          </p:cNvPr>
          <p:cNvCxnSpPr>
            <a:stCxn id="12" idx="2"/>
            <a:endCxn id="14" idx="0"/>
          </p:cNvCxnSpPr>
          <p:nvPr/>
        </p:nvCxnSpPr>
        <p:spPr>
          <a:xfrm>
            <a:off x="6063342" y="979712"/>
            <a:ext cx="0" cy="435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923AFC7-6596-FF40-8396-D8DA0C6AB54F}"/>
              </a:ext>
            </a:extLst>
          </p:cNvPr>
          <p:cNvCxnSpPr>
            <a:stCxn id="14" idx="2"/>
            <a:endCxn id="17" idx="0"/>
          </p:cNvCxnSpPr>
          <p:nvPr/>
        </p:nvCxnSpPr>
        <p:spPr>
          <a:xfrm>
            <a:off x="6063342" y="1904998"/>
            <a:ext cx="0" cy="435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F16C0D0-47A1-5940-B2BF-A801246B62A8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>
            <a:off x="6814456" y="734784"/>
            <a:ext cx="6531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00AE9192-FB68-4747-8E99-4420B039D1B3}"/>
              </a:ext>
            </a:extLst>
          </p:cNvPr>
          <p:cNvCxnSpPr>
            <a:cxnSpLocks/>
            <a:stCxn id="13" idx="3"/>
            <a:endCxn id="15" idx="1"/>
          </p:cNvCxnSpPr>
          <p:nvPr/>
        </p:nvCxnSpPr>
        <p:spPr>
          <a:xfrm>
            <a:off x="8969827" y="734784"/>
            <a:ext cx="6531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348112B4-B2EC-AF49-A9DC-C51B20575AEA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>
            <a:off x="6814456" y="734784"/>
            <a:ext cx="653143" cy="92528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27991E2-D084-E844-91D0-6FE1B8E02633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1752600" y="979713"/>
            <a:ext cx="0" cy="435429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62B6965-1555-8041-9EF3-9AF4D8C27FD2}"/>
              </a:ext>
            </a:extLst>
          </p:cNvPr>
          <p:cNvCxnSpPr>
            <a:stCxn id="6" idx="3"/>
            <a:endCxn id="8" idx="1"/>
          </p:cNvCxnSpPr>
          <p:nvPr/>
        </p:nvCxnSpPr>
        <p:spPr>
          <a:xfrm>
            <a:off x="2503714" y="1660071"/>
            <a:ext cx="653143" cy="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>
            <a:extLst>
              <a:ext uri="{FF2B5EF4-FFF2-40B4-BE49-F238E27FC236}">
                <a16:creationId xmlns:a16="http://schemas.microsoft.com/office/drawing/2014/main" id="{D3CD90BF-AC32-2747-8D74-07F449EF6455}"/>
              </a:ext>
            </a:extLst>
          </p:cNvPr>
          <p:cNvCxnSpPr>
            <a:stCxn id="8" idx="1"/>
            <a:endCxn id="9" idx="1"/>
          </p:cNvCxnSpPr>
          <p:nvPr/>
        </p:nvCxnSpPr>
        <p:spPr>
          <a:xfrm rot="10800000" flipV="1">
            <a:off x="3156857" y="1660070"/>
            <a:ext cx="12700" cy="925287"/>
          </a:xfrm>
          <a:prstGeom prst="bentConnector3">
            <a:avLst>
              <a:gd name="adj1" fmla="val 1800000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>
            <a:extLst>
              <a:ext uri="{FF2B5EF4-FFF2-40B4-BE49-F238E27FC236}">
                <a16:creationId xmlns:a16="http://schemas.microsoft.com/office/drawing/2014/main" id="{11632AAA-59D8-B546-B6D8-3B159BDBE883}"/>
              </a:ext>
            </a:extLst>
          </p:cNvPr>
          <p:cNvCxnSpPr>
            <a:stCxn id="9" idx="1"/>
            <a:endCxn id="10" idx="1"/>
          </p:cNvCxnSpPr>
          <p:nvPr/>
        </p:nvCxnSpPr>
        <p:spPr>
          <a:xfrm rot="10800000" flipV="1">
            <a:off x="3156857" y="2585357"/>
            <a:ext cx="12700" cy="925287"/>
          </a:xfrm>
          <a:prstGeom prst="bentConnector3">
            <a:avLst>
              <a:gd name="adj1" fmla="val 1800000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58FAE878-E091-EA42-A1A1-F5351BE4E06A}"/>
              </a:ext>
            </a:extLst>
          </p:cNvPr>
          <p:cNvSpPr/>
          <p:nvPr/>
        </p:nvSpPr>
        <p:spPr>
          <a:xfrm>
            <a:off x="9622970" y="1415141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记流水账</a:t>
            </a:r>
            <a:endParaRPr lang="en-US" sz="1200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85BB3DB-803C-5A47-9B92-46EBE04D2D59}"/>
              </a:ext>
            </a:extLst>
          </p:cNvPr>
          <p:cNvSpPr/>
          <p:nvPr/>
        </p:nvSpPr>
        <p:spPr>
          <a:xfrm>
            <a:off x="9622970" y="2340426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记明细账</a:t>
            </a:r>
            <a:endParaRPr lang="en-US" sz="1200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686945E-F54B-3E4F-9596-9B389D5ED473}"/>
              </a:ext>
            </a:extLst>
          </p:cNvPr>
          <p:cNvSpPr/>
          <p:nvPr/>
        </p:nvSpPr>
        <p:spPr>
          <a:xfrm>
            <a:off x="9622970" y="3265713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记分户账</a:t>
            </a:r>
            <a:endParaRPr lang="en-US" sz="1200" dirty="0"/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598E1469-2921-A140-A1E4-362E0EC95F0B}"/>
              </a:ext>
            </a:extLst>
          </p:cNvPr>
          <p:cNvCxnSpPr>
            <a:cxnSpLocks/>
            <a:stCxn id="15" idx="2"/>
            <a:endCxn id="55" idx="0"/>
          </p:cNvCxnSpPr>
          <p:nvPr/>
        </p:nvCxnSpPr>
        <p:spPr>
          <a:xfrm>
            <a:off x="10374084" y="979712"/>
            <a:ext cx="0" cy="435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C8F5E4B7-6F80-844D-B58D-D17F4626DEB4}"/>
              </a:ext>
            </a:extLst>
          </p:cNvPr>
          <p:cNvCxnSpPr>
            <a:stCxn id="55" idx="2"/>
            <a:endCxn id="56" idx="0"/>
          </p:cNvCxnSpPr>
          <p:nvPr/>
        </p:nvCxnSpPr>
        <p:spPr>
          <a:xfrm>
            <a:off x="10374084" y="1904998"/>
            <a:ext cx="0" cy="435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62D1850-A700-B243-9609-7A50C19DDFE4}"/>
              </a:ext>
            </a:extLst>
          </p:cNvPr>
          <p:cNvCxnSpPr>
            <a:stCxn id="56" idx="2"/>
            <a:endCxn id="57" idx="0"/>
          </p:cNvCxnSpPr>
          <p:nvPr/>
        </p:nvCxnSpPr>
        <p:spPr>
          <a:xfrm>
            <a:off x="10374084" y="2830283"/>
            <a:ext cx="0" cy="4354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041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E63944-459A-9149-972F-C935363EAB6A}"/>
              </a:ext>
            </a:extLst>
          </p:cNvPr>
          <p:cNvSpPr txBox="1"/>
          <p:nvPr/>
        </p:nvSpPr>
        <p:spPr>
          <a:xfrm>
            <a:off x="7478486" y="5682343"/>
            <a:ext cx="4005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资源续费流程</a:t>
            </a: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CF4EA8-87C8-BD42-831D-B27B09179A51}"/>
              </a:ext>
            </a:extLst>
          </p:cNvPr>
          <p:cNvSpPr/>
          <p:nvPr/>
        </p:nvSpPr>
        <p:spPr>
          <a:xfrm>
            <a:off x="914399" y="576940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客户账户余额充裕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FE28BE-7069-8F48-BFE3-E0405B590862}"/>
              </a:ext>
            </a:extLst>
          </p:cNvPr>
          <p:cNvSpPr/>
          <p:nvPr/>
        </p:nvSpPr>
        <p:spPr>
          <a:xfrm>
            <a:off x="3069770" y="576940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生成账单</a:t>
            </a:r>
            <a:endParaRPr lang="en-US" sz="1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63ED9E-0CCF-4D41-9BB3-81F333D1ACB2}"/>
              </a:ext>
            </a:extLst>
          </p:cNvPr>
          <p:cNvSpPr/>
          <p:nvPr/>
        </p:nvSpPr>
        <p:spPr>
          <a:xfrm>
            <a:off x="914399" y="1502226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生成工单</a:t>
            </a:r>
            <a:endParaRPr lang="en-US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774D91-A73C-3B4B-9A57-67A23D98ACD8}"/>
              </a:ext>
            </a:extLst>
          </p:cNvPr>
          <p:cNvSpPr/>
          <p:nvPr/>
        </p:nvSpPr>
        <p:spPr>
          <a:xfrm>
            <a:off x="5225141" y="576940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生成账单明细</a:t>
            </a:r>
            <a:endParaRPr lang="en-US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96D973-779B-3A40-A510-0D717E5813FC}"/>
              </a:ext>
            </a:extLst>
          </p:cNvPr>
          <p:cNvSpPr/>
          <p:nvPr/>
        </p:nvSpPr>
        <p:spPr>
          <a:xfrm>
            <a:off x="3069770" y="1502226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生成产品购买记录</a:t>
            </a:r>
            <a:endParaRPr lang="en-US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1B4943-3A95-704E-BFB3-9BC8BC74D043}"/>
              </a:ext>
            </a:extLst>
          </p:cNvPr>
          <p:cNvSpPr/>
          <p:nvPr/>
        </p:nvSpPr>
        <p:spPr>
          <a:xfrm>
            <a:off x="914399" y="2427512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同步工单到供应商</a:t>
            </a:r>
            <a:endParaRPr lang="en-US" sz="1200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870034D-31DF-3C4A-A869-1CAB2154570C}"/>
              </a:ext>
            </a:extLst>
          </p:cNvPr>
          <p:cNvCxnSpPr>
            <a:stCxn id="5" idx="2"/>
            <a:endCxn id="7" idx="0"/>
          </p:cNvCxnSpPr>
          <p:nvPr/>
        </p:nvCxnSpPr>
        <p:spPr>
          <a:xfrm>
            <a:off x="1665513" y="1066797"/>
            <a:ext cx="0" cy="435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7EA0974-84BE-4844-8095-6FA7FE59CB2C}"/>
              </a:ext>
            </a:extLst>
          </p:cNvPr>
          <p:cNvCxnSpPr>
            <a:stCxn id="7" idx="2"/>
            <a:endCxn id="10" idx="0"/>
          </p:cNvCxnSpPr>
          <p:nvPr/>
        </p:nvCxnSpPr>
        <p:spPr>
          <a:xfrm>
            <a:off x="1665513" y="1992083"/>
            <a:ext cx="0" cy="435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20ECD04-CD91-B948-BFB6-A37333BC27EE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2416627" y="821869"/>
            <a:ext cx="6531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D1E7D21-D53A-4A46-AD26-C1EEB3160027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4571998" y="821869"/>
            <a:ext cx="6531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5C930C22-BC07-DB42-8E88-B1B526BC1708}"/>
              </a:ext>
            </a:extLst>
          </p:cNvPr>
          <p:cNvCxnSpPr>
            <a:cxnSpLocks/>
            <a:stCxn id="5" idx="3"/>
            <a:endCxn id="9" idx="1"/>
          </p:cNvCxnSpPr>
          <p:nvPr/>
        </p:nvCxnSpPr>
        <p:spPr>
          <a:xfrm>
            <a:off x="2416627" y="821869"/>
            <a:ext cx="653143" cy="92528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75E89DA-0232-0B42-8BF7-65AB6BA8CA7C}"/>
              </a:ext>
            </a:extLst>
          </p:cNvPr>
          <p:cNvSpPr/>
          <p:nvPr/>
        </p:nvSpPr>
        <p:spPr>
          <a:xfrm>
            <a:off x="7380512" y="576940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记流水账</a:t>
            </a:r>
            <a:endParaRPr lang="en-US"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B5E65C-E265-2643-BA2D-15AD38EFD91D}"/>
              </a:ext>
            </a:extLst>
          </p:cNvPr>
          <p:cNvSpPr/>
          <p:nvPr/>
        </p:nvSpPr>
        <p:spPr>
          <a:xfrm>
            <a:off x="7380512" y="1502225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记明细账</a:t>
            </a:r>
            <a:endParaRPr lang="en-US" sz="12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DE5B53-3125-E841-838E-CEF1B82445A0}"/>
              </a:ext>
            </a:extLst>
          </p:cNvPr>
          <p:cNvSpPr/>
          <p:nvPr/>
        </p:nvSpPr>
        <p:spPr>
          <a:xfrm>
            <a:off x="7380512" y="2427512"/>
            <a:ext cx="1502228" cy="489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记分户账</a:t>
            </a:r>
            <a:endParaRPr lang="en-US" sz="1200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497526E-9C2B-EF42-A03F-59265888A1E6}"/>
              </a:ext>
            </a:extLst>
          </p:cNvPr>
          <p:cNvCxnSpPr>
            <a:cxnSpLocks/>
            <a:stCxn id="8" idx="3"/>
            <a:endCxn id="17" idx="1"/>
          </p:cNvCxnSpPr>
          <p:nvPr/>
        </p:nvCxnSpPr>
        <p:spPr>
          <a:xfrm>
            <a:off x="6727369" y="821869"/>
            <a:ext cx="6531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EEEAAB4-75F5-CD4D-BBD1-FF72D85D3297}"/>
              </a:ext>
            </a:extLst>
          </p:cNvPr>
          <p:cNvCxnSpPr>
            <a:stCxn id="17" idx="2"/>
            <a:endCxn id="18" idx="0"/>
          </p:cNvCxnSpPr>
          <p:nvPr/>
        </p:nvCxnSpPr>
        <p:spPr>
          <a:xfrm>
            <a:off x="8131626" y="1066797"/>
            <a:ext cx="0" cy="435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9E46BBE-86D3-9342-8D76-D27B54BB3023}"/>
              </a:ext>
            </a:extLst>
          </p:cNvPr>
          <p:cNvCxnSpPr>
            <a:stCxn id="18" idx="2"/>
            <a:endCxn id="19" idx="0"/>
          </p:cNvCxnSpPr>
          <p:nvPr/>
        </p:nvCxnSpPr>
        <p:spPr>
          <a:xfrm>
            <a:off x="8131626" y="1992082"/>
            <a:ext cx="0" cy="4354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946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9053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BA87D68-7D55-1840-A6CC-AAE91F6DF519}"/>
              </a:ext>
            </a:extLst>
          </p:cNvPr>
          <p:cNvSpPr/>
          <p:nvPr/>
        </p:nvSpPr>
        <p:spPr>
          <a:xfrm>
            <a:off x="5257800" y="1679713"/>
            <a:ext cx="2544417" cy="5565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项目负责人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3533391-5439-FF4F-AB8E-480578C322CB}"/>
              </a:ext>
            </a:extLst>
          </p:cNvPr>
          <p:cNvSpPr/>
          <p:nvPr/>
        </p:nvSpPr>
        <p:spPr>
          <a:xfrm>
            <a:off x="3766930" y="3021496"/>
            <a:ext cx="1500809" cy="6162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前端开发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339BDC2-8832-8944-876E-4893341CB0E2}"/>
              </a:ext>
            </a:extLst>
          </p:cNvPr>
          <p:cNvSpPr/>
          <p:nvPr/>
        </p:nvSpPr>
        <p:spPr>
          <a:xfrm>
            <a:off x="7716077" y="3021496"/>
            <a:ext cx="1500809" cy="6162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后端开发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A4223A6-5FFF-9E47-9FD6-69C69D2ABAEB}"/>
              </a:ext>
            </a:extLst>
          </p:cNvPr>
          <p:cNvSpPr/>
          <p:nvPr/>
        </p:nvSpPr>
        <p:spPr>
          <a:xfrm>
            <a:off x="3766930" y="4124739"/>
            <a:ext cx="646044" cy="1461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闫雅恒</a:t>
            </a:r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C8335B3-F377-EE4B-B8E0-3B312CBE1214}"/>
              </a:ext>
            </a:extLst>
          </p:cNvPr>
          <p:cNvSpPr/>
          <p:nvPr/>
        </p:nvSpPr>
        <p:spPr>
          <a:xfrm>
            <a:off x="4651512" y="4124739"/>
            <a:ext cx="646044" cy="1461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毛寒</a:t>
            </a:r>
            <a:endParaRPr lang="en-US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3E4A685-9497-4C4C-A74A-E0E2D456686C}"/>
              </a:ext>
            </a:extLst>
          </p:cNvPr>
          <p:cNvSpPr/>
          <p:nvPr/>
        </p:nvSpPr>
        <p:spPr>
          <a:xfrm>
            <a:off x="8570842" y="4124739"/>
            <a:ext cx="646044" cy="1461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XXX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2332ACF-10CC-6040-8451-DEE51BE59155}"/>
              </a:ext>
            </a:extLst>
          </p:cNvPr>
          <p:cNvSpPr/>
          <p:nvPr/>
        </p:nvSpPr>
        <p:spPr>
          <a:xfrm>
            <a:off x="7716077" y="4124739"/>
            <a:ext cx="646044" cy="1461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F272B1-386D-4748-86E5-4D1B044F2FAD}"/>
              </a:ext>
            </a:extLst>
          </p:cNvPr>
          <p:cNvSpPr txBox="1"/>
          <p:nvPr/>
        </p:nvSpPr>
        <p:spPr>
          <a:xfrm>
            <a:off x="4273826" y="327991"/>
            <a:ext cx="2981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/>
              <a:t>Kboss项目架构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553853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D29A707-D950-D247-B2DC-BD6E9AB40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414560"/>
              </p:ext>
            </p:extLst>
          </p:nvPr>
        </p:nvGraphicFramePr>
        <p:xfrm>
          <a:off x="2032000" y="2349684"/>
          <a:ext cx="8127999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278">
                  <a:extLst>
                    <a:ext uri="{9D8B030D-6E8A-4147-A177-3AD203B41FA5}">
                      <a16:colId xmlns:a16="http://schemas.microsoft.com/office/drawing/2014/main" val="2444511108"/>
                    </a:ext>
                  </a:extLst>
                </a:gridCol>
                <a:gridCol w="2524539">
                  <a:extLst>
                    <a:ext uri="{9D8B030D-6E8A-4147-A177-3AD203B41FA5}">
                      <a16:colId xmlns:a16="http://schemas.microsoft.com/office/drawing/2014/main" val="241800482"/>
                    </a:ext>
                  </a:extLst>
                </a:gridCol>
                <a:gridCol w="4415182">
                  <a:extLst>
                    <a:ext uri="{9D8B030D-6E8A-4147-A177-3AD203B41FA5}">
                      <a16:colId xmlns:a16="http://schemas.microsoft.com/office/drawing/2014/main" val="24035448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任务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完成时间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1296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设计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r>
                        <a:rPr lang="zh-CN" altLang="en-US" dirty="0"/>
                        <a:t>月底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923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主逻辑编码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r>
                        <a:rPr lang="zh-CN" altLang="en-US" dirty="0"/>
                        <a:t>月底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629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阿里云接口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月中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699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超算中心</a:t>
                      </a:r>
                      <a:r>
                        <a:rPr lang="zh-CN" altLang="en-US" dirty="0"/>
                        <a:t>接口（</a:t>
                      </a:r>
                      <a:r>
                        <a:rPr lang="en-US" altLang="zh-CN" dirty="0"/>
                        <a:t>1</a:t>
                      </a:r>
                      <a:r>
                        <a:rPr lang="zh-CN" altLang="en-US" dirty="0"/>
                        <a:t>个）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月底</a:t>
                      </a:r>
                      <a:endParaRPr lang="en-SG" altLang="zh-C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653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测试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月底</a:t>
                      </a:r>
                      <a:endParaRPr lang="en-SG" altLang="zh-C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855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部署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20</a:t>
                      </a:r>
                      <a:r>
                        <a:rPr lang="zh-CN" altLang="en-US" dirty="0"/>
                        <a:t>日</a:t>
                      </a:r>
                      <a:endParaRPr lang="en-SG" altLang="zh-C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96567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AE3681B-DABF-A14B-989B-C625C96A3325}"/>
              </a:ext>
            </a:extLst>
          </p:cNvPr>
          <p:cNvSpPr txBox="1"/>
          <p:nvPr/>
        </p:nvSpPr>
        <p:spPr>
          <a:xfrm>
            <a:off x="3816626" y="785191"/>
            <a:ext cx="4025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/>
              <a:t>Kboss项目实施计划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9301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942F3-30CA-B040-8318-4D5AE792C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目录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F1180-CE61-2B48-9F37-D383865D6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部署设计</a:t>
            </a:r>
            <a:endParaRPr lang="en-US" dirty="0"/>
          </a:p>
          <a:p>
            <a:r>
              <a:rPr lang="en-US" dirty="0" err="1"/>
              <a:t>软件设计</a:t>
            </a:r>
            <a:endParaRPr lang="en-US" dirty="0"/>
          </a:p>
          <a:p>
            <a:r>
              <a:rPr lang="en-US" dirty="0" err="1"/>
              <a:t>数据设计</a:t>
            </a:r>
            <a:endParaRPr lang="en-US" dirty="0"/>
          </a:p>
          <a:p>
            <a:r>
              <a:rPr lang="en-US" dirty="0" err="1"/>
              <a:t>功能设计</a:t>
            </a:r>
            <a:endParaRPr lang="en-US" dirty="0"/>
          </a:p>
          <a:p>
            <a:r>
              <a:rPr lang="en-US" dirty="0" err="1"/>
              <a:t>项目架构</a:t>
            </a:r>
            <a:endParaRPr lang="en-US" dirty="0"/>
          </a:p>
          <a:p>
            <a:r>
              <a:rPr lang="en-US" dirty="0" err="1"/>
              <a:t>开发计划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091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4827A3A6-66F7-514C-A7BC-3EA46D1BAD7F}"/>
              </a:ext>
            </a:extLst>
          </p:cNvPr>
          <p:cNvSpPr/>
          <p:nvPr/>
        </p:nvSpPr>
        <p:spPr>
          <a:xfrm>
            <a:off x="9196551" y="777765"/>
            <a:ext cx="2753710" cy="549691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636A798-116A-4C44-B72F-9E9A253E953F}"/>
              </a:ext>
            </a:extLst>
          </p:cNvPr>
          <p:cNvSpPr/>
          <p:nvPr/>
        </p:nvSpPr>
        <p:spPr>
          <a:xfrm>
            <a:off x="6745670" y="1562270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Kboss网站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2E06647-1A72-7046-B8DA-A4B1FA0C707C}"/>
              </a:ext>
            </a:extLst>
          </p:cNvPr>
          <p:cNvSpPr/>
          <p:nvPr/>
        </p:nvSpPr>
        <p:spPr>
          <a:xfrm>
            <a:off x="4381501" y="1576551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超算中心前置服务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A8462C1-30D1-4940-B5DC-D4DDECCA128A}"/>
              </a:ext>
            </a:extLst>
          </p:cNvPr>
          <p:cNvSpPr/>
          <p:nvPr/>
        </p:nvSpPr>
        <p:spPr>
          <a:xfrm>
            <a:off x="9906001" y="1566041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阿里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F91E368-8B7D-414A-9489-09A641631B15}"/>
              </a:ext>
            </a:extLst>
          </p:cNvPr>
          <p:cNvSpPr/>
          <p:nvPr/>
        </p:nvSpPr>
        <p:spPr>
          <a:xfrm>
            <a:off x="9906001" y="2465934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腾讯</a:t>
            </a:r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C9B7FC2-4FA5-B34F-A8FB-8B7C142F0180}"/>
              </a:ext>
            </a:extLst>
          </p:cNvPr>
          <p:cNvSpPr/>
          <p:nvPr/>
        </p:nvSpPr>
        <p:spPr>
          <a:xfrm>
            <a:off x="9906000" y="3373191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华为</a:t>
            </a:r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5B8DC324-447C-2840-8FF8-D087B5B820B1}"/>
              </a:ext>
            </a:extLst>
          </p:cNvPr>
          <p:cNvSpPr/>
          <p:nvPr/>
        </p:nvSpPr>
        <p:spPr>
          <a:xfrm>
            <a:off x="9969062" y="4273084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其他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6339D3-2CEA-3942-A938-F4F491DE4412}"/>
              </a:ext>
            </a:extLst>
          </p:cNvPr>
          <p:cNvSpPr txBox="1"/>
          <p:nvPr/>
        </p:nvSpPr>
        <p:spPr>
          <a:xfrm>
            <a:off x="9592721" y="940469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云服务器提供商</a:t>
            </a:r>
            <a:endParaRPr lang="en-US" dirty="0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947F9A1D-C2E1-0942-93C4-7FE422B059F5}"/>
              </a:ext>
            </a:extLst>
          </p:cNvPr>
          <p:cNvSpPr/>
          <p:nvPr/>
        </p:nvSpPr>
        <p:spPr>
          <a:xfrm>
            <a:off x="511723" y="777765"/>
            <a:ext cx="2753710" cy="549691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F04F91BB-FF49-D64E-ABA0-CF4D18C5E8FF}"/>
              </a:ext>
            </a:extLst>
          </p:cNvPr>
          <p:cNvSpPr/>
          <p:nvPr/>
        </p:nvSpPr>
        <p:spPr>
          <a:xfrm>
            <a:off x="1158110" y="1702675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济南</a:t>
            </a:r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00226D5C-22E8-6C48-A2AE-A273F9C9178E}"/>
              </a:ext>
            </a:extLst>
          </p:cNvPr>
          <p:cNvSpPr/>
          <p:nvPr/>
        </p:nvSpPr>
        <p:spPr>
          <a:xfrm>
            <a:off x="1158110" y="2602568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无锡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ADA33FD-34E7-394D-AC4E-5406BE0922E6}"/>
              </a:ext>
            </a:extLst>
          </p:cNvPr>
          <p:cNvSpPr txBox="1"/>
          <p:nvPr/>
        </p:nvSpPr>
        <p:spPr>
          <a:xfrm>
            <a:off x="692430" y="92470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超算中心</a:t>
            </a:r>
            <a:endParaRPr lang="en-US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0CC3BA4A-C2B2-CA42-AF1A-8AF57400A813}"/>
              </a:ext>
            </a:extLst>
          </p:cNvPr>
          <p:cNvSpPr/>
          <p:nvPr/>
        </p:nvSpPr>
        <p:spPr>
          <a:xfrm>
            <a:off x="1158109" y="3509825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天津</a:t>
            </a:r>
            <a:endParaRPr lang="en-US" dirty="0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82E27DE7-8D68-404A-A644-2ED6ECAC3377}"/>
              </a:ext>
            </a:extLst>
          </p:cNvPr>
          <p:cNvSpPr/>
          <p:nvPr/>
        </p:nvSpPr>
        <p:spPr>
          <a:xfrm>
            <a:off x="1221171" y="4409718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其他</a:t>
            </a:r>
            <a:endParaRPr lang="en-US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99B668B-5A7F-DB46-A790-9C37BFDE325D}"/>
              </a:ext>
            </a:extLst>
          </p:cNvPr>
          <p:cNvCxnSpPr>
            <a:stCxn id="4" idx="3"/>
          </p:cNvCxnSpPr>
          <p:nvPr/>
        </p:nvCxnSpPr>
        <p:spPr>
          <a:xfrm flipV="1">
            <a:off x="8080483" y="1788242"/>
            <a:ext cx="1116068" cy="1"/>
          </a:xfrm>
          <a:prstGeom prst="straightConnector1">
            <a:avLst/>
          </a:prstGeom>
          <a:ln w="381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C7E8EFD-78D2-7749-9952-D910221B981F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5716314" y="1802524"/>
            <a:ext cx="1050236" cy="0"/>
          </a:xfrm>
          <a:prstGeom prst="straightConnector1">
            <a:avLst/>
          </a:prstGeom>
          <a:ln w="381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C000543-4D57-4046-B19C-742117E5EA6D}"/>
              </a:ext>
            </a:extLst>
          </p:cNvPr>
          <p:cNvCxnSpPr>
            <a:cxnSpLocks/>
          </p:cNvCxnSpPr>
          <p:nvPr/>
        </p:nvCxnSpPr>
        <p:spPr>
          <a:xfrm>
            <a:off x="3265433" y="1802523"/>
            <a:ext cx="1143287" cy="1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A9ED64C-1A55-1E43-85B4-97733A831905}"/>
              </a:ext>
            </a:extLst>
          </p:cNvPr>
          <p:cNvSpPr txBox="1"/>
          <p:nvPr/>
        </p:nvSpPr>
        <p:spPr>
          <a:xfrm>
            <a:off x="4580721" y="709521"/>
            <a:ext cx="3321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Kboss系统网络top图</a:t>
            </a:r>
            <a:endParaRPr lang="en-US" sz="2800" b="1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A50E315-3A3E-A646-A86D-C18F0F90A432}"/>
              </a:ext>
            </a:extLst>
          </p:cNvPr>
          <p:cNvSpPr/>
          <p:nvPr/>
        </p:nvSpPr>
        <p:spPr>
          <a:xfrm>
            <a:off x="4341410" y="2922875"/>
            <a:ext cx="3935896" cy="12066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20E2888-2CCE-4343-88ED-07D8AC566163}"/>
              </a:ext>
            </a:extLst>
          </p:cNvPr>
          <p:cNvCxnSpPr>
            <a:cxnSpLocks/>
          </p:cNvCxnSpPr>
          <p:nvPr/>
        </p:nvCxnSpPr>
        <p:spPr>
          <a:xfrm>
            <a:off x="5936691" y="3189516"/>
            <a:ext cx="763601" cy="0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6ACCADD-17AE-A049-AE22-22067A77CB6E}"/>
              </a:ext>
            </a:extLst>
          </p:cNvPr>
          <p:cNvCxnSpPr>
            <a:cxnSpLocks/>
          </p:cNvCxnSpPr>
          <p:nvPr/>
        </p:nvCxnSpPr>
        <p:spPr>
          <a:xfrm>
            <a:off x="5936691" y="3762530"/>
            <a:ext cx="763601" cy="0"/>
          </a:xfrm>
          <a:prstGeom prst="straightConnector1">
            <a:avLst/>
          </a:prstGeom>
          <a:ln w="381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78B78C0-DEB6-A147-B9D9-32D695517A22}"/>
              </a:ext>
            </a:extLst>
          </p:cNvPr>
          <p:cNvSpPr txBox="1"/>
          <p:nvPr/>
        </p:nvSpPr>
        <p:spPr>
          <a:xfrm>
            <a:off x="6776892" y="297469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专线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9B09761-0BE5-B24F-BA05-683DDD1F1249}"/>
              </a:ext>
            </a:extLst>
          </p:cNvPr>
          <p:cNvSpPr txBox="1"/>
          <p:nvPr/>
        </p:nvSpPr>
        <p:spPr>
          <a:xfrm>
            <a:off x="6776388" y="357786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互联网</a:t>
            </a:r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D837013-20FF-5C4D-9A07-189E5CEBE805}"/>
              </a:ext>
            </a:extLst>
          </p:cNvPr>
          <p:cNvSpPr txBox="1"/>
          <p:nvPr/>
        </p:nvSpPr>
        <p:spPr>
          <a:xfrm>
            <a:off x="4649520" y="334402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图例说明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839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0520F6C5-1600-9F42-8FA4-9B2AFB7B7A6B}"/>
              </a:ext>
            </a:extLst>
          </p:cNvPr>
          <p:cNvSpPr/>
          <p:nvPr/>
        </p:nvSpPr>
        <p:spPr>
          <a:xfrm>
            <a:off x="8662694" y="2562916"/>
            <a:ext cx="1613452" cy="55659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8016F001-0815-DD4F-9E01-738EF1D14291}"/>
              </a:ext>
            </a:extLst>
          </p:cNvPr>
          <p:cNvSpPr/>
          <p:nvPr/>
        </p:nvSpPr>
        <p:spPr>
          <a:xfrm>
            <a:off x="238539" y="2578100"/>
            <a:ext cx="8424155" cy="55659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E47ABD-5C5C-3046-8913-886A746107E8}"/>
              </a:ext>
            </a:extLst>
          </p:cNvPr>
          <p:cNvSpPr/>
          <p:nvPr/>
        </p:nvSpPr>
        <p:spPr>
          <a:xfrm>
            <a:off x="1141521" y="586409"/>
            <a:ext cx="2249557" cy="4800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6418F7-3257-4E46-94EA-458848CA3F8D}"/>
              </a:ext>
            </a:extLst>
          </p:cNvPr>
          <p:cNvSpPr/>
          <p:nvPr/>
        </p:nvSpPr>
        <p:spPr>
          <a:xfrm>
            <a:off x="6753086" y="586409"/>
            <a:ext cx="2249557" cy="4800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1711FC-8685-124C-BDCA-A50F73104C27}"/>
              </a:ext>
            </a:extLst>
          </p:cNvPr>
          <p:cNvSpPr/>
          <p:nvPr/>
        </p:nvSpPr>
        <p:spPr>
          <a:xfrm>
            <a:off x="3846443" y="586409"/>
            <a:ext cx="2249557" cy="4800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909C24-D29B-AC45-AD4B-F6DB914E0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575" y="2733261"/>
            <a:ext cx="1595782" cy="15957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46CBE9-6591-8C41-BBD6-AEEC46849F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0636" y="1514061"/>
            <a:ext cx="1595782" cy="15957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53383B-A7BD-9347-A687-E9D4993A9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0636" y="3660913"/>
            <a:ext cx="1595782" cy="159578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F87B2F-BC44-B243-A2D7-B4252FF34E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2619" y="1514061"/>
            <a:ext cx="1595782" cy="15957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1762F83-F5CF-4947-9D66-FD8D49B23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2619" y="3660913"/>
            <a:ext cx="1595782" cy="159578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6B5A250-9221-1742-9B22-E5AC321D6997}"/>
              </a:ext>
            </a:extLst>
          </p:cNvPr>
          <p:cNvSpPr txBox="1"/>
          <p:nvPr/>
        </p:nvSpPr>
        <p:spPr>
          <a:xfrm>
            <a:off x="7093034" y="66465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数据库服务器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F1E92B-2FEC-6743-B8DA-4DDB8E496885}"/>
              </a:ext>
            </a:extLst>
          </p:cNvPr>
          <p:cNvSpPr txBox="1"/>
          <p:nvPr/>
        </p:nvSpPr>
        <p:spPr>
          <a:xfrm>
            <a:off x="4301807" y="66465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应用服务器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E5EAF4-2B2C-FB49-986C-BBE3583045BC}"/>
              </a:ext>
            </a:extLst>
          </p:cNvPr>
          <p:cNvSpPr txBox="1"/>
          <p:nvPr/>
        </p:nvSpPr>
        <p:spPr>
          <a:xfrm>
            <a:off x="1593575" y="66465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门户服务器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73A832-5CE6-5C47-8634-5393B19A1168}"/>
              </a:ext>
            </a:extLst>
          </p:cNvPr>
          <p:cNvSpPr txBox="1"/>
          <p:nvPr/>
        </p:nvSpPr>
        <p:spPr>
          <a:xfrm>
            <a:off x="2514600" y="5993296"/>
            <a:ext cx="43444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Kboss</a:t>
            </a:r>
            <a:r>
              <a:rPr lang="zh-CN" altLang="en-US" sz="2800" b="1" dirty="0"/>
              <a:t> 网站服务器部署架构</a:t>
            </a:r>
            <a:endParaRPr 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FB1EE4-9412-DE4D-BB93-00281D5676A9}"/>
              </a:ext>
            </a:extLst>
          </p:cNvPr>
          <p:cNvSpPr txBox="1"/>
          <p:nvPr/>
        </p:nvSpPr>
        <p:spPr>
          <a:xfrm>
            <a:off x="267507" y="265654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内网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B7368E-F8E0-AB44-AE15-F14A7F841116}"/>
              </a:ext>
            </a:extLst>
          </p:cNvPr>
          <p:cNvSpPr txBox="1"/>
          <p:nvPr/>
        </p:nvSpPr>
        <p:spPr>
          <a:xfrm>
            <a:off x="9564570" y="263942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外网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192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C6B4BC3-9A7E-7D4C-A534-327D7D66CF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523" y="2007706"/>
            <a:ext cx="1595782" cy="1595782"/>
          </a:xfrm>
          <a:prstGeom prst="rect">
            <a:avLst/>
          </a:prstGeom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2F7A4DA-980B-2F43-86DB-00E1EFAE2591}"/>
              </a:ext>
            </a:extLst>
          </p:cNvPr>
          <p:cNvSpPr/>
          <p:nvPr/>
        </p:nvSpPr>
        <p:spPr>
          <a:xfrm>
            <a:off x="2940878" y="3719443"/>
            <a:ext cx="6480313" cy="327991"/>
          </a:xfrm>
          <a:prstGeom prst="round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7CE088-8964-BD42-8B98-A07B12800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0304" y="2007706"/>
            <a:ext cx="1595782" cy="15957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C35EC2-102C-0B41-8A03-1CFCA0337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6564" y="4472607"/>
            <a:ext cx="1539461" cy="153946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50C12E1-6CD3-B744-9941-63FC51235F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8878" y="4472608"/>
            <a:ext cx="1539461" cy="1539461"/>
          </a:xfrm>
          <a:prstGeom prst="rect">
            <a:avLst/>
          </a:prstGeom>
        </p:spPr>
      </p:pic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20817614-A526-7E45-8D88-BBACFF8339B2}"/>
              </a:ext>
            </a:extLst>
          </p:cNvPr>
          <p:cNvSpPr/>
          <p:nvPr/>
        </p:nvSpPr>
        <p:spPr>
          <a:xfrm>
            <a:off x="3262243" y="3999393"/>
            <a:ext cx="6480313" cy="327991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BF22CE-79D5-CD4F-8E52-993278FDD7F0}"/>
              </a:ext>
            </a:extLst>
          </p:cNvPr>
          <p:cNvSpPr txBox="1"/>
          <p:nvPr/>
        </p:nvSpPr>
        <p:spPr>
          <a:xfrm>
            <a:off x="3393659" y="5972625"/>
            <a:ext cx="2405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专线至各超算中心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D83CCC-C0F4-4748-B3F3-7E2AD686B2E0}"/>
              </a:ext>
            </a:extLst>
          </p:cNvPr>
          <p:cNvSpPr txBox="1"/>
          <p:nvPr/>
        </p:nvSpPr>
        <p:spPr>
          <a:xfrm>
            <a:off x="7086600" y="5961580"/>
            <a:ext cx="1967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ISP线路至internet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D07123C-7AAE-A449-846D-27A7602F69DB}"/>
              </a:ext>
            </a:extLst>
          </p:cNvPr>
          <p:cNvSpPr txBox="1"/>
          <p:nvPr/>
        </p:nvSpPr>
        <p:spPr>
          <a:xfrm>
            <a:off x="4234070" y="646043"/>
            <a:ext cx="4564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/>
              <a:t>超算前置服务器部署架构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77156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2D7D986-2AED-2C40-8AC0-25F3F8BA1AEA}"/>
              </a:ext>
            </a:extLst>
          </p:cNvPr>
          <p:cNvSpPr/>
          <p:nvPr/>
        </p:nvSpPr>
        <p:spPr>
          <a:xfrm>
            <a:off x="3240157" y="5327374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Linux</a:t>
            </a:r>
            <a:r>
              <a:rPr lang="zh-CN" altLang="en-US" dirty="0"/>
              <a:t> </a:t>
            </a:r>
            <a:r>
              <a:rPr lang="en-US" altLang="zh-CN" dirty="0"/>
              <a:t>OS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DDA17D6-C31B-A640-8715-0992E8E9F5D3}"/>
              </a:ext>
            </a:extLst>
          </p:cNvPr>
          <p:cNvSpPr/>
          <p:nvPr/>
        </p:nvSpPr>
        <p:spPr>
          <a:xfrm>
            <a:off x="3240156" y="4724400"/>
            <a:ext cx="5347251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Mysql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6260786-6C54-6B44-B5F7-1615AE5B551B}"/>
              </a:ext>
            </a:extLst>
          </p:cNvPr>
          <p:cNvSpPr/>
          <p:nvPr/>
        </p:nvSpPr>
        <p:spPr>
          <a:xfrm>
            <a:off x="3240155" y="4121426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AioHttp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1EDF733-DC4F-1748-BC56-7F2C496FD150}"/>
              </a:ext>
            </a:extLst>
          </p:cNvPr>
          <p:cNvSpPr/>
          <p:nvPr/>
        </p:nvSpPr>
        <p:spPr>
          <a:xfrm>
            <a:off x="3240155" y="3518452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Ahserver</a:t>
            </a:r>
            <a:r>
              <a:rPr lang="zh-CN" altLang="en-US" dirty="0"/>
              <a:t>，</a:t>
            </a:r>
            <a:r>
              <a:rPr lang="en-US" altLang="zh-CN" dirty="0" err="1"/>
              <a:t>sqlor</a:t>
            </a:r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E4DC70F5-53FB-AC4A-B13C-B9EE842E91C0}"/>
              </a:ext>
            </a:extLst>
          </p:cNvPr>
          <p:cNvSpPr/>
          <p:nvPr/>
        </p:nvSpPr>
        <p:spPr>
          <a:xfrm>
            <a:off x="3240155" y="2915478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DataUI</a:t>
            </a:r>
            <a:r>
              <a:rPr lang="zh-CN" altLang="en-US" dirty="0"/>
              <a:t>，</a:t>
            </a:r>
            <a:r>
              <a:rPr lang="en-US" altLang="zh-CN" dirty="0"/>
              <a:t>Business</a:t>
            </a:r>
            <a:r>
              <a:rPr lang="zh-CN" altLang="en-US" dirty="0"/>
              <a:t> </a:t>
            </a:r>
            <a:r>
              <a:rPr lang="en-US" altLang="zh-CN" dirty="0"/>
              <a:t>Logic</a:t>
            </a:r>
            <a:endParaRPr lang="en-US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09A76BB-38AA-D24F-8B69-532C8138E0AD}"/>
              </a:ext>
            </a:extLst>
          </p:cNvPr>
          <p:cNvSpPr/>
          <p:nvPr/>
        </p:nvSpPr>
        <p:spPr>
          <a:xfrm>
            <a:off x="3240155" y="2117035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vue</a:t>
            </a:r>
            <a:r>
              <a:rPr lang="zh-CN" altLang="en-US" dirty="0"/>
              <a:t>， </a:t>
            </a:r>
            <a:r>
              <a:rPr lang="en-US" altLang="zh-CN" dirty="0" err="1"/>
              <a:t>echarts</a:t>
            </a:r>
            <a:r>
              <a:rPr lang="zh-CN" altLang="en-US" dirty="0"/>
              <a:t>， 。。。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0032AA-C8B8-C341-9D11-6685F3E9C055}"/>
              </a:ext>
            </a:extLst>
          </p:cNvPr>
          <p:cNvSpPr txBox="1"/>
          <p:nvPr/>
        </p:nvSpPr>
        <p:spPr>
          <a:xfrm>
            <a:off x="8845825" y="2180847"/>
            <a:ext cx="1152939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前端浏览器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04F830-9475-0245-AD3A-B77468DB03E4}"/>
              </a:ext>
            </a:extLst>
          </p:cNvPr>
          <p:cNvSpPr txBox="1"/>
          <p:nvPr/>
        </p:nvSpPr>
        <p:spPr>
          <a:xfrm>
            <a:off x="8845823" y="2840790"/>
            <a:ext cx="1152939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数据接口</a:t>
            </a:r>
            <a:endParaRPr lang="en-US" dirty="0"/>
          </a:p>
          <a:p>
            <a:pPr algn="ctr"/>
            <a:r>
              <a:rPr lang="en-US" dirty="0" err="1"/>
              <a:t>业务逻辑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DFCE16-E7D8-284F-9DB0-9F277B2F9E9C}"/>
              </a:ext>
            </a:extLst>
          </p:cNvPr>
          <p:cNvSpPr txBox="1"/>
          <p:nvPr/>
        </p:nvSpPr>
        <p:spPr>
          <a:xfrm>
            <a:off x="8845823" y="3583130"/>
            <a:ext cx="134178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应用服务器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709B0D-F295-5B43-A2A6-A0D5ED064166}"/>
              </a:ext>
            </a:extLst>
          </p:cNvPr>
          <p:cNvSpPr txBox="1"/>
          <p:nvPr/>
        </p:nvSpPr>
        <p:spPr>
          <a:xfrm>
            <a:off x="8845822" y="4150740"/>
            <a:ext cx="1152939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Web服务器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2C54A7-5040-3045-AC52-2FD6B55E0FEE}"/>
              </a:ext>
            </a:extLst>
          </p:cNvPr>
          <p:cNvSpPr txBox="1"/>
          <p:nvPr/>
        </p:nvSpPr>
        <p:spPr>
          <a:xfrm>
            <a:off x="8845821" y="4852024"/>
            <a:ext cx="115293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持久层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301A3C-4119-CC49-969A-0D27C8B7BDC8}"/>
              </a:ext>
            </a:extLst>
          </p:cNvPr>
          <p:cNvSpPr txBox="1"/>
          <p:nvPr/>
        </p:nvSpPr>
        <p:spPr>
          <a:xfrm>
            <a:off x="8845821" y="5391186"/>
            <a:ext cx="115293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操作系统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43A94C-EF04-0C43-B47A-004D625D75E0}"/>
              </a:ext>
            </a:extLst>
          </p:cNvPr>
          <p:cNvSpPr txBox="1"/>
          <p:nvPr/>
        </p:nvSpPr>
        <p:spPr>
          <a:xfrm>
            <a:off x="4383157" y="606287"/>
            <a:ext cx="362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/>
              <a:t>Kboss软件设计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77388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D304DBF-89CE-6A4F-AAD4-7C919A1C5426}"/>
              </a:ext>
            </a:extLst>
          </p:cNvPr>
          <p:cNvSpPr/>
          <p:nvPr/>
        </p:nvSpPr>
        <p:spPr>
          <a:xfrm>
            <a:off x="7288695" y="4078356"/>
            <a:ext cx="4740965" cy="239533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3A54E23-02AE-0F4D-8C9E-2FD288D93117}"/>
              </a:ext>
            </a:extLst>
          </p:cNvPr>
          <p:cNvSpPr/>
          <p:nvPr/>
        </p:nvSpPr>
        <p:spPr>
          <a:xfrm>
            <a:off x="265042" y="2295939"/>
            <a:ext cx="1901688" cy="436327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23CC844C-A8CB-624D-935D-3A51E391C9BA}"/>
              </a:ext>
            </a:extLst>
          </p:cNvPr>
          <p:cNvSpPr/>
          <p:nvPr/>
        </p:nvSpPr>
        <p:spPr>
          <a:xfrm>
            <a:off x="2236306" y="228600"/>
            <a:ext cx="9799980" cy="36476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8D3F8C1-D62D-CC4B-AE36-77B611B7EDC0}"/>
              </a:ext>
            </a:extLst>
          </p:cNvPr>
          <p:cNvSpPr/>
          <p:nvPr/>
        </p:nvSpPr>
        <p:spPr>
          <a:xfrm>
            <a:off x="4383156" y="576469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产品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7490F7B-E3FA-AC47-B961-F10272844AAC}"/>
              </a:ext>
            </a:extLst>
          </p:cNvPr>
          <p:cNvSpPr/>
          <p:nvPr/>
        </p:nvSpPr>
        <p:spPr>
          <a:xfrm>
            <a:off x="4383156" y="1722783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购物车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DB0C830-9A28-4948-B4AB-E024527D2525}"/>
              </a:ext>
            </a:extLst>
          </p:cNvPr>
          <p:cNvSpPr/>
          <p:nvPr/>
        </p:nvSpPr>
        <p:spPr>
          <a:xfrm>
            <a:off x="6374296" y="1722782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订单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981F524-2C28-7849-863D-67238B81CAFF}"/>
              </a:ext>
            </a:extLst>
          </p:cNvPr>
          <p:cNvSpPr/>
          <p:nvPr/>
        </p:nvSpPr>
        <p:spPr>
          <a:xfrm>
            <a:off x="8365436" y="1722781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账单</a:t>
            </a:r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C30454E-F9A0-154C-AEFD-F83115DE33EB}"/>
              </a:ext>
            </a:extLst>
          </p:cNvPr>
          <p:cNvSpPr/>
          <p:nvPr/>
        </p:nvSpPr>
        <p:spPr>
          <a:xfrm>
            <a:off x="8365436" y="2879035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工单</a:t>
            </a:r>
            <a:endParaRPr lang="en-US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6348969-42BC-5B49-8902-EC203C4C2DD3}"/>
              </a:ext>
            </a:extLst>
          </p:cNvPr>
          <p:cNvSpPr/>
          <p:nvPr/>
        </p:nvSpPr>
        <p:spPr>
          <a:xfrm>
            <a:off x="6351105" y="566528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优惠</a:t>
            </a:r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76BED7A-69E2-3A40-B94B-A437BF33AE12}"/>
              </a:ext>
            </a:extLst>
          </p:cNvPr>
          <p:cNvSpPr/>
          <p:nvPr/>
        </p:nvSpPr>
        <p:spPr>
          <a:xfrm>
            <a:off x="425727" y="360459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用户</a:t>
            </a:r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EEE8B07-6AED-6E41-B18F-313AC87A52FF}"/>
              </a:ext>
            </a:extLst>
          </p:cNvPr>
          <p:cNvSpPr/>
          <p:nvPr/>
        </p:nvSpPr>
        <p:spPr>
          <a:xfrm>
            <a:off x="465483" y="2597424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机构</a:t>
            </a:r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21AF383-EC19-824B-B76F-EC0CFE2CDFC0}"/>
              </a:ext>
            </a:extLst>
          </p:cNvPr>
          <p:cNvSpPr/>
          <p:nvPr/>
        </p:nvSpPr>
        <p:spPr>
          <a:xfrm>
            <a:off x="465483" y="4611756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角色</a:t>
            </a:r>
            <a:endParaRPr lang="en-US" dirty="0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9BD1D71F-1F97-4E4C-B51F-9319A0FC62B9}"/>
              </a:ext>
            </a:extLst>
          </p:cNvPr>
          <p:cNvSpPr/>
          <p:nvPr/>
        </p:nvSpPr>
        <p:spPr>
          <a:xfrm>
            <a:off x="465483" y="5618922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权限</a:t>
            </a:r>
            <a:endParaRPr lang="en-US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E5DC57D9-EB41-7F41-AD92-930453BD3615}"/>
              </a:ext>
            </a:extLst>
          </p:cNvPr>
          <p:cNvSpPr/>
          <p:nvPr/>
        </p:nvSpPr>
        <p:spPr>
          <a:xfrm>
            <a:off x="10356576" y="172278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账务</a:t>
            </a:r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8956543F-B8E9-004E-B254-4503A3914DBF}"/>
              </a:ext>
            </a:extLst>
          </p:cNvPr>
          <p:cNvSpPr/>
          <p:nvPr/>
        </p:nvSpPr>
        <p:spPr>
          <a:xfrm>
            <a:off x="7896640" y="483870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系统配置</a:t>
            </a:r>
            <a:endParaRPr lang="en-US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A422148A-103B-814A-8048-D4281E66CA9C}"/>
              </a:ext>
            </a:extLst>
          </p:cNvPr>
          <p:cNvSpPr/>
          <p:nvPr/>
        </p:nvSpPr>
        <p:spPr>
          <a:xfrm>
            <a:off x="9790044" y="483870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代码编码</a:t>
            </a:r>
            <a:endParaRPr lang="en-US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FD31B9DB-232C-8441-A7BA-297954D0E953}"/>
              </a:ext>
            </a:extLst>
          </p:cNvPr>
          <p:cNvSpPr/>
          <p:nvPr/>
        </p:nvSpPr>
        <p:spPr>
          <a:xfrm>
            <a:off x="2392016" y="583092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供应商</a:t>
            </a:r>
            <a:endParaRPr lang="en-US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DBAF0F6-EBC6-6145-81C0-DF600D12903D}"/>
              </a:ext>
            </a:extLst>
          </p:cNvPr>
          <p:cNvCxnSpPr>
            <a:stCxn id="17" idx="3"/>
            <a:endCxn id="4" idx="1"/>
          </p:cNvCxnSpPr>
          <p:nvPr/>
        </p:nvCxnSpPr>
        <p:spPr>
          <a:xfrm flipV="1">
            <a:off x="3962398" y="1013791"/>
            <a:ext cx="420758" cy="6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0769580-1171-DD47-B721-F42F3F52669C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5168347" y="1451112"/>
            <a:ext cx="0" cy="2716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A8BB2E7-378B-D84F-B042-2F1D076953E6}"/>
              </a:ext>
            </a:extLst>
          </p:cNvPr>
          <p:cNvCxnSpPr>
            <a:stCxn id="5" idx="3"/>
            <a:endCxn id="6" idx="1"/>
          </p:cNvCxnSpPr>
          <p:nvPr/>
        </p:nvCxnSpPr>
        <p:spPr>
          <a:xfrm flipV="1">
            <a:off x="5953538" y="2160104"/>
            <a:ext cx="42075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B1CD245-58C4-D643-BBD3-4D06C2F7F912}"/>
              </a:ext>
            </a:extLst>
          </p:cNvPr>
          <p:cNvCxnSpPr>
            <a:stCxn id="6" idx="3"/>
            <a:endCxn id="7" idx="1"/>
          </p:cNvCxnSpPr>
          <p:nvPr/>
        </p:nvCxnSpPr>
        <p:spPr>
          <a:xfrm flipV="1">
            <a:off x="7944678" y="2160103"/>
            <a:ext cx="42075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0A9913F-1B2D-034B-888E-E22E5710C187}"/>
              </a:ext>
            </a:extLst>
          </p:cNvPr>
          <p:cNvCxnSpPr>
            <a:stCxn id="7" idx="3"/>
            <a:endCxn id="14" idx="1"/>
          </p:cNvCxnSpPr>
          <p:nvPr/>
        </p:nvCxnSpPr>
        <p:spPr>
          <a:xfrm flipV="1">
            <a:off x="9935818" y="2160102"/>
            <a:ext cx="42075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B593DC7-2992-E34D-8E99-5EF5D8DDC4A3}"/>
              </a:ext>
            </a:extLst>
          </p:cNvPr>
          <p:cNvCxnSpPr>
            <a:cxnSpLocks/>
            <a:stCxn id="9" idx="2"/>
            <a:endCxn id="6" idx="0"/>
          </p:cNvCxnSpPr>
          <p:nvPr/>
        </p:nvCxnSpPr>
        <p:spPr>
          <a:xfrm>
            <a:off x="7136296" y="1441171"/>
            <a:ext cx="23191" cy="281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DBA8560-3E0A-6648-B965-2B129579933D}"/>
              </a:ext>
            </a:extLst>
          </p:cNvPr>
          <p:cNvCxnSpPr>
            <a:cxnSpLocks/>
          </p:cNvCxnSpPr>
          <p:nvPr/>
        </p:nvCxnSpPr>
        <p:spPr>
          <a:xfrm flipH="1">
            <a:off x="9150626" y="2608310"/>
            <a:ext cx="1" cy="281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C6D9750-638B-8745-BCCD-710641EB752B}"/>
              </a:ext>
            </a:extLst>
          </p:cNvPr>
          <p:cNvSpPr txBox="1"/>
          <p:nvPr/>
        </p:nvSpPr>
        <p:spPr>
          <a:xfrm>
            <a:off x="3392558" y="5700089"/>
            <a:ext cx="2534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Kboss数据设计</a:t>
            </a:r>
            <a:endParaRPr lang="en-US" sz="2800" b="1" dirty="0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0F14D4B2-1AF9-6542-B022-D3E75F258BE0}"/>
              </a:ext>
            </a:extLst>
          </p:cNvPr>
          <p:cNvSpPr/>
          <p:nvPr/>
        </p:nvSpPr>
        <p:spPr>
          <a:xfrm>
            <a:off x="4383156" y="2869096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客户</a:t>
            </a:r>
            <a:endParaRPr lang="en-US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D79024A-D3CB-2840-BA2A-31AA50DFF20D}"/>
              </a:ext>
            </a:extLst>
          </p:cNvPr>
          <p:cNvCxnSpPr/>
          <p:nvPr/>
        </p:nvCxnSpPr>
        <p:spPr>
          <a:xfrm flipV="1">
            <a:off x="5168347" y="2608310"/>
            <a:ext cx="0" cy="260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483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D5A1E76-D082-E142-B56B-67630AED241B}"/>
              </a:ext>
            </a:extLst>
          </p:cNvPr>
          <p:cNvSpPr/>
          <p:nvPr/>
        </p:nvSpPr>
        <p:spPr>
          <a:xfrm>
            <a:off x="3687629" y="4252936"/>
            <a:ext cx="5276193" cy="35735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n>
                  <a:solidFill>
                    <a:sysClr val="windowText" lastClr="000000"/>
                  </a:solidFill>
                </a:ln>
              </a:rPr>
              <a:t>用户权鉴管理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1FD6D93-D8DB-E347-8603-3EA703E49C93}"/>
              </a:ext>
            </a:extLst>
          </p:cNvPr>
          <p:cNvSpPr/>
          <p:nvPr/>
        </p:nvSpPr>
        <p:spPr>
          <a:xfrm>
            <a:off x="3687629" y="4689116"/>
            <a:ext cx="2627588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n>
                  <a:solidFill>
                    <a:sysClr val="windowText" lastClr="000000"/>
                  </a:solidFill>
                </a:ln>
              </a:rPr>
              <a:t>机构</a:t>
            </a:r>
            <a:r>
              <a:rPr lang="zh-CN" altLang="en-US" sz="1400" dirty="0">
                <a:ln>
                  <a:solidFill>
                    <a:sysClr val="windowText" lastClr="000000"/>
                  </a:solidFill>
                </a:ln>
              </a:rPr>
              <a:t>、用户，权限管理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23787B6-DD94-834E-988A-3A062EA495FA}"/>
              </a:ext>
            </a:extLst>
          </p:cNvPr>
          <p:cNvSpPr/>
          <p:nvPr/>
        </p:nvSpPr>
        <p:spPr>
          <a:xfrm>
            <a:off x="3687628" y="2918122"/>
            <a:ext cx="3257457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业务处理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883C77B-72D4-5348-8E2A-A2DCD9C51B6F}"/>
              </a:ext>
            </a:extLst>
          </p:cNvPr>
          <p:cNvSpPr/>
          <p:nvPr/>
        </p:nvSpPr>
        <p:spPr>
          <a:xfrm>
            <a:off x="6336234" y="4689116"/>
            <a:ext cx="2627588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系统配置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54C9F2A6-B0D6-7248-A521-E7C1284293F8}"/>
              </a:ext>
            </a:extLst>
          </p:cNvPr>
          <p:cNvSpPr/>
          <p:nvPr/>
        </p:nvSpPr>
        <p:spPr>
          <a:xfrm>
            <a:off x="7021286" y="2918122"/>
            <a:ext cx="1942536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业务统计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958942C-36B5-0242-B88A-15C14C3418B1}"/>
              </a:ext>
            </a:extLst>
          </p:cNvPr>
          <p:cNvSpPr/>
          <p:nvPr/>
        </p:nvSpPr>
        <p:spPr>
          <a:xfrm>
            <a:off x="3687629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客户功能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5CDBF47-0637-8A4F-BE15-A97FBC816DEB}"/>
              </a:ext>
            </a:extLst>
          </p:cNvPr>
          <p:cNvSpPr/>
          <p:nvPr/>
        </p:nvSpPr>
        <p:spPr>
          <a:xfrm>
            <a:off x="4319000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营运业务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60563CDC-40F8-C249-8128-F5B090B95315}"/>
              </a:ext>
            </a:extLst>
          </p:cNvPr>
          <p:cNvSpPr/>
          <p:nvPr/>
        </p:nvSpPr>
        <p:spPr>
          <a:xfrm>
            <a:off x="4949617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财务业务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E2FE47A-0FA8-984F-A9B9-F23ECCEDBEC0}"/>
              </a:ext>
            </a:extLst>
          </p:cNvPr>
          <p:cNvSpPr/>
          <p:nvPr/>
        </p:nvSpPr>
        <p:spPr>
          <a:xfrm>
            <a:off x="5580234" y="1133992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n>
                  <a:solidFill>
                    <a:sysClr val="windowText" lastClr="000000"/>
                  </a:solidFill>
                </a:ln>
              </a:rPr>
              <a:t>销售业务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8D4D0E0-06C3-C844-9FA6-4ADD3AE3A68D}"/>
              </a:ext>
            </a:extLst>
          </p:cNvPr>
          <p:cNvSpPr/>
          <p:nvPr/>
        </p:nvSpPr>
        <p:spPr>
          <a:xfrm>
            <a:off x="6210851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运维业务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6CEE34C7-55C1-644D-8D94-10941FB0FB44}"/>
              </a:ext>
            </a:extLst>
          </p:cNvPr>
          <p:cNvSpPr/>
          <p:nvPr/>
        </p:nvSpPr>
        <p:spPr>
          <a:xfrm>
            <a:off x="6841468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业务日报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6EDD8A25-C94E-9448-8840-3A3B404EFB9E}"/>
              </a:ext>
            </a:extLst>
          </p:cNvPr>
          <p:cNvSpPr/>
          <p:nvPr/>
        </p:nvSpPr>
        <p:spPr>
          <a:xfrm>
            <a:off x="7472085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业务月报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993D2410-6EFF-E34F-8B28-ED36A5D36648}"/>
              </a:ext>
            </a:extLst>
          </p:cNvPr>
          <p:cNvSpPr/>
          <p:nvPr/>
        </p:nvSpPr>
        <p:spPr>
          <a:xfrm>
            <a:off x="8131588" y="1121229"/>
            <a:ext cx="546914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业务年报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1D894E-B92F-2442-9135-92D833B44413}"/>
              </a:ext>
            </a:extLst>
          </p:cNvPr>
          <p:cNvSpPr txBox="1"/>
          <p:nvPr/>
        </p:nvSpPr>
        <p:spPr>
          <a:xfrm>
            <a:off x="4893477" y="389678"/>
            <a:ext cx="24673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Kboss功能架构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78194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平台业务功能亮点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支持多供应商及差异化的结算体系</a:t>
            </a:r>
            <a:endParaRPr lang="en-US" altLang="zh-CN" dirty="0"/>
          </a:p>
          <a:p>
            <a:r>
              <a:rPr lang="zh-CN" altLang="en-US" dirty="0"/>
              <a:t>支持产品的折扣和返佣销售模式</a:t>
            </a:r>
            <a:endParaRPr lang="en-US" altLang="zh-CN" dirty="0"/>
          </a:p>
          <a:p>
            <a:r>
              <a:rPr lang="zh-CN" altLang="en-US" dirty="0"/>
              <a:t>支持多级分销机制，各分销机构独立记账</a:t>
            </a:r>
            <a:endParaRPr lang="en-US" altLang="zh-CN" dirty="0"/>
          </a:p>
          <a:p>
            <a:r>
              <a:rPr lang="zh-CN" altLang="en-US" dirty="0"/>
              <a:t>支持分销机构独立的营销活动</a:t>
            </a:r>
            <a:endParaRPr lang="en-SG" altLang="zh-CN" dirty="0"/>
          </a:p>
          <a:p>
            <a:r>
              <a:rPr lang="zh-CN" altLang="en-US" dirty="0"/>
              <a:t>支持客户线上和线下充值，在线购买，在线资源开通</a:t>
            </a:r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02390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1631</TotalTime>
  <Words>275</Words>
  <Application>Microsoft Macintosh PowerPoint</Application>
  <PresentationFormat>Widescreen</PresentationFormat>
  <Paragraphs>163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开元云业务支撑系统</vt:lpstr>
      <vt:lpstr>目录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平台业务功能亮点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开元云业务支撑系统</dc:title>
  <dc:creator>Microsoft Office User</dc:creator>
  <cp:lastModifiedBy>Microsoft Office User</cp:lastModifiedBy>
  <cp:revision>17</cp:revision>
  <dcterms:created xsi:type="dcterms:W3CDTF">2023-03-27T09:52:59Z</dcterms:created>
  <dcterms:modified xsi:type="dcterms:W3CDTF">2023-08-11T02:08:16Z</dcterms:modified>
</cp:coreProperties>
</file>