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70" r:id="rId12"/>
    <p:sldId id="266" r:id="rId13"/>
    <p:sldId id="271" r:id="rId14"/>
    <p:sldId id="267" r:id="rId15"/>
    <p:sldId id="272" r:id="rId16"/>
    <p:sldId id="273" r:id="rId17"/>
    <p:sldId id="274" r:id="rId18"/>
    <p:sldId id="276" r:id="rId19"/>
    <p:sldId id="275" r:id="rId20"/>
    <p:sldId id="277" r:id="rId21"/>
    <p:sldId id="278" r:id="rId22"/>
    <p:sldId id="279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>
      <p:cViewPr varScale="1">
        <p:scale>
          <a:sx n="124" d="100"/>
          <a:sy n="124" d="100"/>
        </p:scale>
        <p:origin x="64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4A9EB9-FB77-664C-B3D4-E27EA6CFAD77}" type="datetimeFigureOut">
              <a:rPr lang="en-US" smtClean="0"/>
              <a:t>11/1/23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47FB62-5F14-E547-87D5-B907BE0B84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4983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47FB62-5F14-E547-87D5-B907BE0B84FD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5620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83067E-92AF-6E4D-7798-FB2C6C1ED4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E9B72F9-6B49-7157-357A-E4CEC00308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7246C4-FFD8-86A2-2734-ED571FAB1A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E9C10-9B5B-D04F-8AA4-63BA95424CE8}" type="datetimeFigureOut">
              <a:rPr lang="en-US" smtClean="0"/>
              <a:t>11/1/23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01308D-D93F-56E9-069C-879EFBF248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69DEC0-281D-E1CE-C187-C7E6CADE3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C26DF-DDA6-5140-A248-366248AB0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9357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AB9D72-F3F1-7E8E-F7FA-32D889FDE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37E4D9-6BBF-539B-56DA-12877D421A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DC7274-3D4D-A033-1AC0-97766C945B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E9C10-9B5B-D04F-8AA4-63BA95424CE8}" type="datetimeFigureOut">
              <a:rPr lang="en-US" smtClean="0"/>
              <a:t>11/1/23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0BC744-BDB4-EBFF-6772-BAF98AD069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00EC39-5E60-8553-6C29-7255580C2E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C26DF-DDA6-5140-A248-366248AB0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1269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A63B5B0-A035-DDD0-4FB0-EB730AA750B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8ED2178-21F0-AECA-4F80-E5B524A7D3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4CCA39-B4EC-6E42-8502-7BFB71E47C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E9C10-9B5B-D04F-8AA4-63BA95424CE8}" type="datetimeFigureOut">
              <a:rPr lang="en-US" smtClean="0"/>
              <a:t>11/1/23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4A0152-8B49-B13A-1AD5-105054125F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CD4708-124E-FA4C-77A4-98E7AF06F1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C26DF-DDA6-5140-A248-366248AB0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996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C923D4-93CE-7D9C-4164-6EBAD7A2A1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8D4BEF-A211-96AE-7B7D-E7E3D73035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992B84-8FEF-5664-45EB-2F67F7E052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E9C10-9B5B-D04F-8AA4-63BA95424CE8}" type="datetimeFigureOut">
              <a:rPr lang="en-US" smtClean="0"/>
              <a:t>11/1/23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328195-EE0B-341C-175C-3BC28D15C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4F695B-EA9D-4316-095A-123A635CB0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C26DF-DDA6-5140-A248-366248AB0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831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A6D160-E6E8-94C7-6353-0E062C618A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4211B3-2FBB-51A0-234F-B51FEB385D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4E4238-5BFF-BCEE-803A-4643CE35C6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E9C10-9B5B-D04F-8AA4-63BA95424CE8}" type="datetimeFigureOut">
              <a:rPr lang="en-US" smtClean="0"/>
              <a:t>11/1/23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61B723-5AFE-CEDF-22E3-848D8A32FD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9C0D37-C884-434E-A98C-96B6BE80B6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C26DF-DDA6-5140-A248-366248AB0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88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299274-8C9B-E158-F5F5-578C0C5D78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3BB99C-9DFE-D50D-6CD4-30DFE936F1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D7F579-5E8D-2BED-D075-D2210EC72F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D2C8A9-BF7B-7A17-2AF2-84E324C304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E9C10-9B5B-D04F-8AA4-63BA95424CE8}" type="datetimeFigureOut">
              <a:rPr lang="en-US" smtClean="0"/>
              <a:t>11/1/23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42B54C-7EFC-80B3-E9D7-088777F7ED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29D1C8-BEFE-21E9-7E10-98BF309BA0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C26DF-DDA6-5140-A248-366248AB0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6424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EBF7F5-2E73-104B-E5DD-A9084B02B8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900672-99BE-BA3E-0044-A04B014794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206465-F7F1-36ED-57D2-4EF930ADDF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A484824-38F9-D841-E76C-57629F1170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D29954F-FE59-0F63-DCD3-D763D5FB16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159B0F3-A79F-3ABE-6125-5B1120ED07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E9C10-9B5B-D04F-8AA4-63BA95424CE8}" type="datetimeFigureOut">
              <a:rPr lang="en-US" smtClean="0"/>
              <a:t>11/1/23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0119956-DFA1-7C38-851C-3AEEC3985A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1F6DCF7-69D1-C3A2-8B3F-6EA20BB753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C26DF-DDA6-5140-A248-366248AB0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655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6D4B2B-6ECC-06EA-32DE-2FEDF8F9BD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6EBD731-29B4-BD7E-3672-10FD6C0569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E9C10-9B5B-D04F-8AA4-63BA95424CE8}" type="datetimeFigureOut">
              <a:rPr lang="en-US" smtClean="0"/>
              <a:t>11/1/23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C1E3C5-519E-41DF-BD0E-502393F82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248D0F9-B101-ACA1-50A0-7299E25B55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C26DF-DDA6-5140-A248-366248AB0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676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A682B2B-1558-8827-D8A3-4613099C96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E9C10-9B5B-D04F-8AA4-63BA95424CE8}" type="datetimeFigureOut">
              <a:rPr lang="en-US" smtClean="0"/>
              <a:t>11/1/23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29050F5-43E6-B6D8-787E-548F9A5ADF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0177C9-8B33-B387-5491-7151B9596A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C26DF-DDA6-5140-A248-366248AB0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1305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409A8A-D1D8-9FBE-CA0B-35118399E3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E57AF6-1277-86F6-EE05-59B62F48B5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DD1E65-F129-E91D-5708-A2BF3F1C09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C0A5DE-231B-3F98-4A93-71833B4DAF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E9C10-9B5B-D04F-8AA4-63BA95424CE8}" type="datetimeFigureOut">
              <a:rPr lang="en-US" smtClean="0"/>
              <a:t>11/1/23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75E228-C4C8-576A-8BB8-F47947068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E90C81-1DD2-F279-F78D-EEF56792B8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C26DF-DDA6-5140-A248-366248AB0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692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44A9A9-7B6B-9DC2-F36F-CF5C0F8F71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D5CC452-0585-70E6-891C-1E06BF14F9F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02E5B8B-F005-36E6-0E2F-06C8BA2B7A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A5A3F4-6AB9-D750-4D35-CC559EE319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E9C10-9B5B-D04F-8AA4-63BA95424CE8}" type="datetimeFigureOut">
              <a:rPr lang="en-US" smtClean="0"/>
              <a:t>11/1/23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5C8294-34D6-CA78-D0D2-9B0304F1A8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1409CD-0D72-AF00-7E42-2F634A472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C26DF-DDA6-5140-A248-366248AB0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7483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BDE0279-1C8B-60B1-8505-B0BB391A4C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22C0D0-0206-1D55-AE33-DB0C7F99AA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88ACD4-8773-7130-6A5D-1351AF6CA7F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DE9C10-9B5B-D04F-8AA4-63BA95424CE8}" type="datetimeFigureOut">
              <a:rPr lang="en-US" smtClean="0"/>
              <a:t>11/1/23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15F7FA-D34C-9E03-4997-A0906A9A6C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6CB213-0064-EEF5-EBC0-A2FFC04FAC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7C26DF-DDA6-5140-A248-366248AB0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44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A01C48-AB89-1FF5-3692-A0A5D93A953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KBOSS平台业务介绍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EA39418-3452-CE07-DF9B-F35CED8B5FC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Kboss项目组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01680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C09ECF-5326-256D-B87A-B9F9F9BC2A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超级管理员功能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A89322-B2DB-6A0E-11B3-78420C5741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角色权限管理</a:t>
            </a:r>
            <a:endParaRPr lang="en-US" dirty="0"/>
          </a:p>
          <a:p>
            <a:r>
              <a:rPr lang="en-US" dirty="0" err="1"/>
              <a:t>系统代码管理</a:t>
            </a:r>
            <a:endParaRPr lang="en-US" dirty="0"/>
          </a:p>
          <a:p>
            <a:r>
              <a:rPr lang="en-US" dirty="0" err="1"/>
              <a:t>系统参数管理</a:t>
            </a:r>
            <a:endParaRPr lang="en-US" dirty="0"/>
          </a:p>
          <a:p>
            <a:r>
              <a:rPr lang="en-US" dirty="0" err="1"/>
              <a:t>业主机构管理员用户角色管理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24095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1DD341-77E1-5071-B076-481653771C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典型业务场景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D6A498-735A-2C6F-2B32-B92DBA90D8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产品上架与供应商结算</a:t>
            </a:r>
            <a:endParaRPr lang="en-US" dirty="0"/>
          </a:p>
          <a:p>
            <a:r>
              <a:rPr lang="en-US" dirty="0" err="1"/>
              <a:t>营销与获客</a:t>
            </a:r>
            <a:endParaRPr lang="en-US" dirty="0"/>
          </a:p>
          <a:p>
            <a:r>
              <a:rPr lang="en-US" dirty="0" err="1"/>
              <a:t>发展分销商</a:t>
            </a:r>
            <a:endParaRPr lang="en-US" dirty="0"/>
          </a:p>
          <a:p>
            <a:r>
              <a:rPr lang="en-US" dirty="0" err="1"/>
              <a:t>给客户特殊折扣或售价</a:t>
            </a:r>
            <a:endParaRPr lang="en-US" dirty="0"/>
          </a:p>
          <a:p>
            <a:r>
              <a:rPr lang="en-US" dirty="0" err="1"/>
              <a:t>审批以及谁审批</a:t>
            </a:r>
            <a:endParaRPr lang="en-US" dirty="0"/>
          </a:p>
          <a:p>
            <a:r>
              <a:rPr lang="en-US" dirty="0" err="1"/>
              <a:t>客户业务流程</a:t>
            </a:r>
            <a:endParaRPr lang="en-US" dirty="0"/>
          </a:p>
          <a:p>
            <a:r>
              <a:rPr lang="en-US" dirty="0" err="1"/>
              <a:t>从Kboss直接使用资源</a:t>
            </a:r>
            <a:endParaRPr lang="en-US" dirty="0"/>
          </a:p>
          <a:p>
            <a:r>
              <a:rPr lang="en-US" dirty="0" err="1"/>
              <a:t>辅助功能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41609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angle 46">
            <a:extLst>
              <a:ext uri="{FF2B5EF4-FFF2-40B4-BE49-F238E27FC236}">
                <a16:creationId xmlns:a16="http://schemas.microsoft.com/office/drawing/2014/main" id="{A1A4275E-C35F-D21D-6AE6-8C624BB37EB0}"/>
              </a:ext>
            </a:extLst>
          </p:cNvPr>
          <p:cNvSpPr/>
          <p:nvPr/>
        </p:nvSpPr>
        <p:spPr>
          <a:xfrm>
            <a:off x="113016" y="1417834"/>
            <a:ext cx="11496782" cy="1797977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6BA7E02-1C8D-63BA-9A2C-5FFC985B8B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产品上架流程</a:t>
            </a:r>
            <a:endParaRPr lang="en-US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777DB0EC-802F-B5AC-BE64-F57DB2196240}"/>
              </a:ext>
            </a:extLst>
          </p:cNvPr>
          <p:cNvGrpSpPr/>
          <p:nvPr/>
        </p:nvGrpSpPr>
        <p:grpSpPr>
          <a:xfrm>
            <a:off x="606176" y="1777429"/>
            <a:ext cx="904126" cy="1021285"/>
            <a:chOff x="606176" y="1777429"/>
            <a:chExt cx="904126" cy="1021285"/>
          </a:xfrm>
        </p:grpSpPr>
        <p:sp>
          <p:nvSpPr>
            <p:cNvPr id="4" name="Smiley Face 3">
              <a:extLst>
                <a:ext uri="{FF2B5EF4-FFF2-40B4-BE49-F238E27FC236}">
                  <a16:creationId xmlns:a16="http://schemas.microsoft.com/office/drawing/2014/main" id="{22EE5CB7-FF7D-DEB0-EE05-BFB0BE2FD9AB}"/>
                </a:ext>
              </a:extLst>
            </p:cNvPr>
            <p:cNvSpPr/>
            <p:nvPr/>
          </p:nvSpPr>
          <p:spPr>
            <a:xfrm>
              <a:off x="667820" y="1777429"/>
              <a:ext cx="760288" cy="760287"/>
            </a:xfrm>
            <a:prstGeom prst="smileyFace">
              <a:avLst/>
            </a:prstGeom>
            <a:solidFill>
              <a:schemeClr val="bg1"/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24B77259-630C-8079-CEAE-0CCAAA9106C5}"/>
                </a:ext>
              </a:extLst>
            </p:cNvPr>
            <p:cNvSpPr txBox="1"/>
            <p:nvPr/>
          </p:nvSpPr>
          <p:spPr>
            <a:xfrm>
              <a:off x="606176" y="2521715"/>
              <a:ext cx="90412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err="1"/>
                <a:t>供应商</a:t>
              </a:r>
              <a:endParaRPr lang="en-US" sz="1200" dirty="0"/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4B1B7FB1-ACBE-BEDC-781B-CEDFD1F10144}"/>
              </a:ext>
            </a:extLst>
          </p:cNvPr>
          <p:cNvGrpSpPr/>
          <p:nvPr/>
        </p:nvGrpSpPr>
        <p:grpSpPr>
          <a:xfrm>
            <a:off x="3923016" y="1817733"/>
            <a:ext cx="904126" cy="1021285"/>
            <a:chOff x="606176" y="1777429"/>
            <a:chExt cx="904126" cy="1021285"/>
          </a:xfrm>
        </p:grpSpPr>
        <p:sp>
          <p:nvSpPr>
            <p:cNvPr id="8" name="Smiley Face 7">
              <a:extLst>
                <a:ext uri="{FF2B5EF4-FFF2-40B4-BE49-F238E27FC236}">
                  <a16:creationId xmlns:a16="http://schemas.microsoft.com/office/drawing/2014/main" id="{8D635847-006E-9F56-1A49-4A0593F2DF88}"/>
                </a:ext>
              </a:extLst>
            </p:cNvPr>
            <p:cNvSpPr/>
            <p:nvPr/>
          </p:nvSpPr>
          <p:spPr>
            <a:xfrm>
              <a:off x="667820" y="1777429"/>
              <a:ext cx="760288" cy="760287"/>
            </a:xfrm>
            <a:prstGeom prst="smileyFace">
              <a:avLst/>
            </a:prstGeom>
            <a:solidFill>
              <a:schemeClr val="bg1"/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4989E53C-AFC6-DA25-098F-7F8A2B43D9CB}"/>
                </a:ext>
              </a:extLst>
            </p:cNvPr>
            <p:cNvSpPr txBox="1"/>
            <p:nvPr/>
          </p:nvSpPr>
          <p:spPr>
            <a:xfrm>
              <a:off x="606176" y="2521715"/>
              <a:ext cx="90412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err="1"/>
                <a:t>业主运营</a:t>
              </a:r>
              <a:endParaRPr lang="en-US" sz="1200" dirty="0"/>
            </a:p>
          </p:txBody>
        </p:sp>
      </p:grp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A93A10EA-EF71-8DB8-A1C0-7035D5315822}"/>
              </a:ext>
            </a:extLst>
          </p:cNvPr>
          <p:cNvCxnSpPr>
            <a:stCxn id="4" idx="6"/>
            <a:endCxn id="8" idx="2"/>
          </p:cNvCxnSpPr>
          <p:nvPr/>
        </p:nvCxnSpPr>
        <p:spPr>
          <a:xfrm>
            <a:off x="1428108" y="2157573"/>
            <a:ext cx="2556552" cy="40304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975D285E-9C27-DCC0-C385-2829F64F3DE4}"/>
              </a:ext>
            </a:extLst>
          </p:cNvPr>
          <p:cNvSpPr txBox="1"/>
          <p:nvPr/>
        </p:nvSpPr>
        <p:spPr>
          <a:xfrm>
            <a:off x="1633590" y="1881561"/>
            <a:ext cx="24127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</a:rPr>
              <a:t>签订销售协议</a:t>
            </a:r>
            <a:r>
              <a:rPr lang="zh-CN" altLang="en-US" sz="1200" dirty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</a:rPr>
              <a:t>，销售产品范围</a:t>
            </a:r>
            <a:endParaRPr lang="en-US" sz="1200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</a:endParaRPr>
          </a:p>
        </p:txBody>
      </p:sp>
      <p:sp>
        <p:nvSpPr>
          <p:cNvPr id="13" name="Cube 12">
            <a:extLst>
              <a:ext uri="{FF2B5EF4-FFF2-40B4-BE49-F238E27FC236}">
                <a16:creationId xmlns:a16="http://schemas.microsoft.com/office/drawing/2014/main" id="{942AF06F-2F02-CBC3-CD6C-BF100A044CB1}"/>
              </a:ext>
            </a:extLst>
          </p:cNvPr>
          <p:cNvSpPr/>
          <p:nvPr/>
        </p:nvSpPr>
        <p:spPr>
          <a:xfrm>
            <a:off x="6875122" y="2019073"/>
            <a:ext cx="852755" cy="502642"/>
          </a:xfrm>
          <a:prstGeom prst="cub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/>
              <a:t>产品</a:t>
            </a:r>
            <a:endParaRPr lang="en-US" sz="1200" dirty="0"/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8BA167FB-A848-AF12-D9A3-5259329A4CB3}"/>
              </a:ext>
            </a:extLst>
          </p:cNvPr>
          <p:cNvCxnSpPr>
            <a:stCxn id="8" idx="6"/>
          </p:cNvCxnSpPr>
          <p:nvPr/>
        </p:nvCxnSpPr>
        <p:spPr>
          <a:xfrm flipV="1">
            <a:off x="4744948" y="2197876"/>
            <a:ext cx="2130174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AB7D775E-0780-4851-5E5D-57748E56EC77}"/>
              </a:ext>
            </a:extLst>
          </p:cNvPr>
          <p:cNvSpPr txBox="1"/>
          <p:nvPr/>
        </p:nvSpPr>
        <p:spPr>
          <a:xfrm>
            <a:off x="5185025" y="1879765"/>
            <a:ext cx="14452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/>
              <a:t>公共售价或折扣</a:t>
            </a:r>
            <a:endParaRPr lang="en-US" sz="1200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B56E184B-4D03-6EE9-185D-40B9854CE890}"/>
              </a:ext>
            </a:extLst>
          </p:cNvPr>
          <p:cNvSpPr txBox="1"/>
          <p:nvPr/>
        </p:nvSpPr>
        <p:spPr>
          <a:xfrm>
            <a:off x="5270642" y="2270394"/>
            <a:ext cx="11233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err="1"/>
              <a:t>营销</a:t>
            </a:r>
            <a:endParaRPr lang="en-US" sz="11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52A5C1A-862C-9AD3-8059-5FAAE78CF731}"/>
              </a:ext>
            </a:extLst>
          </p:cNvPr>
          <p:cNvSpPr txBox="1"/>
          <p:nvPr/>
        </p:nvSpPr>
        <p:spPr>
          <a:xfrm>
            <a:off x="606176" y="3429000"/>
            <a:ext cx="1100362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1</a:t>
            </a:r>
            <a:r>
              <a:rPr lang="zh-CN" altLang="en-US" dirty="0"/>
              <a:t>、</a:t>
            </a:r>
            <a:r>
              <a:rPr lang="en-US" dirty="0" err="1"/>
              <a:t>与供应商签订销售协议确定产品销售模式</a:t>
            </a:r>
            <a:endParaRPr lang="en-US" dirty="0"/>
          </a:p>
          <a:p>
            <a:r>
              <a:rPr lang="en-US" altLang="zh-CN" dirty="0"/>
              <a:t>2</a:t>
            </a:r>
            <a:r>
              <a:rPr lang="zh-CN" altLang="en-US" dirty="0"/>
              <a:t>、运营人员操作以下功能</a:t>
            </a:r>
            <a:endParaRPr lang="en-US" dirty="0"/>
          </a:p>
          <a:p>
            <a:r>
              <a:rPr lang="en-US" altLang="zh-CN" dirty="0"/>
              <a:t>3</a:t>
            </a:r>
            <a:r>
              <a:rPr lang="zh-CN" altLang="en-US" dirty="0"/>
              <a:t>、新增并维护供应商信息</a:t>
            </a:r>
            <a:endParaRPr lang="en-US" dirty="0"/>
          </a:p>
          <a:p>
            <a:r>
              <a:rPr lang="en-US" altLang="zh-CN" dirty="0"/>
              <a:t>4</a:t>
            </a:r>
            <a:r>
              <a:rPr lang="zh-CN" altLang="en-US" dirty="0"/>
              <a:t>、新增与供应商的销售协议</a:t>
            </a:r>
            <a:endParaRPr lang="en-SG" altLang="zh-CN" dirty="0"/>
          </a:p>
          <a:p>
            <a:r>
              <a:rPr lang="en-US" altLang="zh-CN" dirty="0"/>
              <a:t>5</a:t>
            </a:r>
            <a:r>
              <a:rPr lang="zh-CN" altLang="en-US" dirty="0"/>
              <a:t>、在协议中添加产品、售价、折扣等信息</a:t>
            </a:r>
            <a:endParaRPr lang="en-SG" altLang="zh-CN" dirty="0"/>
          </a:p>
          <a:p>
            <a:r>
              <a:rPr lang="en-US" altLang="zh-CN" dirty="0"/>
              <a:t>6</a:t>
            </a:r>
            <a:r>
              <a:rPr lang="zh-CN" altLang="en-US" dirty="0"/>
              <a:t>、给产品设置客户的公共售价或统一折扣</a:t>
            </a:r>
            <a:endParaRPr lang="en-SG" altLang="zh-CN" dirty="0"/>
          </a:p>
          <a:p>
            <a:r>
              <a:rPr lang="zh-CN" altLang="en-US" dirty="0"/>
              <a:t>上述步骤完成后客户便可以在产品列表中看到新上架的产品了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42840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angle 46">
            <a:extLst>
              <a:ext uri="{FF2B5EF4-FFF2-40B4-BE49-F238E27FC236}">
                <a16:creationId xmlns:a16="http://schemas.microsoft.com/office/drawing/2014/main" id="{A1A4275E-C35F-D21D-6AE6-8C624BB37EB0}"/>
              </a:ext>
            </a:extLst>
          </p:cNvPr>
          <p:cNvSpPr/>
          <p:nvPr/>
        </p:nvSpPr>
        <p:spPr>
          <a:xfrm>
            <a:off x="1027415" y="1417834"/>
            <a:ext cx="10054976" cy="1797977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6BA7E02-1C8D-63BA-9A2C-5FFC985B8B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与供应商结算</a:t>
            </a:r>
            <a:endParaRPr lang="en-US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777DB0EC-802F-B5AC-BE64-F57DB2196240}"/>
              </a:ext>
            </a:extLst>
          </p:cNvPr>
          <p:cNvGrpSpPr/>
          <p:nvPr/>
        </p:nvGrpSpPr>
        <p:grpSpPr>
          <a:xfrm>
            <a:off x="1130157" y="1777429"/>
            <a:ext cx="904126" cy="1021285"/>
            <a:chOff x="606176" y="1777429"/>
            <a:chExt cx="904126" cy="1021285"/>
          </a:xfrm>
        </p:grpSpPr>
        <p:sp>
          <p:nvSpPr>
            <p:cNvPr id="4" name="Smiley Face 3">
              <a:extLst>
                <a:ext uri="{FF2B5EF4-FFF2-40B4-BE49-F238E27FC236}">
                  <a16:creationId xmlns:a16="http://schemas.microsoft.com/office/drawing/2014/main" id="{22EE5CB7-FF7D-DEB0-EE05-BFB0BE2FD9AB}"/>
                </a:ext>
              </a:extLst>
            </p:cNvPr>
            <p:cNvSpPr/>
            <p:nvPr/>
          </p:nvSpPr>
          <p:spPr>
            <a:xfrm>
              <a:off x="667820" y="1777429"/>
              <a:ext cx="760288" cy="760287"/>
            </a:xfrm>
            <a:prstGeom prst="smileyFace">
              <a:avLst/>
            </a:prstGeom>
            <a:solidFill>
              <a:schemeClr val="bg1"/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24B77259-630C-8079-CEAE-0CCAAA9106C5}"/>
                </a:ext>
              </a:extLst>
            </p:cNvPr>
            <p:cNvSpPr txBox="1"/>
            <p:nvPr/>
          </p:nvSpPr>
          <p:spPr>
            <a:xfrm>
              <a:off x="606176" y="2521715"/>
              <a:ext cx="90412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err="1"/>
                <a:t>供应商</a:t>
              </a:r>
              <a:endParaRPr lang="en-US" sz="1200" dirty="0"/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4B1B7FB1-ACBE-BEDC-781B-CEDFD1F10144}"/>
              </a:ext>
            </a:extLst>
          </p:cNvPr>
          <p:cNvGrpSpPr/>
          <p:nvPr/>
        </p:nvGrpSpPr>
        <p:grpSpPr>
          <a:xfrm>
            <a:off x="4446997" y="1817733"/>
            <a:ext cx="904126" cy="1021285"/>
            <a:chOff x="606176" y="1777429"/>
            <a:chExt cx="904126" cy="1021285"/>
          </a:xfrm>
        </p:grpSpPr>
        <p:sp>
          <p:nvSpPr>
            <p:cNvPr id="8" name="Smiley Face 7">
              <a:extLst>
                <a:ext uri="{FF2B5EF4-FFF2-40B4-BE49-F238E27FC236}">
                  <a16:creationId xmlns:a16="http://schemas.microsoft.com/office/drawing/2014/main" id="{8D635847-006E-9F56-1A49-4A0593F2DF88}"/>
                </a:ext>
              </a:extLst>
            </p:cNvPr>
            <p:cNvSpPr/>
            <p:nvPr/>
          </p:nvSpPr>
          <p:spPr>
            <a:xfrm>
              <a:off x="667820" y="1777429"/>
              <a:ext cx="760288" cy="760287"/>
            </a:xfrm>
            <a:prstGeom prst="smileyFace">
              <a:avLst/>
            </a:prstGeom>
            <a:solidFill>
              <a:schemeClr val="bg1"/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4989E53C-AFC6-DA25-098F-7F8A2B43D9CB}"/>
                </a:ext>
              </a:extLst>
            </p:cNvPr>
            <p:cNvSpPr txBox="1"/>
            <p:nvPr/>
          </p:nvSpPr>
          <p:spPr>
            <a:xfrm>
              <a:off x="606176" y="2521715"/>
              <a:ext cx="90412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err="1"/>
                <a:t>业主运营</a:t>
              </a:r>
              <a:endParaRPr lang="en-US" sz="1200" dirty="0"/>
            </a:p>
          </p:txBody>
        </p:sp>
      </p:grp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A93A10EA-EF71-8DB8-A1C0-7035D5315822}"/>
              </a:ext>
            </a:extLst>
          </p:cNvPr>
          <p:cNvCxnSpPr>
            <a:stCxn id="4" idx="6"/>
            <a:endCxn id="8" idx="2"/>
          </p:cNvCxnSpPr>
          <p:nvPr/>
        </p:nvCxnSpPr>
        <p:spPr>
          <a:xfrm>
            <a:off x="1952089" y="2157573"/>
            <a:ext cx="2556552" cy="40304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975D285E-9C27-DCC0-C385-2829F64F3DE4}"/>
              </a:ext>
            </a:extLst>
          </p:cNvPr>
          <p:cNvSpPr txBox="1"/>
          <p:nvPr/>
        </p:nvSpPr>
        <p:spPr>
          <a:xfrm>
            <a:off x="2157571" y="1881561"/>
            <a:ext cx="24127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</a:rPr>
              <a:t>签订销售协议</a:t>
            </a:r>
            <a:r>
              <a:rPr lang="zh-CN" altLang="en-US" sz="1200" dirty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</a:rPr>
              <a:t>，确定结算周期和结算日期</a:t>
            </a:r>
            <a:endParaRPr lang="en-US" sz="1200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</a:endParaRPr>
          </a:p>
        </p:txBody>
      </p:sp>
      <p:sp>
        <p:nvSpPr>
          <p:cNvPr id="13" name="Cube 12">
            <a:extLst>
              <a:ext uri="{FF2B5EF4-FFF2-40B4-BE49-F238E27FC236}">
                <a16:creationId xmlns:a16="http://schemas.microsoft.com/office/drawing/2014/main" id="{942AF06F-2F02-CBC3-CD6C-BF100A044CB1}"/>
              </a:ext>
            </a:extLst>
          </p:cNvPr>
          <p:cNvSpPr/>
          <p:nvPr/>
        </p:nvSpPr>
        <p:spPr>
          <a:xfrm>
            <a:off x="7399103" y="2019073"/>
            <a:ext cx="852755" cy="502642"/>
          </a:xfrm>
          <a:prstGeom prst="cub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/>
              <a:t>账务</a:t>
            </a:r>
            <a:endParaRPr lang="en-US" sz="1200" dirty="0"/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8BA167FB-A848-AF12-D9A3-5259329A4CB3}"/>
              </a:ext>
            </a:extLst>
          </p:cNvPr>
          <p:cNvCxnSpPr>
            <a:stCxn id="8" idx="6"/>
          </p:cNvCxnSpPr>
          <p:nvPr/>
        </p:nvCxnSpPr>
        <p:spPr>
          <a:xfrm flipV="1">
            <a:off x="5268929" y="2197876"/>
            <a:ext cx="2130174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B56E184B-4D03-6EE9-185D-40B9854CE890}"/>
              </a:ext>
            </a:extLst>
          </p:cNvPr>
          <p:cNvSpPr txBox="1"/>
          <p:nvPr/>
        </p:nvSpPr>
        <p:spPr>
          <a:xfrm>
            <a:off x="5151634" y="1962281"/>
            <a:ext cx="2457235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err="1"/>
              <a:t>统计供应商销售额</a:t>
            </a:r>
            <a:r>
              <a:rPr lang="zh-CN" altLang="en-US" sz="1100" dirty="0"/>
              <a:t>，</a:t>
            </a:r>
            <a:endParaRPr lang="en-SG" altLang="zh-CN" sz="1100" dirty="0"/>
          </a:p>
          <a:p>
            <a:pPr algn="ctr"/>
            <a:r>
              <a:rPr lang="zh-CN" altLang="en-US" sz="1100" dirty="0"/>
              <a:t>与供应商对账</a:t>
            </a:r>
            <a:endParaRPr lang="en-SG" altLang="zh-CN" sz="1100" dirty="0"/>
          </a:p>
          <a:p>
            <a:pPr algn="ctr"/>
            <a:r>
              <a:rPr lang="en-US" sz="1100" dirty="0" err="1"/>
              <a:t>账务核对后发起结算流程</a:t>
            </a:r>
            <a:endParaRPr lang="en-US" sz="11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52A5C1A-862C-9AD3-8059-5FAAE78CF731}"/>
              </a:ext>
            </a:extLst>
          </p:cNvPr>
          <p:cNvSpPr txBox="1"/>
          <p:nvPr/>
        </p:nvSpPr>
        <p:spPr>
          <a:xfrm>
            <a:off x="606176" y="3429000"/>
            <a:ext cx="1100362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1</a:t>
            </a:r>
            <a:r>
              <a:rPr lang="zh-CN" altLang="en-US" dirty="0"/>
              <a:t>、</a:t>
            </a:r>
            <a:r>
              <a:rPr lang="en-US" dirty="0" err="1"/>
              <a:t>与供应商签订销售协议确定结算周期和结算日期</a:t>
            </a:r>
            <a:endParaRPr lang="en-US" dirty="0"/>
          </a:p>
          <a:p>
            <a:r>
              <a:rPr lang="en-US" altLang="zh-CN" dirty="0"/>
              <a:t>2</a:t>
            </a:r>
            <a:r>
              <a:rPr lang="zh-CN" altLang="en-US" dirty="0"/>
              <a:t>、系统每日</a:t>
            </a:r>
            <a:r>
              <a:rPr lang="zh-CN" altLang="en-SG" dirty="0"/>
              <a:t>日末</a:t>
            </a:r>
            <a:r>
              <a:rPr lang="zh-CN" altLang="en-US" dirty="0"/>
              <a:t>定期执行，检查是否有供应商需要结算， 如果发现当天需要结算的供应商，短息通知财务人员</a:t>
            </a:r>
            <a:endParaRPr lang="en-US" dirty="0"/>
          </a:p>
          <a:p>
            <a:r>
              <a:rPr lang="en-US" altLang="zh-CN" dirty="0"/>
              <a:t>3</a:t>
            </a:r>
            <a:r>
              <a:rPr lang="zh-CN" altLang="en-US" dirty="0"/>
              <a:t>、财务人员操作以下功能</a:t>
            </a:r>
            <a:endParaRPr lang="en-US" dirty="0"/>
          </a:p>
          <a:p>
            <a:r>
              <a:rPr lang="en-US" altLang="zh-CN" dirty="0"/>
              <a:t>4</a:t>
            </a:r>
            <a:r>
              <a:rPr lang="zh-CN" altLang="en-US" dirty="0"/>
              <a:t>、统计出需结算的供应商在结算周期内的产品销售额以及销售明细</a:t>
            </a:r>
            <a:endParaRPr lang="en-SG" altLang="zh-CN" dirty="0"/>
          </a:p>
          <a:p>
            <a:r>
              <a:rPr lang="en-US" altLang="zh-CN" dirty="0"/>
              <a:t>5</a:t>
            </a:r>
            <a:r>
              <a:rPr lang="zh-CN" altLang="en-US" dirty="0"/>
              <a:t>、与供应商核对销售额，以及每笔销售金额，核对无误后发起结算</a:t>
            </a:r>
            <a:endParaRPr lang="en-SG" altLang="zh-CN" dirty="0"/>
          </a:p>
          <a:p>
            <a:r>
              <a:rPr lang="en-US" altLang="zh-CN" dirty="0"/>
              <a:t>6</a:t>
            </a:r>
            <a:r>
              <a:rPr lang="zh-CN" altLang="en-US" dirty="0"/>
              <a:t>、运营人员审批结算申请，审批通过后记账，流程结束</a:t>
            </a:r>
            <a:endParaRPr lang="en-US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29A991F9-35B7-0318-B43D-88E9EB637D35}"/>
              </a:ext>
            </a:extLst>
          </p:cNvPr>
          <p:cNvGrpSpPr/>
          <p:nvPr/>
        </p:nvGrpSpPr>
        <p:grpSpPr>
          <a:xfrm>
            <a:off x="9828943" y="1777429"/>
            <a:ext cx="904126" cy="1021285"/>
            <a:chOff x="606176" y="1777429"/>
            <a:chExt cx="904126" cy="1021285"/>
          </a:xfrm>
        </p:grpSpPr>
        <p:sp>
          <p:nvSpPr>
            <p:cNvPr id="14" name="Smiley Face 13">
              <a:extLst>
                <a:ext uri="{FF2B5EF4-FFF2-40B4-BE49-F238E27FC236}">
                  <a16:creationId xmlns:a16="http://schemas.microsoft.com/office/drawing/2014/main" id="{DE664671-5C56-AC86-11EE-F3EA4DF932BD}"/>
                </a:ext>
              </a:extLst>
            </p:cNvPr>
            <p:cNvSpPr/>
            <p:nvPr/>
          </p:nvSpPr>
          <p:spPr>
            <a:xfrm>
              <a:off x="667820" y="1777429"/>
              <a:ext cx="760288" cy="760287"/>
            </a:xfrm>
            <a:prstGeom prst="smileyFace">
              <a:avLst/>
            </a:prstGeom>
            <a:solidFill>
              <a:schemeClr val="bg1"/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84083612-E143-92CF-A792-E013F6D77893}"/>
                </a:ext>
              </a:extLst>
            </p:cNvPr>
            <p:cNvSpPr txBox="1"/>
            <p:nvPr/>
          </p:nvSpPr>
          <p:spPr>
            <a:xfrm>
              <a:off x="606176" y="2521715"/>
              <a:ext cx="90412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err="1"/>
                <a:t>运营运营</a:t>
              </a:r>
              <a:endParaRPr lang="en-US" sz="1200" dirty="0"/>
            </a:p>
          </p:txBody>
        </p:sp>
      </p:grp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8EECC1B0-C5B4-D912-5D43-2E11459D1E45}"/>
              </a:ext>
            </a:extLst>
          </p:cNvPr>
          <p:cNvCxnSpPr>
            <a:stCxn id="14" idx="2"/>
          </p:cNvCxnSpPr>
          <p:nvPr/>
        </p:nvCxnSpPr>
        <p:spPr>
          <a:xfrm flipH="1">
            <a:off x="7399103" y="2157573"/>
            <a:ext cx="2491484" cy="7642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CB64FD00-4156-6ED2-5456-7028B7854291}"/>
              </a:ext>
            </a:extLst>
          </p:cNvPr>
          <p:cNvSpPr txBox="1"/>
          <p:nvPr/>
        </p:nvSpPr>
        <p:spPr>
          <a:xfrm>
            <a:off x="8441932" y="2398604"/>
            <a:ext cx="94522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err="1"/>
              <a:t>审批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4558781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8ADBA6CD-A56C-AFE3-2188-430BBB01E5AF}"/>
              </a:ext>
            </a:extLst>
          </p:cNvPr>
          <p:cNvSpPr/>
          <p:nvPr/>
        </p:nvSpPr>
        <p:spPr>
          <a:xfrm>
            <a:off x="785330" y="1849347"/>
            <a:ext cx="10678274" cy="304115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C00AC02-1EEE-F361-E29E-77E72B1934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营销与获客</a:t>
            </a:r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E3EBE46F-26FF-7CC2-B14E-E4CA30526455}"/>
              </a:ext>
            </a:extLst>
          </p:cNvPr>
          <p:cNvGrpSpPr/>
          <p:nvPr/>
        </p:nvGrpSpPr>
        <p:grpSpPr>
          <a:xfrm>
            <a:off x="1224766" y="3527510"/>
            <a:ext cx="904126" cy="1021285"/>
            <a:chOff x="606176" y="1777429"/>
            <a:chExt cx="904126" cy="1021285"/>
          </a:xfrm>
        </p:grpSpPr>
        <p:sp>
          <p:nvSpPr>
            <p:cNvPr id="5" name="Smiley Face 4">
              <a:extLst>
                <a:ext uri="{FF2B5EF4-FFF2-40B4-BE49-F238E27FC236}">
                  <a16:creationId xmlns:a16="http://schemas.microsoft.com/office/drawing/2014/main" id="{2FF96CD5-07A1-E62A-94FC-06E12C873E05}"/>
                </a:ext>
              </a:extLst>
            </p:cNvPr>
            <p:cNvSpPr/>
            <p:nvPr/>
          </p:nvSpPr>
          <p:spPr>
            <a:xfrm>
              <a:off x="667820" y="1777429"/>
              <a:ext cx="760288" cy="760287"/>
            </a:xfrm>
            <a:prstGeom prst="smileyFace">
              <a:avLst/>
            </a:prstGeom>
            <a:solidFill>
              <a:schemeClr val="bg1"/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A21A1CBB-2F49-FDA9-770D-ACA9DAF27822}"/>
                </a:ext>
              </a:extLst>
            </p:cNvPr>
            <p:cNvSpPr txBox="1"/>
            <p:nvPr/>
          </p:nvSpPr>
          <p:spPr>
            <a:xfrm>
              <a:off x="606176" y="2521715"/>
              <a:ext cx="90412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err="1"/>
                <a:t>业主销售</a:t>
              </a:r>
              <a:endParaRPr lang="en-US" sz="1200" dirty="0"/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EC2EA49D-20B4-3E7A-67F6-78D47ACE59BD}"/>
              </a:ext>
            </a:extLst>
          </p:cNvPr>
          <p:cNvGrpSpPr/>
          <p:nvPr/>
        </p:nvGrpSpPr>
        <p:grpSpPr>
          <a:xfrm>
            <a:off x="8131997" y="2348638"/>
            <a:ext cx="904126" cy="1021285"/>
            <a:chOff x="606176" y="1777429"/>
            <a:chExt cx="904126" cy="1021285"/>
          </a:xfrm>
        </p:grpSpPr>
        <p:sp>
          <p:nvSpPr>
            <p:cNvPr id="8" name="Smiley Face 7">
              <a:extLst>
                <a:ext uri="{FF2B5EF4-FFF2-40B4-BE49-F238E27FC236}">
                  <a16:creationId xmlns:a16="http://schemas.microsoft.com/office/drawing/2014/main" id="{CD5B58FB-A0A9-B228-BF1A-AB76CD553F38}"/>
                </a:ext>
              </a:extLst>
            </p:cNvPr>
            <p:cNvSpPr/>
            <p:nvPr/>
          </p:nvSpPr>
          <p:spPr>
            <a:xfrm>
              <a:off x="667820" y="1777429"/>
              <a:ext cx="760288" cy="760287"/>
            </a:xfrm>
            <a:prstGeom prst="smileyFace">
              <a:avLst/>
            </a:prstGeom>
            <a:solidFill>
              <a:schemeClr val="bg1"/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8ABC8359-BEC9-BFA5-0FD5-E6D8BC34FB36}"/>
                </a:ext>
              </a:extLst>
            </p:cNvPr>
            <p:cNvSpPr txBox="1"/>
            <p:nvPr/>
          </p:nvSpPr>
          <p:spPr>
            <a:xfrm>
              <a:off x="606176" y="2521715"/>
              <a:ext cx="90412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err="1"/>
                <a:t>路人甲</a:t>
              </a:r>
              <a:endParaRPr lang="en-US" sz="1200" dirty="0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447A98AE-19C1-0AA9-F962-1AE057264FB8}"/>
              </a:ext>
            </a:extLst>
          </p:cNvPr>
          <p:cNvGrpSpPr/>
          <p:nvPr/>
        </p:nvGrpSpPr>
        <p:grpSpPr>
          <a:xfrm>
            <a:off x="1306960" y="2060965"/>
            <a:ext cx="904126" cy="1021285"/>
            <a:chOff x="606176" y="1777429"/>
            <a:chExt cx="904126" cy="1021285"/>
          </a:xfrm>
        </p:grpSpPr>
        <p:sp>
          <p:nvSpPr>
            <p:cNvPr id="13" name="Smiley Face 12">
              <a:extLst>
                <a:ext uri="{FF2B5EF4-FFF2-40B4-BE49-F238E27FC236}">
                  <a16:creationId xmlns:a16="http://schemas.microsoft.com/office/drawing/2014/main" id="{DD975381-CFF6-A415-6ECE-83ACA35CA681}"/>
                </a:ext>
              </a:extLst>
            </p:cNvPr>
            <p:cNvSpPr/>
            <p:nvPr/>
          </p:nvSpPr>
          <p:spPr>
            <a:xfrm>
              <a:off x="667820" y="1777429"/>
              <a:ext cx="760288" cy="760287"/>
            </a:xfrm>
            <a:prstGeom prst="smileyFace">
              <a:avLst/>
            </a:prstGeom>
            <a:solidFill>
              <a:schemeClr val="bg1"/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7307893F-B059-2D0D-D07B-EC4C726EDF8D}"/>
                </a:ext>
              </a:extLst>
            </p:cNvPr>
            <p:cNvSpPr txBox="1"/>
            <p:nvPr/>
          </p:nvSpPr>
          <p:spPr>
            <a:xfrm>
              <a:off x="606176" y="2521715"/>
              <a:ext cx="90412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err="1"/>
                <a:t>业主运营</a:t>
              </a:r>
              <a:endParaRPr lang="en-US" sz="1200" dirty="0"/>
            </a:p>
          </p:txBody>
        </p:sp>
      </p:grp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4FBE8048-5702-9D4C-C86E-4B98F067D5E2}"/>
              </a:ext>
            </a:extLst>
          </p:cNvPr>
          <p:cNvCxnSpPr>
            <a:cxnSpLocks/>
            <a:endCxn id="13" idx="0"/>
          </p:cNvCxnSpPr>
          <p:nvPr/>
        </p:nvCxnSpPr>
        <p:spPr>
          <a:xfrm flipH="1">
            <a:off x="1748748" y="1467052"/>
            <a:ext cx="10275" cy="593913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ED773B18-2841-60DC-F81E-F8C9C453233E}"/>
              </a:ext>
            </a:extLst>
          </p:cNvPr>
          <p:cNvSpPr txBox="1"/>
          <p:nvPr/>
        </p:nvSpPr>
        <p:spPr>
          <a:xfrm>
            <a:off x="9390580" y="1849348"/>
            <a:ext cx="20445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设置客户特助折扣</a:t>
            </a:r>
            <a:endParaRPr lang="en-US" dirty="0"/>
          </a:p>
        </p:txBody>
      </p:sp>
      <p:sp>
        <p:nvSpPr>
          <p:cNvPr id="3" name="Cube 2">
            <a:extLst>
              <a:ext uri="{FF2B5EF4-FFF2-40B4-BE49-F238E27FC236}">
                <a16:creationId xmlns:a16="http://schemas.microsoft.com/office/drawing/2014/main" id="{77A63C72-9521-D622-3A63-EF5DCADA2EDA}"/>
              </a:ext>
            </a:extLst>
          </p:cNvPr>
          <p:cNvSpPr/>
          <p:nvPr/>
        </p:nvSpPr>
        <p:spPr>
          <a:xfrm>
            <a:off x="3895833" y="2749352"/>
            <a:ext cx="767313" cy="641142"/>
          </a:xfrm>
          <a:prstGeom prst="cub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err="1"/>
              <a:t>促销包</a:t>
            </a:r>
            <a:endParaRPr lang="en-US" sz="1100" dirty="0"/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B9956A77-DE2E-2440-24FB-604292AFEF8F}"/>
              </a:ext>
            </a:extLst>
          </p:cNvPr>
          <p:cNvCxnSpPr>
            <a:cxnSpLocks/>
            <a:stCxn id="13" idx="6"/>
            <a:endCxn id="3" idx="2"/>
          </p:cNvCxnSpPr>
          <p:nvPr/>
        </p:nvCxnSpPr>
        <p:spPr>
          <a:xfrm>
            <a:off x="2128892" y="2441109"/>
            <a:ext cx="1766941" cy="7089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43433EAE-FE27-6C26-53EF-FF92140E5720}"/>
              </a:ext>
            </a:extLst>
          </p:cNvPr>
          <p:cNvCxnSpPr>
            <a:cxnSpLocks/>
            <a:stCxn id="3" idx="2"/>
          </p:cNvCxnSpPr>
          <p:nvPr/>
        </p:nvCxnSpPr>
        <p:spPr>
          <a:xfrm>
            <a:off x="3895833" y="3150066"/>
            <a:ext cx="1633803" cy="5578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ube 23">
            <a:extLst>
              <a:ext uri="{FF2B5EF4-FFF2-40B4-BE49-F238E27FC236}">
                <a16:creationId xmlns:a16="http://schemas.microsoft.com/office/drawing/2014/main" id="{494D3E2E-AFE2-122D-8116-A29E54953958}"/>
              </a:ext>
            </a:extLst>
          </p:cNvPr>
          <p:cNvSpPr/>
          <p:nvPr/>
        </p:nvSpPr>
        <p:spPr>
          <a:xfrm>
            <a:off x="5508019" y="3587082"/>
            <a:ext cx="882508" cy="641142"/>
          </a:xfrm>
          <a:prstGeom prst="cub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err="1"/>
              <a:t>邀请码</a:t>
            </a:r>
            <a:endParaRPr lang="en-US" sz="1100" dirty="0"/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4F926B01-5F50-6142-3547-0CCBF1D4F63D}"/>
              </a:ext>
            </a:extLst>
          </p:cNvPr>
          <p:cNvCxnSpPr>
            <a:cxnSpLocks/>
            <a:endCxn id="24" idx="2"/>
          </p:cNvCxnSpPr>
          <p:nvPr/>
        </p:nvCxnSpPr>
        <p:spPr>
          <a:xfrm>
            <a:off x="2046698" y="3907653"/>
            <a:ext cx="3461321" cy="8014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5A77D1CB-4A7C-75E0-183E-CA5F063C6202}"/>
              </a:ext>
            </a:extLst>
          </p:cNvPr>
          <p:cNvCxnSpPr>
            <a:cxnSpLocks/>
            <a:stCxn id="24" idx="5"/>
            <a:endCxn id="8" idx="2"/>
          </p:cNvCxnSpPr>
          <p:nvPr/>
        </p:nvCxnSpPr>
        <p:spPr>
          <a:xfrm flipV="1">
            <a:off x="6390527" y="2728782"/>
            <a:ext cx="1803114" cy="10987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Smiley Face 28">
            <a:extLst>
              <a:ext uri="{FF2B5EF4-FFF2-40B4-BE49-F238E27FC236}">
                <a16:creationId xmlns:a16="http://schemas.microsoft.com/office/drawing/2014/main" id="{A842E64A-859D-3E0D-C22A-DCC13F0B8782}"/>
              </a:ext>
            </a:extLst>
          </p:cNvPr>
          <p:cNvSpPr/>
          <p:nvPr/>
        </p:nvSpPr>
        <p:spPr>
          <a:xfrm>
            <a:off x="9873465" y="3780890"/>
            <a:ext cx="569787" cy="629405"/>
          </a:xfrm>
          <a:prstGeom prst="smileyFac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33789BFF-ACAB-71B6-704B-2570458FC2C2}"/>
              </a:ext>
            </a:extLst>
          </p:cNvPr>
          <p:cNvCxnSpPr>
            <a:stCxn id="8" idx="5"/>
            <a:endCxn id="29" idx="1"/>
          </p:cNvCxnSpPr>
          <p:nvPr/>
        </p:nvCxnSpPr>
        <p:spPr>
          <a:xfrm>
            <a:off x="8842587" y="2997584"/>
            <a:ext cx="1114321" cy="8754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537EC39E-2CF9-0953-5B24-185879222255}"/>
              </a:ext>
            </a:extLst>
          </p:cNvPr>
          <p:cNvSpPr txBox="1"/>
          <p:nvPr/>
        </p:nvSpPr>
        <p:spPr>
          <a:xfrm>
            <a:off x="9653195" y="4377711"/>
            <a:ext cx="101032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err="1"/>
              <a:t>注册客户</a:t>
            </a:r>
            <a:endParaRPr lang="en-US" sz="1100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EC0E1E62-DBE3-7227-C8EC-91256F1D1329}"/>
              </a:ext>
            </a:extLst>
          </p:cNvPr>
          <p:cNvSpPr txBox="1"/>
          <p:nvPr/>
        </p:nvSpPr>
        <p:spPr>
          <a:xfrm>
            <a:off x="6667928" y="3226085"/>
            <a:ext cx="115070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err="1"/>
              <a:t>传播</a:t>
            </a:r>
            <a:endParaRPr lang="en-US" sz="1100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BB58971C-2A70-B71D-31B7-EFDA89108D0C}"/>
              </a:ext>
            </a:extLst>
          </p:cNvPr>
          <p:cNvSpPr txBox="1"/>
          <p:nvPr/>
        </p:nvSpPr>
        <p:spPr>
          <a:xfrm>
            <a:off x="8874948" y="3377428"/>
            <a:ext cx="115070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err="1"/>
              <a:t>注册</a:t>
            </a:r>
            <a:endParaRPr lang="en-US" sz="1100" dirty="0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3F826B5C-BEBA-609D-2C63-3575BBD98D20}"/>
              </a:ext>
            </a:extLst>
          </p:cNvPr>
          <p:cNvSpPr txBox="1"/>
          <p:nvPr/>
        </p:nvSpPr>
        <p:spPr>
          <a:xfrm>
            <a:off x="2219007" y="2597365"/>
            <a:ext cx="150023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err="1"/>
              <a:t>设计促销产品和折扣</a:t>
            </a:r>
            <a:endParaRPr lang="en-US" sz="1100"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D4645B7C-C828-1662-80E8-7BD55A7868AC}"/>
              </a:ext>
            </a:extLst>
          </p:cNvPr>
          <p:cNvSpPr txBox="1"/>
          <p:nvPr/>
        </p:nvSpPr>
        <p:spPr>
          <a:xfrm>
            <a:off x="2875016" y="3947724"/>
            <a:ext cx="183291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err="1"/>
              <a:t>促销包转为邀请码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15473510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48CF27-61DF-53A0-C5F3-5F2A82E4D6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发展分销商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122C41-0E33-C233-1542-968C2ADCC1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603713"/>
          </a:xfrm>
        </p:spPr>
        <p:txBody>
          <a:bodyPr/>
          <a:lstStyle/>
          <a:p>
            <a:r>
              <a:rPr lang="en-US" dirty="0" err="1"/>
              <a:t>销售与分销商签订分销协议</a:t>
            </a:r>
            <a:r>
              <a:rPr lang="zh-CN" altLang="en-US" dirty="0"/>
              <a:t>，确认销售模式以及结算方式</a:t>
            </a:r>
            <a:endParaRPr lang="en-SG" altLang="zh-CN" dirty="0"/>
          </a:p>
          <a:p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47DEBCCF-F96F-01E8-083D-0E24325E61F8}"/>
              </a:ext>
            </a:extLst>
          </p:cNvPr>
          <p:cNvGrpSpPr/>
          <p:nvPr/>
        </p:nvGrpSpPr>
        <p:grpSpPr>
          <a:xfrm>
            <a:off x="1273996" y="2702599"/>
            <a:ext cx="904126" cy="1021285"/>
            <a:chOff x="606176" y="1777429"/>
            <a:chExt cx="904126" cy="1021285"/>
          </a:xfrm>
        </p:grpSpPr>
        <p:sp>
          <p:nvSpPr>
            <p:cNvPr id="5" name="Smiley Face 4">
              <a:extLst>
                <a:ext uri="{FF2B5EF4-FFF2-40B4-BE49-F238E27FC236}">
                  <a16:creationId xmlns:a16="http://schemas.microsoft.com/office/drawing/2014/main" id="{20C48284-DD28-C842-C55C-3BB8CC5497C5}"/>
                </a:ext>
              </a:extLst>
            </p:cNvPr>
            <p:cNvSpPr/>
            <p:nvPr/>
          </p:nvSpPr>
          <p:spPr>
            <a:xfrm>
              <a:off x="667820" y="1777429"/>
              <a:ext cx="760288" cy="760287"/>
            </a:xfrm>
            <a:prstGeom prst="smileyFace">
              <a:avLst/>
            </a:prstGeom>
            <a:solidFill>
              <a:schemeClr val="bg1"/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11BFC510-047D-8D01-1B39-6D07C3C57EBF}"/>
                </a:ext>
              </a:extLst>
            </p:cNvPr>
            <p:cNvSpPr txBox="1"/>
            <p:nvPr/>
          </p:nvSpPr>
          <p:spPr>
            <a:xfrm>
              <a:off x="606176" y="2521715"/>
              <a:ext cx="90412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err="1"/>
                <a:t>销售</a:t>
              </a:r>
              <a:endParaRPr lang="en-US" sz="1200" dirty="0"/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993B8BEB-6A14-772C-7D33-6D9759574499}"/>
              </a:ext>
            </a:extLst>
          </p:cNvPr>
          <p:cNvSpPr txBox="1"/>
          <p:nvPr/>
        </p:nvSpPr>
        <p:spPr>
          <a:xfrm>
            <a:off x="2239766" y="2690336"/>
            <a:ext cx="281511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1</a:t>
            </a:r>
            <a:r>
              <a:rPr lang="zh-CN" altLang="en-US" dirty="0"/>
              <a:t>、新建及维护分销商信息</a:t>
            </a:r>
            <a:endParaRPr lang="en-SG" altLang="zh-CN" dirty="0"/>
          </a:p>
          <a:p>
            <a:r>
              <a:rPr lang="en-US" altLang="zh-CN" dirty="0"/>
              <a:t>2</a:t>
            </a:r>
            <a:r>
              <a:rPr lang="zh-CN" altLang="en-US" dirty="0"/>
              <a:t>、新增分销协议，确定折扣，或返佣模式</a:t>
            </a:r>
            <a:endParaRPr lang="en-SG" altLang="zh-CN" dirty="0"/>
          </a:p>
          <a:p>
            <a:r>
              <a:rPr lang="en-US" altLang="zh-CN" dirty="0"/>
              <a:t>3</a:t>
            </a:r>
            <a:r>
              <a:rPr lang="zh-CN" altLang="en-US" dirty="0"/>
              <a:t>、设置分销商的分销产品</a:t>
            </a:r>
            <a:endParaRPr lang="en-SG" altLang="zh-CN" dirty="0"/>
          </a:p>
          <a:p>
            <a:r>
              <a:rPr lang="en-US" altLang="zh-CN" dirty="0"/>
              <a:t>4</a:t>
            </a:r>
            <a:r>
              <a:rPr lang="zh-CN" altLang="en-US" dirty="0"/>
              <a:t>、发起审批</a:t>
            </a:r>
            <a:endParaRPr lang="en-SG" altLang="zh-CN" dirty="0"/>
          </a:p>
          <a:p>
            <a:endParaRPr lang="en-US"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179A8BA8-C8F4-1AE0-CF00-6C460E931A49}"/>
              </a:ext>
            </a:extLst>
          </p:cNvPr>
          <p:cNvGrpSpPr/>
          <p:nvPr/>
        </p:nvGrpSpPr>
        <p:grpSpPr>
          <a:xfrm>
            <a:off x="6685054" y="2702599"/>
            <a:ext cx="904126" cy="1021285"/>
            <a:chOff x="606176" y="1777429"/>
            <a:chExt cx="904126" cy="1021285"/>
          </a:xfrm>
        </p:grpSpPr>
        <p:sp>
          <p:nvSpPr>
            <p:cNvPr id="9" name="Smiley Face 8">
              <a:extLst>
                <a:ext uri="{FF2B5EF4-FFF2-40B4-BE49-F238E27FC236}">
                  <a16:creationId xmlns:a16="http://schemas.microsoft.com/office/drawing/2014/main" id="{DDCCEEF1-06A4-D57D-7932-7BFF5D87BC84}"/>
                </a:ext>
              </a:extLst>
            </p:cNvPr>
            <p:cNvSpPr/>
            <p:nvPr/>
          </p:nvSpPr>
          <p:spPr>
            <a:xfrm>
              <a:off x="667820" y="1777429"/>
              <a:ext cx="760288" cy="760287"/>
            </a:xfrm>
            <a:prstGeom prst="smileyFace">
              <a:avLst/>
            </a:prstGeom>
            <a:solidFill>
              <a:schemeClr val="bg1"/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6111E8A3-DB58-2899-A72A-A7C52BE3A1AC}"/>
                </a:ext>
              </a:extLst>
            </p:cNvPr>
            <p:cNvSpPr txBox="1"/>
            <p:nvPr/>
          </p:nvSpPr>
          <p:spPr>
            <a:xfrm>
              <a:off x="606176" y="2521715"/>
              <a:ext cx="90412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err="1"/>
                <a:t>运营</a:t>
              </a:r>
              <a:endParaRPr lang="en-US" sz="1200" dirty="0"/>
            </a:p>
          </p:txBody>
        </p:sp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CCB9F1EA-B3F0-94FC-EECF-126BE938B8AB}"/>
              </a:ext>
            </a:extLst>
          </p:cNvPr>
          <p:cNvSpPr txBox="1"/>
          <p:nvPr/>
        </p:nvSpPr>
        <p:spPr>
          <a:xfrm>
            <a:off x="7606055" y="2898076"/>
            <a:ext cx="3185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审批通过分销商的折扣或返佣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9896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6C051D-3EB3-36A0-3FA7-BD4A4F4E86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给客户特殊折扣或售价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E3751D-4CA6-4B31-367A-61F909E7D0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销售可以给他的客户比统一折扣或售价更好的折扣或售价</a:t>
            </a:r>
            <a:r>
              <a:rPr lang="zh-CN" altLang="en-US" dirty="0"/>
              <a:t>，设置后必须运营审批通过后才能生效</a:t>
            </a:r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FEECDBC1-D088-5451-F599-B5170F88C8FE}"/>
              </a:ext>
            </a:extLst>
          </p:cNvPr>
          <p:cNvGrpSpPr/>
          <p:nvPr/>
        </p:nvGrpSpPr>
        <p:grpSpPr>
          <a:xfrm>
            <a:off x="1273996" y="2702599"/>
            <a:ext cx="904126" cy="1021285"/>
            <a:chOff x="606176" y="1777429"/>
            <a:chExt cx="904126" cy="1021285"/>
          </a:xfrm>
        </p:grpSpPr>
        <p:sp>
          <p:nvSpPr>
            <p:cNvPr id="5" name="Smiley Face 4">
              <a:extLst>
                <a:ext uri="{FF2B5EF4-FFF2-40B4-BE49-F238E27FC236}">
                  <a16:creationId xmlns:a16="http://schemas.microsoft.com/office/drawing/2014/main" id="{8791E455-C9F0-7389-2C87-CD37D2A179B0}"/>
                </a:ext>
              </a:extLst>
            </p:cNvPr>
            <p:cNvSpPr/>
            <p:nvPr/>
          </p:nvSpPr>
          <p:spPr>
            <a:xfrm>
              <a:off x="667820" y="1777429"/>
              <a:ext cx="760288" cy="760287"/>
            </a:xfrm>
            <a:prstGeom prst="smileyFace">
              <a:avLst/>
            </a:prstGeom>
            <a:solidFill>
              <a:schemeClr val="bg1"/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01BF246B-9C7F-7370-394D-0A99B9415D3F}"/>
                </a:ext>
              </a:extLst>
            </p:cNvPr>
            <p:cNvSpPr txBox="1"/>
            <p:nvPr/>
          </p:nvSpPr>
          <p:spPr>
            <a:xfrm>
              <a:off x="606176" y="2521715"/>
              <a:ext cx="90412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err="1"/>
                <a:t>销售</a:t>
              </a:r>
              <a:endParaRPr lang="en-US" sz="1200" dirty="0"/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3A91B61B-5B74-B414-146F-4D31BCC01BC3}"/>
              </a:ext>
            </a:extLst>
          </p:cNvPr>
          <p:cNvGrpSpPr/>
          <p:nvPr/>
        </p:nvGrpSpPr>
        <p:grpSpPr>
          <a:xfrm>
            <a:off x="6685054" y="2702599"/>
            <a:ext cx="904126" cy="1021285"/>
            <a:chOff x="606176" y="1777429"/>
            <a:chExt cx="904126" cy="1021285"/>
          </a:xfrm>
        </p:grpSpPr>
        <p:sp>
          <p:nvSpPr>
            <p:cNvPr id="8" name="Smiley Face 7">
              <a:extLst>
                <a:ext uri="{FF2B5EF4-FFF2-40B4-BE49-F238E27FC236}">
                  <a16:creationId xmlns:a16="http://schemas.microsoft.com/office/drawing/2014/main" id="{F97530DD-624E-F6A9-08CD-227D2541AEAF}"/>
                </a:ext>
              </a:extLst>
            </p:cNvPr>
            <p:cNvSpPr/>
            <p:nvPr/>
          </p:nvSpPr>
          <p:spPr>
            <a:xfrm>
              <a:off x="667820" y="1777429"/>
              <a:ext cx="760288" cy="760287"/>
            </a:xfrm>
            <a:prstGeom prst="smileyFace">
              <a:avLst/>
            </a:prstGeom>
            <a:solidFill>
              <a:schemeClr val="bg1"/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B6977FD6-67A8-7735-3FBA-34A4189A851C}"/>
                </a:ext>
              </a:extLst>
            </p:cNvPr>
            <p:cNvSpPr txBox="1"/>
            <p:nvPr/>
          </p:nvSpPr>
          <p:spPr>
            <a:xfrm>
              <a:off x="606176" y="2521715"/>
              <a:ext cx="90412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err="1"/>
                <a:t>运营</a:t>
              </a:r>
              <a:endParaRPr lang="en-US" sz="1200" dirty="0"/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FF5BE0B3-D174-859D-97B9-AEEC6AD1AAB7}"/>
              </a:ext>
            </a:extLst>
          </p:cNvPr>
          <p:cNvSpPr txBox="1"/>
          <p:nvPr/>
        </p:nvSpPr>
        <p:spPr>
          <a:xfrm>
            <a:off x="7606055" y="2898076"/>
            <a:ext cx="29546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审批通过客户的折扣或售价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43E63F3-86EA-80FC-D531-5C7C77747B1C}"/>
              </a:ext>
            </a:extLst>
          </p:cNvPr>
          <p:cNvSpPr txBox="1"/>
          <p:nvPr/>
        </p:nvSpPr>
        <p:spPr>
          <a:xfrm>
            <a:off x="2239766" y="2690336"/>
            <a:ext cx="28151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1</a:t>
            </a:r>
            <a:r>
              <a:rPr lang="zh-CN" altLang="en-US" dirty="0"/>
              <a:t>、设置特定客户某（些）产品的特殊折扣或售价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20312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D8450E-4D16-8D5C-37EA-2271F7E406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什么需要审批，需要谁审批</a:t>
            </a:r>
            <a:endParaRPr lang="en-US" dirty="0"/>
          </a:p>
        </p:txBody>
      </p:sp>
      <p:graphicFrame>
        <p:nvGraphicFramePr>
          <p:cNvPr id="10" name="Table 10">
            <a:extLst>
              <a:ext uri="{FF2B5EF4-FFF2-40B4-BE49-F238E27FC236}">
                <a16:creationId xmlns:a16="http://schemas.microsoft.com/office/drawing/2014/main" id="{DD950456-11AD-E3C4-CB97-97A587C1FC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6232578"/>
              </p:ext>
            </p:extLst>
          </p:nvPr>
        </p:nvGraphicFramePr>
        <p:xfrm>
          <a:off x="1086776" y="1911951"/>
          <a:ext cx="9999040" cy="3017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99520">
                  <a:extLst>
                    <a:ext uri="{9D8B030D-6E8A-4147-A177-3AD203B41FA5}">
                      <a16:colId xmlns:a16="http://schemas.microsoft.com/office/drawing/2014/main" val="288563543"/>
                    </a:ext>
                  </a:extLst>
                </a:gridCol>
                <a:gridCol w="4999520">
                  <a:extLst>
                    <a:ext uri="{9D8B030D-6E8A-4147-A177-3AD203B41FA5}">
                      <a16:colId xmlns:a16="http://schemas.microsoft.com/office/drawing/2014/main" val="3187506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800" dirty="0" err="1"/>
                        <a:t>需要审批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/>
                        <a:t>审批人</a:t>
                      </a:r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35676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err="1"/>
                        <a:t>二级</a:t>
                      </a:r>
                      <a:r>
                        <a:rPr lang="zh-CN" altLang="en-US" sz="2800" dirty="0"/>
                        <a:t>（及以下）</a:t>
                      </a:r>
                      <a:r>
                        <a:rPr lang="en-US" sz="2800" dirty="0" err="1"/>
                        <a:t>机构财务线下充值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/>
                        <a:t>业主机构财务</a:t>
                      </a:r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83877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err="1"/>
                        <a:t>冲账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/>
                        <a:t>业主机构财务</a:t>
                      </a:r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79868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err="1"/>
                        <a:t>分销商折扣或售价设置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/>
                        <a:t>同机构运营</a:t>
                      </a:r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02323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err="1"/>
                        <a:t>客户特殊折扣及售价设置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err="1"/>
                        <a:t>同机构运营</a:t>
                      </a:r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25763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40317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802437C2-1606-E9E2-A8EC-6B92E950D560}"/>
              </a:ext>
            </a:extLst>
          </p:cNvPr>
          <p:cNvSpPr/>
          <p:nvPr/>
        </p:nvSpPr>
        <p:spPr>
          <a:xfrm>
            <a:off x="966627" y="1428108"/>
            <a:ext cx="9534418" cy="304115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D8447603-3270-C193-7D80-6FF2459ADBE0}"/>
              </a:ext>
            </a:extLst>
          </p:cNvPr>
          <p:cNvGrpSpPr/>
          <p:nvPr/>
        </p:nvGrpSpPr>
        <p:grpSpPr>
          <a:xfrm>
            <a:off x="1950379" y="2333830"/>
            <a:ext cx="904126" cy="1021285"/>
            <a:chOff x="606176" y="1777429"/>
            <a:chExt cx="904126" cy="1021285"/>
          </a:xfrm>
        </p:grpSpPr>
        <p:sp>
          <p:nvSpPr>
            <p:cNvPr id="14" name="Smiley Face 13">
              <a:extLst>
                <a:ext uri="{FF2B5EF4-FFF2-40B4-BE49-F238E27FC236}">
                  <a16:creationId xmlns:a16="http://schemas.microsoft.com/office/drawing/2014/main" id="{C6157183-CC2B-3F71-21B4-F41167165036}"/>
                </a:ext>
              </a:extLst>
            </p:cNvPr>
            <p:cNvSpPr/>
            <p:nvPr/>
          </p:nvSpPr>
          <p:spPr>
            <a:xfrm>
              <a:off x="667820" y="1777429"/>
              <a:ext cx="760288" cy="760287"/>
            </a:xfrm>
            <a:prstGeom prst="smileyFace">
              <a:avLst/>
            </a:prstGeom>
            <a:solidFill>
              <a:schemeClr val="bg1"/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5B3F7071-9919-79A6-3682-653357940B59}"/>
                </a:ext>
              </a:extLst>
            </p:cNvPr>
            <p:cNvSpPr txBox="1"/>
            <p:nvPr/>
          </p:nvSpPr>
          <p:spPr>
            <a:xfrm>
              <a:off x="606176" y="2521715"/>
              <a:ext cx="90412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err="1"/>
                <a:t>客户</a:t>
              </a:r>
              <a:endParaRPr lang="en-US" sz="1200" dirty="0"/>
            </a:p>
          </p:txBody>
        </p:sp>
      </p:grpSp>
      <p:sp>
        <p:nvSpPr>
          <p:cNvPr id="16" name="Cube 15">
            <a:extLst>
              <a:ext uri="{FF2B5EF4-FFF2-40B4-BE49-F238E27FC236}">
                <a16:creationId xmlns:a16="http://schemas.microsoft.com/office/drawing/2014/main" id="{844235D9-EA65-1EEA-4BA9-6F288AD507EA}"/>
              </a:ext>
            </a:extLst>
          </p:cNvPr>
          <p:cNvSpPr/>
          <p:nvPr/>
        </p:nvSpPr>
        <p:spPr>
          <a:xfrm>
            <a:off x="3806540" y="1939548"/>
            <a:ext cx="750014" cy="452063"/>
          </a:xfrm>
          <a:prstGeom prst="cub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/>
              <a:t>余额</a:t>
            </a:r>
            <a:endParaRPr lang="en-US" sz="1200" dirty="0"/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63C534B2-BF70-15F3-6FC2-B80B969FCDEE}"/>
              </a:ext>
            </a:extLst>
          </p:cNvPr>
          <p:cNvCxnSpPr>
            <a:cxnSpLocks/>
            <a:endCxn id="16" idx="2"/>
          </p:cNvCxnSpPr>
          <p:nvPr/>
        </p:nvCxnSpPr>
        <p:spPr>
          <a:xfrm flipV="1">
            <a:off x="2772311" y="2222087"/>
            <a:ext cx="1034229" cy="4918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456674AA-7B80-9F44-75F7-2341AD8470CD}"/>
              </a:ext>
            </a:extLst>
          </p:cNvPr>
          <p:cNvSpPr txBox="1"/>
          <p:nvPr/>
        </p:nvSpPr>
        <p:spPr>
          <a:xfrm>
            <a:off x="2998343" y="2333830"/>
            <a:ext cx="5342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/>
              <a:t>充值</a:t>
            </a:r>
            <a:endParaRPr lang="en-US" sz="1200" dirty="0"/>
          </a:p>
        </p:txBody>
      </p:sp>
      <p:sp>
        <p:nvSpPr>
          <p:cNvPr id="19" name="Cube 18">
            <a:extLst>
              <a:ext uri="{FF2B5EF4-FFF2-40B4-BE49-F238E27FC236}">
                <a16:creationId xmlns:a16="http://schemas.microsoft.com/office/drawing/2014/main" id="{41C35D0F-02D9-487C-D4C5-56C9C801022E}"/>
              </a:ext>
            </a:extLst>
          </p:cNvPr>
          <p:cNvSpPr/>
          <p:nvPr/>
        </p:nvSpPr>
        <p:spPr>
          <a:xfrm>
            <a:off x="3524036" y="3756328"/>
            <a:ext cx="750014" cy="452063"/>
          </a:xfrm>
          <a:prstGeom prst="cub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/>
              <a:t>产品</a:t>
            </a:r>
            <a:endParaRPr lang="en-US" sz="1200" dirty="0"/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0EEAC2D9-8E88-78CA-F80C-45C64EB0C751}"/>
              </a:ext>
            </a:extLst>
          </p:cNvPr>
          <p:cNvCxnSpPr>
            <a:cxnSpLocks/>
            <a:stCxn id="14" idx="5"/>
            <a:endCxn id="19" idx="2"/>
          </p:cNvCxnSpPr>
          <p:nvPr/>
        </p:nvCxnSpPr>
        <p:spPr>
          <a:xfrm>
            <a:off x="2660969" y="2982776"/>
            <a:ext cx="863067" cy="10560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68804583-7D35-86F1-7938-C450E4869BE8}"/>
              </a:ext>
            </a:extLst>
          </p:cNvPr>
          <p:cNvSpPr txBox="1"/>
          <p:nvPr/>
        </p:nvSpPr>
        <p:spPr>
          <a:xfrm>
            <a:off x="2763788" y="3362919"/>
            <a:ext cx="50168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err="1"/>
              <a:t>购买</a:t>
            </a:r>
            <a:endParaRPr lang="en-US" sz="1100" dirty="0"/>
          </a:p>
        </p:txBody>
      </p:sp>
      <p:sp>
        <p:nvSpPr>
          <p:cNvPr id="22" name="Cube 21">
            <a:extLst>
              <a:ext uri="{FF2B5EF4-FFF2-40B4-BE49-F238E27FC236}">
                <a16:creationId xmlns:a16="http://schemas.microsoft.com/office/drawing/2014/main" id="{4F309F64-14FB-8395-AA96-458EEBCA9207}"/>
              </a:ext>
            </a:extLst>
          </p:cNvPr>
          <p:cNvSpPr/>
          <p:nvPr/>
        </p:nvSpPr>
        <p:spPr>
          <a:xfrm>
            <a:off x="4387027" y="2781728"/>
            <a:ext cx="750014" cy="452063"/>
          </a:xfrm>
          <a:prstGeom prst="cub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/>
              <a:t>资源</a:t>
            </a:r>
            <a:endParaRPr lang="en-US" sz="1200" dirty="0"/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F59E98FA-5E8B-9422-35A8-D22E73887A3F}"/>
              </a:ext>
            </a:extLst>
          </p:cNvPr>
          <p:cNvCxnSpPr>
            <a:endCxn id="22" idx="2"/>
          </p:cNvCxnSpPr>
          <p:nvPr/>
        </p:nvCxnSpPr>
        <p:spPr>
          <a:xfrm>
            <a:off x="2772311" y="2866490"/>
            <a:ext cx="1614716" cy="1977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D745F9AA-7C91-4819-D448-E080FFE4F382}"/>
              </a:ext>
            </a:extLst>
          </p:cNvPr>
          <p:cNvCxnSpPr>
            <a:stCxn id="22" idx="4"/>
          </p:cNvCxnSpPr>
          <p:nvPr/>
        </p:nvCxnSpPr>
        <p:spPr>
          <a:xfrm>
            <a:off x="5024025" y="3064267"/>
            <a:ext cx="174664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D670ABE2-0963-B3E5-6CD7-F4088CF28520}"/>
              </a:ext>
            </a:extLst>
          </p:cNvPr>
          <p:cNvSpPr txBox="1"/>
          <p:nvPr/>
        </p:nvSpPr>
        <p:spPr>
          <a:xfrm>
            <a:off x="5270624" y="2887038"/>
            <a:ext cx="136646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err="1"/>
              <a:t>使用</a:t>
            </a:r>
            <a:r>
              <a:rPr lang="zh-CN" altLang="en-US" sz="1100" dirty="0"/>
              <a:t>，续费，退订</a:t>
            </a:r>
            <a:endParaRPr lang="en-US" sz="1100" dirty="0"/>
          </a:p>
        </p:txBody>
      </p:sp>
      <p:sp>
        <p:nvSpPr>
          <p:cNvPr id="26" name="Cube 25">
            <a:extLst>
              <a:ext uri="{FF2B5EF4-FFF2-40B4-BE49-F238E27FC236}">
                <a16:creationId xmlns:a16="http://schemas.microsoft.com/office/drawing/2014/main" id="{7E55288C-0544-24DD-DBBC-CC27871EB31A}"/>
              </a:ext>
            </a:extLst>
          </p:cNvPr>
          <p:cNvSpPr/>
          <p:nvPr/>
        </p:nvSpPr>
        <p:spPr>
          <a:xfrm>
            <a:off x="7021460" y="2241998"/>
            <a:ext cx="750014" cy="452063"/>
          </a:xfrm>
          <a:prstGeom prst="cub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/>
              <a:t>订单</a:t>
            </a:r>
            <a:endParaRPr lang="en-US" sz="1200" dirty="0"/>
          </a:p>
        </p:txBody>
      </p:sp>
      <p:sp>
        <p:nvSpPr>
          <p:cNvPr id="27" name="Cube 26">
            <a:extLst>
              <a:ext uri="{FF2B5EF4-FFF2-40B4-BE49-F238E27FC236}">
                <a16:creationId xmlns:a16="http://schemas.microsoft.com/office/drawing/2014/main" id="{93BADBF3-2F24-713D-A122-45A4C78B6CAE}"/>
              </a:ext>
            </a:extLst>
          </p:cNvPr>
          <p:cNvSpPr/>
          <p:nvPr/>
        </p:nvSpPr>
        <p:spPr>
          <a:xfrm>
            <a:off x="7021460" y="3238254"/>
            <a:ext cx="750014" cy="452063"/>
          </a:xfrm>
          <a:prstGeom prst="cub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/>
              <a:t>账单</a:t>
            </a:r>
            <a:endParaRPr lang="en-US" sz="1200" dirty="0"/>
          </a:p>
        </p:txBody>
      </p:sp>
      <p:sp>
        <p:nvSpPr>
          <p:cNvPr id="28" name="Cube 27">
            <a:extLst>
              <a:ext uri="{FF2B5EF4-FFF2-40B4-BE49-F238E27FC236}">
                <a16:creationId xmlns:a16="http://schemas.microsoft.com/office/drawing/2014/main" id="{443D4111-A3DB-2D9A-576D-D65C7E25A770}"/>
              </a:ext>
            </a:extLst>
          </p:cNvPr>
          <p:cNvSpPr/>
          <p:nvPr/>
        </p:nvSpPr>
        <p:spPr>
          <a:xfrm>
            <a:off x="5733836" y="3833355"/>
            <a:ext cx="750014" cy="452063"/>
          </a:xfrm>
          <a:prstGeom prst="cub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/>
              <a:t>发票</a:t>
            </a:r>
            <a:endParaRPr lang="en-US" sz="1200" dirty="0"/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9190B62A-79C7-DDD0-D532-24852EDEB050}"/>
              </a:ext>
            </a:extLst>
          </p:cNvPr>
          <p:cNvCxnSpPr>
            <a:stCxn id="14" idx="6"/>
            <a:endCxn id="26" idx="2"/>
          </p:cNvCxnSpPr>
          <p:nvPr/>
        </p:nvCxnSpPr>
        <p:spPr>
          <a:xfrm flipV="1">
            <a:off x="2772311" y="2524537"/>
            <a:ext cx="4249149" cy="1894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641813E2-0C3F-1AB1-397D-11DF94CC6411}"/>
              </a:ext>
            </a:extLst>
          </p:cNvPr>
          <p:cNvCxnSpPr>
            <a:endCxn id="27" idx="2"/>
          </p:cNvCxnSpPr>
          <p:nvPr/>
        </p:nvCxnSpPr>
        <p:spPr>
          <a:xfrm>
            <a:off x="2772311" y="2909481"/>
            <a:ext cx="4249149" cy="6113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DCCF2631-A1C0-0642-0503-61D217DD9E6C}"/>
              </a:ext>
            </a:extLst>
          </p:cNvPr>
          <p:cNvCxnSpPr>
            <a:stCxn id="14" idx="5"/>
          </p:cNvCxnSpPr>
          <p:nvPr/>
        </p:nvCxnSpPr>
        <p:spPr>
          <a:xfrm>
            <a:off x="2660969" y="2982776"/>
            <a:ext cx="3072867" cy="9656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5AD8450E-4D16-8D5C-37EA-2271F7E406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客户业务流程</a:t>
            </a:r>
            <a:endParaRPr lang="en-US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A510D098-79AD-4FB4-3095-1FA3B551EB67}"/>
              </a:ext>
            </a:extLst>
          </p:cNvPr>
          <p:cNvSpPr/>
          <p:nvPr/>
        </p:nvSpPr>
        <p:spPr>
          <a:xfrm>
            <a:off x="1761589" y="4738061"/>
            <a:ext cx="976045" cy="83220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充值</a:t>
            </a:r>
            <a:endParaRPr lang="en-US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FDE21591-5BEC-23DC-2053-7BBFACDAD893}"/>
              </a:ext>
            </a:extLst>
          </p:cNvPr>
          <p:cNvSpPr/>
          <p:nvPr/>
        </p:nvSpPr>
        <p:spPr>
          <a:xfrm>
            <a:off x="2869144" y="4766572"/>
            <a:ext cx="976045" cy="83220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购买</a:t>
            </a:r>
            <a:endParaRPr lang="en-US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418354D6-FF68-5E0C-ECAB-BE7A6CD7B4CC}"/>
              </a:ext>
            </a:extLst>
          </p:cNvPr>
          <p:cNvSpPr/>
          <p:nvPr/>
        </p:nvSpPr>
        <p:spPr>
          <a:xfrm>
            <a:off x="3979010" y="4751798"/>
            <a:ext cx="976045" cy="83220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资源使用</a:t>
            </a:r>
            <a:endParaRPr lang="en-US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A750169F-68E1-2C4F-FD0C-413D26605D9A}"/>
              </a:ext>
            </a:extLst>
          </p:cNvPr>
          <p:cNvSpPr/>
          <p:nvPr/>
        </p:nvSpPr>
        <p:spPr>
          <a:xfrm>
            <a:off x="5086565" y="4752621"/>
            <a:ext cx="976045" cy="83220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资源续费</a:t>
            </a:r>
            <a:endParaRPr lang="en-US" dirty="0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FE203A1A-5312-6CD5-C78C-2EDA96F3DC6B}"/>
              </a:ext>
            </a:extLst>
          </p:cNvPr>
          <p:cNvSpPr/>
          <p:nvPr/>
        </p:nvSpPr>
        <p:spPr>
          <a:xfrm>
            <a:off x="6198743" y="4751798"/>
            <a:ext cx="976045" cy="83220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资源退订</a:t>
            </a:r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F06C4D8A-C97A-297A-49C5-36AF967A6BBF}"/>
              </a:ext>
            </a:extLst>
          </p:cNvPr>
          <p:cNvSpPr/>
          <p:nvPr/>
        </p:nvSpPr>
        <p:spPr>
          <a:xfrm>
            <a:off x="7310921" y="4751798"/>
            <a:ext cx="976045" cy="83220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消费账单</a:t>
            </a:r>
            <a:endParaRPr lang="en-US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9B09A863-E9D7-9657-F396-3185F139BF2D}"/>
              </a:ext>
            </a:extLst>
          </p:cNvPr>
          <p:cNvSpPr/>
          <p:nvPr/>
        </p:nvSpPr>
        <p:spPr>
          <a:xfrm>
            <a:off x="8418476" y="4766572"/>
            <a:ext cx="976045" cy="83220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发票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12853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D8450E-4D16-8D5C-37EA-2271F7E406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在Kboss中直接使用资源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5C98A3-A750-D158-4255-0F84C1F5FB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客户登录后在我的资源列表中</a:t>
            </a:r>
            <a:endParaRPr lang="en-US" dirty="0"/>
          </a:p>
          <a:p>
            <a:r>
              <a:rPr lang="en-US" dirty="0" err="1"/>
              <a:t>可直接点击进入</a:t>
            </a:r>
            <a:r>
              <a:rPr lang="zh-CN" altLang="en-US" dirty="0"/>
              <a:t>跳转到资源的使用环境中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7644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FCCAE2-369D-7D85-5830-1D0695259B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业务角色及其功能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0D2931-6204-1EC4-003B-42E3159F21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Kboss平台定义了如下机构类型</a:t>
            </a:r>
            <a:endParaRPr lang="en-US" dirty="0"/>
          </a:p>
          <a:p>
            <a:pPr lvl="1"/>
            <a:r>
              <a:rPr lang="en-US" dirty="0" err="1"/>
              <a:t>供应商</a:t>
            </a:r>
            <a:endParaRPr lang="en-US" dirty="0"/>
          </a:p>
          <a:p>
            <a:pPr lvl="1"/>
            <a:r>
              <a:rPr lang="en-US" dirty="0" err="1"/>
              <a:t>业主机构</a:t>
            </a:r>
            <a:endParaRPr lang="en-US" dirty="0"/>
          </a:p>
          <a:p>
            <a:pPr lvl="1"/>
            <a:r>
              <a:rPr lang="en-US" dirty="0" err="1"/>
              <a:t>分销商</a:t>
            </a:r>
            <a:endParaRPr lang="en-US" dirty="0"/>
          </a:p>
          <a:p>
            <a:pPr lvl="1"/>
            <a:r>
              <a:rPr lang="en-US" dirty="0" err="1"/>
              <a:t>公司客户</a:t>
            </a:r>
            <a:endParaRPr lang="en-US" dirty="0"/>
          </a:p>
          <a:p>
            <a:pPr lvl="1"/>
            <a:r>
              <a:rPr lang="en-US" dirty="0" err="1"/>
              <a:t>个人客户</a:t>
            </a:r>
            <a:endParaRPr lang="en-US" dirty="0"/>
          </a:p>
          <a:p>
            <a:r>
              <a:rPr lang="en-US" dirty="0" err="1"/>
              <a:t>除供应商之外</a:t>
            </a:r>
            <a:r>
              <a:rPr lang="zh-CN" altLang="en-US" dirty="0"/>
              <a:t>，其他机构类型均能操作</a:t>
            </a:r>
            <a:r>
              <a:rPr lang="en-US" altLang="zh-CN" dirty="0" err="1"/>
              <a:t>kboss</a:t>
            </a:r>
            <a:r>
              <a:rPr lang="zh-CN" altLang="en-US" dirty="0"/>
              <a:t>平台</a:t>
            </a:r>
            <a:endParaRPr lang="en-SG" altLang="zh-CN" dirty="0"/>
          </a:p>
          <a:p>
            <a:r>
              <a:rPr lang="zh-CN" altLang="en-US" dirty="0"/>
              <a:t>业主机构也是一个分销商机构，但业主机构是</a:t>
            </a:r>
            <a:r>
              <a:rPr lang="en-US" altLang="zh-CN" dirty="0" err="1"/>
              <a:t>kboss</a:t>
            </a:r>
            <a:r>
              <a:rPr lang="zh-CN" altLang="en-US" dirty="0"/>
              <a:t>平台的所有者，所以称为业主机构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383599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D8450E-4D16-8D5C-37EA-2271F7E406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短信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5C98A3-A750-D158-4255-0F84C1F5FB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登录时动态密码</a:t>
            </a:r>
            <a:endParaRPr lang="en-US" dirty="0"/>
          </a:p>
          <a:p>
            <a:r>
              <a:rPr lang="en-US" dirty="0" err="1"/>
              <a:t>客户余额不足</a:t>
            </a:r>
            <a:endParaRPr lang="en-US" dirty="0"/>
          </a:p>
          <a:p>
            <a:r>
              <a:rPr lang="en-US" dirty="0" err="1"/>
              <a:t>财务结算提醒</a:t>
            </a:r>
            <a:endParaRPr lang="en-US" dirty="0"/>
          </a:p>
          <a:p>
            <a:r>
              <a:rPr lang="en-US" dirty="0" err="1"/>
              <a:t>到期续费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30349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D8450E-4D16-8D5C-37EA-2271F7E406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在线沟通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5C98A3-A750-D158-4255-0F84C1F5FB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工单沟通</a:t>
            </a:r>
            <a:endParaRPr lang="en-US" dirty="0"/>
          </a:p>
          <a:p>
            <a:r>
              <a:rPr lang="en-US" dirty="0" err="1"/>
              <a:t>客户咨询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361414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D8450E-4D16-8D5C-37EA-2271F7E406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站内消息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5C98A3-A750-D158-4255-0F84C1F5FB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资源开通通知</a:t>
            </a:r>
            <a:endParaRPr lang="en-US" dirty="0"/>
          </a:p>
          <a:p>
            <a:r>
              <a:rPr lang="en-US" dirty="0" err="1"/>
              <a:t>余额不足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75394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FCCAE2-369D-7D85-5830-1D0695259B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业务角色及其功能</a:t>
            </a:r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E0AF184-D741-C9B9-BF61-4BEC7851DB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4296447"/>
              </p:ext>
            </p:extLst>
          </p:nvPr>
        </p:nvGraphicFramePr>
        <p:xfrm>
          <a:off x="678094" y="1458930"/>
          <a:ext cx="10675706" cy="484060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58669">
                  <a:extLst>
                    <a:ext uri="{9D8B030D-6E8A-4147-A177-3AD203B41FA5}">
                      <a16:colId xmlns:a16="http://schemas.microsoft.com/office/drawing/2014/main" val="3082152375"/>
                    </a:ext>
                  </a:extLst>
                </a:gridCol>
                <a:gridCol w="1547118">
                  <a:extLst>
                    <a:ext uri="{9D8B030D-6E8A-4147-A177-3AD203B41FA5}">
                      <a16:colId xmlns:a16="http://schemas.microsoft.com/office/drawing/2014/main" val="774608564"/>
                    </a:ext>
                  </a:extLst>
                </a:gridCol>
                <a:gridCol w="6069919">
                  <a:extLst>
                    <a:ext uri="{9D8B030D-6E8A-4147-A177-3AD203B41FA5}">
                      <a16:colId xmlns:a16="http://schemas.microsoft.com/office/drawing/2014/main" val="818493061"/>
                    </a:ext>
                  </a:extLst>
                </a:gridCol>
              </a:tblGrid>
              <a:tr h="371949"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2400" u="none" strike="noStrike">
                          <a:effectLst/>
                        </a:rPr>
                        <a:t>机构类型</a:t>
                      </a:r>
                      <a:endParaRPr lang="ja-JP" alt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2400" u="none" strike="noStrike">
                          <a:effectLst/>
                        </a:rPr>
                        <a:t>角色</a:t>
                      </a:r>
                      <a:endParaRPr lang="ja-JP" alt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2400" u="none" strike="noStrike">
                          <a:effectLst/>
                        </a:rPr>
                        <a:t>业务能力</a:t>
                      </a:r>
                      <a:endParaRPr lang="ja-JP" alt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3049315"/>
                  </a:ext>
                </a:extLst>
              </a:tr>
              <a:tr h="371949">
                <a:tc>
                  <a:txBody>
                    <a:bodyPr/>
                    <a:lstStyle/>
                    <a:p>
                      <a:pPr algn="l" fontAlgn="b"/>
                      <a:endParaRPr lang="en-SG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2400" u="none" strike="noStrike">
                          <a:effectLst/>
                        </a:rPr>
                        <a:t>超级管理员</a:t>
                      </a:r>
                      <a:endParaRPr lang="ja-JP" alt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2400" u="none" strike="noStrike">
                          <a:effectLst/>
                        </a:rPr>
                        <a:t>负责角色权限设置，添加业主机构管理员</a:t>
                      </a:r>
                      <a:endParaRPr lang="ja-JP" alt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32101695"/>
                  </a:ext>
                </a:extLst>
              </a:tr>
              <a:tr h="686942"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2400" u="none" strike="noStrike">
                          <a:effectLst/>
                        </a:rPr>
                        <a:t>业主机构、分销商</a:t>
                      </a:r>
                      <a:endParaRPr lang="ja-JP" alt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2400" u="none" strike="noStrike">
                          <a:effectLst/>
                        </a:rPr>
                        <a:t>财务</a:t>
                      </a:r>
                      <a:endParaRPr lang="ja-JP" alt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2400" u="none" strike="noStrike">
                          <a:effectLst/>
                        </a:rPr>
                        <a:t>负责与供应商和分销商结算，客户充值核对和纠错</a:t>
                      </a:r>
                      <a:endParaRPr lang="ja-JP" alt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53069695"/>
                  </a:ext>
                </a:extLst>
              </a:tr>
              <a:tr h="686942">
                <a:tc>
                  <a:txBody>
                    <a:bodyPr/>
                    <a:lstStyle/>
                    <a:p>
                      <a:pPr algn="l" fontAlgn="b"/>
                      <a:endParaRPr lang="en-SG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2400" u="none" strike="noStrike">
                          <a:effectLst/>
                        </a:rPr>
                        <a:t>运营</a:t>
                      </a:r>
                      <a:endParaRPr lang="ja-JP" alt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2400" u="none" strike="noStrike">
                          <a:effectLst/>
                        </a:rPr>
                        <a:t>负责供应商及其产品管理，定义产品的公共售价或折扣，营销管理，特殊折扣和售价审批，结算审批</a:t>
                      </a:r>
                      <a:r>
                        <a:rPr lang="zh-CN" altLang="en-US" sz="2400" u="none" strike="noStrike" dirty="0">
                          <a:effectLst/>
                        </a:rPr>
                        <a:t>，以及公共客户的分配</a:t>
                      </a:r>
                      <a:endParaRPr lang="ja-JP" alt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91945418"/>
                  </a:ext>
                </a:extLst>
              </a:tr>
              <a:tr h="686942">
                <a:tc>
                  <a:txBody>
                    <a:bodyPr/>
                    <a:lstStyle/>
                    <a:p>
                      <a:pPr algn="l" fontAlgn="b"/>
                      <a:endParaRPr lang="en-SG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2400" u="none" strike="noStrike">
                          <a:effectLst/>
                        </a:rPr>
                        <a:t>销售</a:t>
                      </a:r>
                      <a:endParaRPr lang="ja-JP" alt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2400" u="none" strike="noStrike">
                          <a:effectLst/>
                        </a:rPr>
                        <a:t>负责客户管理，分销商管理，特殊折扣或售价审批发起</a:t>
                      </a:r>
                      <a:endParaRPr lang="ja-JP" alt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58901640"/>
                  </a:ext>
                </a:extLst>
              </a:tr>
              <a:tr h="371949">
                <a:tc>
                  <a:txBody>
                    <a:bodyPr/>
                    <a:lstStyle/>
                    <a:p>
                      <a:pPr algn="l" fontAlgn="b"/>
                      <a:endParaRPr lang="en-SG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2400" u="none" strike="noStrike">
                          <a:effectLst/>
                        </a:rPr>
                        <a:t>运维</a:t>
                      </a:r>
                      <a:endParaRPr lang="ja-JP" alt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2400" u="none" strike="noStrike">
                          <a:effectLst/>
                        </a:rPr>
                        <a:t>负责工单管理</a:t>
                      </a:r>
                      <a:endParaRPr lang="ja-JP" alt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11122823"/>
                  </a:ext>
                </a:extLst>
              </a:tr>
              <a:tr h="371949">
                <a:tc>
                  <a:txBody>
                    <a:bodyPr/>
                    <a:lstStyle/>
                    <a:p>
                      <a:pPr algn="l" fontAlgn="b"/>
                      <a:endParaRPr lang="en-SG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2400" u="none" strike="noStrike">
                          <a:effectLst/>
                        </a:rPr>
                        <a:t>管理员</a:t>
                      </a:r>
                      <a:endParaRPr lang="ja-JP" alt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2400" u="none" strike="noStrike">
                          <a:effectLst/>
                        </a:rPr>
                        <a:t>负责本机构人员管理，人员角色设置</a:t>
                      </a:r>
                      <a:endParaRPr lang="ja-JP" alt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88465104"/>
                  </a:ext>
                </a:extLst>
              </a:tr>
              <a:tr h="371949"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2400" u="none" strike="noStrike">
                          <a:effectLst/>
                        </a:rPr>
                        <a:t>公司客户、个人客户</a:t>
                      </a:r>
                      <a:endParaRPr lang="ja-JP" alt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2400" u="none" strike="noStrike">
                          <a:effectLst/>
                        </a:rPr>
                        <a:t>管理员</a:t>
                      </a:r>
                      <a:endParaRPr lang="ja-JP" alt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2400" u="none" strike="noStrike">
                          <a:effectLst/>
                        </a:rPr>
                        <a:t>负责本机构人员管理，人员角色设置</a:t>
                      </a:r>
                      <a:endParaRPr lang="ja-JP" alt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68024902"/>
                  </a:ext>
                </a:extLst>
              </a:tr>
              <a:tr h="371949">
                <a:tc>
                  <a:txBody>
                    <a:bodyPr/>
                    <a:lstStyle/>
                    <a:p>
                      <a:pPr algn="l" fontAlgn="b"/>
                      <a:endParaRPr lang="en-SG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2400" u="none" strike="noStrike">
                          <a:effectLst/>
                        </a:rPr>
                        <a:t>客户</a:t>
                      </a:r>
                      <a:endParaRPr lang="ja-JP" alt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2400" u="none" strike="noStrike">
                          <a:effectLst/>
                        </a:rPr>
                        <a:t>充值以及产品购买</a:t>
                      </a:r>
                      <a:endParaRPr lang="ja-JP" alt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492559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26247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91B824-62FC-EB0A-00F5-EB58813839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各角色功能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9AEBED-7C3F-EE86-45B8-773C7EB0DE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客户功能</a:t>
            </a:r>
            <a:endParaRPr lang="en-US" dirty="0"/>
          </a:p>
          <a:p>
            <a:r>
              <a:rPr lang="en-US" dirty="0" err="1"/>
              <a:t>销售功能</a:t>
            </a:r>
            <a:endParaRPr lang="en-US" dirty="0"/>
          </a:p>
          <a:p>
            <a:r>
              <a:rPr lang="en-US" dirty="0" err="1"/>
              <a:t>运营功能</a:t>
            </a:r>
            <a:endParaRPr lang="en-US" dirty="0"/>
          </a:p>
          <a:p>
            <a:r>
              <a:rPr lang="en-US" dirty="0" err="1"/>
              <a:t>财务功能</a:t>
            </a:r>
            <a:endParaRPr lang="en-US" dirty="0"/>
          </a:p>
          <a:p>
            <a:r>
              <a:rPr lang="en-US" dirty="0" err="1"/>
              <a:t>运维功能</a:t>
            </a:r>
            <a:endParaRPr lang="en-US" dirty="0"/>
          </a:p>
          <a:p>
            <a:r>
              <a:rPr lang="en-US" dirty="0" err="1"/>
              <a:t>管理员功能</a:t>
            </a:r>
            <a:endParaRPr lang="en-US" dirty="0"/>
          </a:p>
          <a:p>
            <a:r>
              <a:rPr lang="en-US" dirty="0" err="1"/>
              <a:t>超级管理员功能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95466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6AF9CF-0461-DCB5-4821-8DB6F1F64A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客户功能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CEAC5A-D56C-3D89-5C09-8D25487EE7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产品选择与购买</a:t>
            </a:r>
            <a:endParaRPr lang="en-US" dirty="0"/>
          </a:p>
          <a:p>
            <a:r>
              <a:rPr lang="en-US" dirty="0" err="1"/>
              <a:t>线上或线下充值</a:t>
            </a:r>
            <a:endParaRPr lang="en-US" dirty="0"/>
          </a:p>
          <a:p>
            <a:r>
              <a:rPr lang="en-US" dirty="0" err="1"/>
              <a:t>账单及发票管理</a:t>
            </a:r>
            <a:endParaRPr lang="en-US" dirty="0"/>
          </a:p>
          <a:p>
            <a:r>
              <a:rPr lang="en-US" dirty="0" err="1"/>
              <a:t>资源管理</a:t>
            </a:r>
            <a:endParaRPr lang="en-US" dirty="0"/>
          </a:p>
          <a:p>
            <a:r>
              <a:rPr lang="en-US" dirty="0" err="1"/>
              <a:t>订单管理</a:t>
            </a:r>
            <a:endParaRPr lang="en-US" dirty="0"/>
          </a:p>
          <a:p>
            <a:r>
              <a:rPr lang="en-US" dirty="0" err="1"/>
              <a:t>使用邀请码申请特殊折扣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07260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E142BC-3EA9-4BB3-3DCE-061B895E57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销售功能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2D4F27-F20D-AE38-C298-FD1BED2803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客户特殊折扣或售价设置</a:t>
            </a:r>
            <a:endParaRPr lang="en-US" dirty="0"/>
          </a:p>
          <a:p>
            <a:r>
              <a:rPr lang="en-US" dirty="0" err="1"/>
              <a:t>客户信息维护</a:t>
            </a:r>
            <a:endParaRPr lang="en-US" dirty="0"/>
          </a:p>
          <a:p>
            <a:r>
              <a:rPr lang="en-US" dirty="0" err="1"/>
              <a:t>分销商信息维护</a:t>
            </a:r>
            <a:endParaRPr lang="en-US" dirty="0"/>
          </a:p>
          <a:p>
            <a:r>
              <a:rPr lang="en-US" dirty="0" err="1"/>
              <a:t>分销商分销协议管理</a:t>
            </a:r>
            <a:endParaRPr lang="en-US" dirty="0"/>
          </a:p>
          <a:p>
            <a:r>
              <a:rPr lang="en-US" dirty="0" err="1"/>
              <a:t>分销商销售产品管理</a:t>
            </a:r>
            <a:endParaRPr lang="en-US" dirty="0"/>
          </a:p>
          <a:p>
            <a:r>
              <a:rPr lang="en-US" dirty="0" err="1"/>
              <a:t>设备租赁管理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90727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74CA43-7781-C2D3-0A3D-037EAE8405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运营功能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1748F4-019C-A525-6796-DB15796556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供应商管理</a:t>
            </a:r>
            <a:endParaRPr lang="en-US" dirty="0"/>
          </a:p>
          <a:p>
            <a:r>
              <a:rPr lang="en-US" dirty="0" err="1"/>
              <a:t>供应商销售协议管理</a:t>
            </a:r>
            <a:endParaRPr lang="en-US" dirty="0"/>
          </a:p>
          <a:p>
            <a:r>
              <a:rPr lang="en-US" dirty="0" err="1"/>
              <a:t>供应商销售产品管理</a:t>
            </a:r>
            <a:endParaRPr lang="en-US" dirty="0"/>
          </a:p>
          <a:p>
            <a:r>
              <a:rPr lang="en-US" dirty="0" err="1"/>
              <a:t>产品售价和折扣管理</a:t>
            </a:r>
            <a:endParaRPr lang="en-US" dirty="0"/>
          </a:p>
          <a:p>
            <a:r>
              <a:rPr lang="en-US" dirty="0" err="1"/>
              <a:t>公共客户管理</a:t>
            </a:r>
            <a:endParaRPr lang="en-US" dirty="0"/>
          </a:p>
          <a:p>
            <a:r>
              <a:rPr lang="en-US" dirty="0" err="1"/>
              <a:t>营销管理</a:t>
            </a:r>
            <a:endParaRPr lang="en-US" dirty="0"/>
          </a:p>
          <a:p>
            <a:r>
              <a:rPr lang="en-US" dirty="0" err="1"/>
              <a:t>审批管理</a:t>
            </a:r>
            <a:endParaRPr lang="en-US" dirty="0"/>
          </a:p>
          <a:p>
            <a:r>
              <a:rPr lang="en-US" dirty="0" err="1"/>
              <a:t>业务分析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94793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BBA42D-A89D-DE25-BCF7-742566C757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财务功能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A91361-2B2A-D4B8-61F4-35795F5F88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客户充值管理</a:t>
            </a:r>
            <a:endParaRPr lang="en-US" dirty="0"/>
          </a:p>
          <a:p>
            <a:r>
              <a:rPr lang="en-US" dirty="0" err="1"/>
              <a:t>销售分类统计</a:t>
            </a:r>
            <a:r>
              <a:rPr lang="zh-CN" altLang="en-US" dirty="0"/>
              <a:t>（客户，产品，供应商，分销商，时间周期）</a:t>
            </a:r>
            <a:endParaRPr lang="en-US" dirty="0"/>
          </a:p>
          <a:p>
            <a:r>
              <a:rPr lang="en-US" dirty="0" err="1"/>
              <a:t>供应商销售统计</a:t>
            </a:r>
            <a:endParaRPr lang="en-US" dirty="0"/>
          </a:p>
          <a:p>
            <a:r>
              <a:rPr lang="en-US" dirty="0" err="1"/>
              <a:t>供应商对账</a:t>
            </a:r>
            <a:endParaRPr lang="en-US" dirty="0"/>
          </a:p>
          <a:p>
            <a:r>
              <a:rPr lang="en-US" dirty="0" err="1"/>
              <a:t>供应商结算</a:t>
            </a:r>
            <a:endParaRPr lang="en-US" dirty="0"/>
          </a:p>
          <a:p>
            <a:r>
              <a:rPr lang="en-US" dirty="0" err="1"/>
              <a:t>分销商销售统计</a:t>
            </a:r>
            <a:endParaRPr lang="en-US" dirty="0"/>
          </a:p>
          <a:p>
            <a:r>
              <a:rPr lang="en-US" dirty="0" err="1"/>
              <a:t>分销商对账</a:t>
            </a:r>
            <a:endParaRPr lang="en-US" dirty="0"/>
          </a:p>
          <a:p>
            <a:r>
              <a:rPr lang="en-US" dirty="0" err="1"/>
              <a:t>分销商结算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17675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A3A5C6-36C4-2398-DC38-32D9A0F289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运维功能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557B3E-4C5F-BB59-9CEF-1EA5BC0D54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工单管理</a:t>
            </a:r>
            <a:endParaRPr lang="en-US" dirty="0"/>
          </a:p>
          <a:p>
            <a:r>
              <a:rPr lang="en-US" dirty="0" err="1"/>
              <a:t>协调供应商工单处理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95054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520</TotalTime>
  <Words>576</Words>
  <Application>Microsoft Macintosh PowerPoint</Application>
  <PresentationFormat>Widescreen</PresentationFormat>
  <Paragraphs>191</Paragraphs>
  <Slides>22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Arial</vt:lpstr>
      <vt:lpstr>Calibri</vt:lpstr>
      <vt:lpstr>Calibri Light</vt:lpstr>
      <vt:lpstr>Office Theme</vt:lpstr>
      <vt:lpstr>KBOSS平台业务介绍</vt:lpstr>
      <vt:lpstr>业务角色及其功能</vt:lpstr>
      <vt:lpstr>业务角色及其功能</vt:lpstr>
      <vt:lpstr>各角色功能</vt:lpstr>
      <vt:lpstr>客户功能</vt:lpstr>
      <vt:lpstr>销售功能</vt:lpstr>
      <vt:lpstr>运营功能</vt:lpstr>
      <vt:lpstr>财务功能</vt:lpstr>
      <vt:lpstr>运维功能</vt:lpstr>
      <vt:lpstr>超级管理员功能</vt:lpstr>
      <vt:lpstr>典型业务场景</vt:lpstr>
      <vt:lpstr>产品上架流程</vt:lpstr>
      <vt:lpstr>与供应商结算</vt:lpstr>
      <vt:lpstr>营销与获客</vt:lpstr>
      <vt:lpstr>发展分销商</vt:lpstr>
      <vt:lpstr>给客户特殊折扣或售价</vt:lpstr>
      <vt:lpstr>什么需要审批，需要谁审批</vt:lpstr>
      <vt:lpstr>客户业务流程</vt:lpstr>
      <vt:lpstr>在Kboss中直接使用资源</vt:lpstr>
      <vt:lpstr>短信</vt:lpstr>
      <vt:lpstr>在线沟通</vt:lpstr>
      <vt:lpstr>站内消息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KBOSS平台业务逻辑</dc:title>
  <dc:creator>Microsoft Office User</dc:creator>
  <cp:lastModifiedBy>Microsoft Office User</cp:lastModifiedBy>
  <cp:revision>9</cp:revision>
  <dcterms:created xsi:type="dcterms:W3CDTF">2023-10-30T06:08:32Z</dcterms:created>
  <dcterms:modified xsi:type="dcterms:W3CDTF">2023-11-01T07:05:06Z</dcterms:modified>
</cp:coreProperties>
</file>