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4"/>
  </p:notesMasterIdLst>
  <p:sldIdLst>
    <p:sldId id="256" r:id="rId2"/>
    <p:sldId id="257" r:id="rId3"/>
    <p:sldId id="258" r:id="rId4"/>
    <p:sldId id="259" r:id="rId5"/>
    <p:sldId id="296" r:id="rId6"/>
    <p:sldId id="260" r:id="rId7"/>
    <p:sldId id="288" r:id="rId8"/>
    <p:sldId id="289" r:id="rId9"/>
    <p:sldId id="290" r:id="rId10"/>
    <p:sldId id="291" r:id="rId11"/>
    <p:sldId id="292" r:id="rId12"/>
    <p:sldId id="293" r:id="rId13"/>
    <p:sldId id="294" r:id="rId14"/>
    <p:sldId id="295" r:id="rId15"/>
    <p:sldId id="261" r:id="rId16"/>
    <p:sldId id="271" r:id="rId17"/>
    <p:sldId id="269" r:id="rId18"/>
    <p:sldId id="265" r:id="rId19"/>
    <p:sldId id="266" r:id="rId20"/>
    <p:sldId id="270" r:id="rId21"/>
    <p:sldId id="268" r:id="rId22"/>
    <p:sldId id="267" r:id="rId23"/>
    <p:sldId id="273" r:id="rId24"/>
    <p:sldId id="274" r:id="rId25"/>
    <p:sldId id="276" r:id="rId26"/>
    <p:sldId id="278" r:id="rId27"/>
    <p:sldId id="277" r:id="rId28"/>
    <p:sldId id="279" r:id="rId29"/>
    <p:sldId id="280" r:id="rId30"/>
    <p:sldId id="281" r:id="rId31"/>
    <p:sldId id="282" r:id="rId32"/>
    <p:sldId id="283" r:id="rId33"/>
    <p:sldId id="284" r:id="rId34"/>
    <p:sldId id="285" r:id="rId35"/>
    <p:sldId id="286" r:id="rId36"/>
    <p:sldId id="287" r:id="rId37"/>
    <p:sldId id="297" r:id="rId38"/>
    <p:sldId id="262" r:id="rId39"/>
    <p:sldId id="263" r:id="rId40"/>
    <p:sldId id="264" r:id="rId41"/>
    <p:sldId id="298" r:id="rId42"/>
    <p:sldId id="299"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7013"/>
  </p:normalViewPr>
  <p:slideViewPr>
    <p:cSldViewPr snapToGrid="0">
      <p:cViewPr varScale="1">
        <p:scale>
          <a:sx n="131" d="100"/>
          <a:sy n="131" d="100"/>
        </p:scale>
        <p:origin x="376" y="184"/>
      </p:cViewPr>
      <p:guideLst/>
    </p:cSldViewPr>
  </p:slideViewPr>
  <p:outlineViewPr>
    <p:cViewPr>
      <p:scale>
        <a:sx n="33" d="100"/>
        <a:sy n="33" d="100"/>
      </p:scale>
      <p:origin x="0" y="-67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F59C4B-527A-CA49-881B-C5E7C34AEF32}" type="datetimeFigureOut">
              <a:rPr kumimoji="1" lang="zh-CN" altLang="en-US" smtClean="0"/>
              <a:t>2025/4/16</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9A38C-909B-1443-A812-D5EA76A7DE3D}" type="slidenum">
              <a:rPr kumimoji="1" lang="zh-CN" altLang="en-US" smtClean="0"/>
              <a:t>‹#›</a:t>
            </a:fld>
            <a:endParaRPr kumimoji="1" lang="zh-CN" altLang="en-US"/>
          </a:p>
        </p:txBody>
      </p:sp>
    </p:spTree>
    <p:extLst>
      <p:ext uri="{BB962C8B-B14F-4D97-AF65-F5344CB8AC3E}">
        <p14:creationId xmlns:p14="http://schemas.microsoft.com/office/powerpoint/2010/main" val="3254268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3229A38C-909B-1443-A812-D5EA76A7DE3D}" type="slidenum">
              <a:rPr kumimoji="1" lang="zh-CN" altLang="en-US" smtClean="0"/>
              <a:t>4</a:t>
            </a:fld>
            <a:endParaRPr kumimoji="1" lang="zh-CN" altLang="en-US"/>
          </a:p>
        </p:txBody>
      </p:sp>
    </p:spTree>
    <p:extLst>
      <p:ext uri="{BB962C8B-B14F-4D97-AF65-F5344CB8AC3E}">
        <p14:creationId xmlns:p14="http://schemas.microsoft.com/office/powerpoint/2010/main" val="3372287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3229A38C-909B-1443-A812-D5EA76A7DE3D}" type="slidenum">
              <a:rPr kumimoji="1" lang="zh-CN" altLang="en-US" smtClean="0"/>
              <a:t>6</a:t>
            </a:fld>
            <a:endParaRPr kumimoji="1" lang="zh-CN" altLang="en-US"/>
          </a:p>
        </p:txBody>
      </p:sp>
    </p:spTree>
    <p:extLst>
      <p:ext uri="{BB962C8B-B14F-4D97-AF65-F5344CB8AC3E}">
        <p14:creationId xmlns:p14="http://schemas.microsoft.com/office/powerpoint/2010/main" val="53834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310B85-DCCA-58D7-6816-07CABE21654E}"/>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8608DC7D-954B-E377-BC94-D1AC271E62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492666EC-4F54-8DEB-8444-D3872F37844B}"/>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D1E5E0D5-9809-FBA8-949A-73DB77F88913}"/>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2FC17A7-E3A3-749C-804A-9868E1604A43}"/>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3497165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EF0114-EF7B-0F9C-7FED-6C61E6A02BE8}"/>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13CA0CE4-2042-7910-E1C2-7E48D0EBABA2}"/>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13E77EC7-5E0B-FF97-9963-B47EE6F2B6DC}"/>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3075CEAF-B34E-E69F-60A0-98BEA2F245F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96886962-5209-6595-34FC-9498167D3FCF}"/>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56721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B5AF9B66-7BB9-51A1-303A-B8F7F8191CD5}"/>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B83C1536-78A9-08DD-232F-C32DF042DE0C}"/>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C8EA5DFD-B09F-AF0B-9F59-C253D0CFD073}"/>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8653D287-C91A-B0A3-2E98-65E3F7FC44A1}"/>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90828895-933C-B4F5-0F1A-A71CEB849265}"/>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399713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345A82-863B-A02C-1C22-FDD58602B223}"/>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AC64CE09-C33A-366D-1CC4-C3B4C06C3A57}"/>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9C6EA5D7-D7C2-6B30-04F8-73815BC6737D}"/>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4C68E8D5-AACF-E1A7-1337-2321BCDAD20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76361722-72CF-700C-273C-1B22529EADE7}"/>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1402643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DAFDA30-F118-201A-6950-915D188B369F}"/>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E13BC092-CAAA-C4DA-2A61-2F6C887020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AFDA1672-C81B-D5B5-B8CC-3DADE7D8BDFE}"/>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07362DE6-1735-1230-02E4-6B10895F70A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D407B65B-3296-2D0D-B9CD-4B6EFB8E20D4}"/>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293606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BB70BE-E57A-4B69-4DFC-D98F4647C972}"/>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6CFDAE3D-6F93-D4C6-EFCE-8B3D3F1A2728}"/>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46C8B8E8-C6D8-D5FA-F8EC-907307B3FA46}"/>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7F68B821-395B-CA7F-F755-625324844770}"/>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6" name="页脚占位符 5">
            <a:extLst>
              <a:ext uri="{FF2B5EF4-FFF2-40B4-BE49-F238E27FC236}">
                <a16:creationId xmlns:a16="http://schemas.microsoft.com/office/drawing/2014/main" id="{42D7E502-7D4E-3AC9-9A8A-D4DEBF71034D}"/>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814D8066-466F-FFD4-5004-8DD0AC4F359F}"/>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2798858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72973B-8221-DC19-21B3-62BC67C007BF}"/>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8E5D3ABC-5649-89C0-4CF4-32D8CA4F38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8AF09134-57A7-0863-3A77-EBDCF3A8E5CA}"/>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C74286FF-4310-FB69-FA76-6D4270BF3D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301EDDE4-234B-5FB8-A58E-E959AB392532}"/>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96F44DC6-B977-437F-3C09-B7D12D298CFB}"/>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8" name="页脚占位符 7">
            <a:extLst>
              <a:ext uri="{FF2B5EF4-FFF2-40B4-BE49-F238E27FC236}">
                <a16:creationId xmlns:a16="http://schemas.microsoft.com/office/drawing/2014/main" id="{492B6B27-4B3C-9A2E-5259-ED35806B5CA2}"/>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B5832BF1-E2C3-B68B-DAA0-13E5DAA9D996}"/>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142016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E6F434-89C8-E5FE-C300-A79C471FA8F1}"/>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0F144CDD-65D9-4B66-7562-E3F4D8A84B1D}"/>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4" name="页脚占位符 3">
            <a:extLst>
              <a:ext uri="{FF2B5EF4-FFF2-40B4-BE49-F238E27FC236}">
                <a16:creationId xmlns:a16="http://schemas.microsoft.com/office/drawing/2014/main" id="{90C5F7BE-5724-A104-E793-9D5956BB4E8D}"/>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41A00C33-6A29-4F4F-9774-E7FFA08E11B4}"/>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255641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745954E6-246C-5316-6E2A-CE75EB9C9E40}"/>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3" name="页脚占位符 2">
            <a:extLst>
              <a:ext uri="{FF2B5EF4-FFF2-40B4-BE49-F238E27FC236}">
                <a16:creationId xmlns:a16="http://schemas.microsoft.com/office/drawing/2014/main" id="{E3043BFB-5E80-4F40-17C4-30401A1263AD}"/>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1F4966A8-3B0F-0420-79EA-76E32CE4C690}"/>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291292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3B9D07-6678-D3E6-5F84-3FD2F3E37793}"/>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A78C1DBF-EC96-1D98-E82E-61CFAF95BF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FBB2ADEE-29E8-FCB4-6DC2-57A5F340A2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A6CBB5E7-6730-1969-A216-37893C1849CC}"/>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6" name="页脚占位符 5">
            <a:extLst>
              <a:ext uri="{FF2B5EF4-FFF2-40B4-BE49-F238E27FC236}">
                <a16:creationId xmlns:a16="http://schemas.microsoft.com/office/drawing/2014/main" id="{905DFD96-C4EE-A0FC-0E94-56D4EE397C56}"/>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FB07A316-FE2C-A334-CB75-CFCE19216E87}"/>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2867808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6C2F81-04E8-D0CD-3F8D-D8423C8748D4}"/>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564335D0-D548-6C8C-3045-ADAF751797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7947D8E2-5A76-1B9F-8D21-E8248BA57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0DCBD6C1-C96A-5EAD-A702-47D31505F150}"/>
              </a:ext>
            </a:extLst>
          </p:cNvPr>
          <p:cNvSpPr>
            <a:spLocks noGrp="1"/>
          </p:cNvSpPr>
          <p:nvPr>
            <p:ph type="dt" sz="half" idx="10"/>
          </p:nvPr>
        </p:nvSpPr>
        <p:spPr/>
        <p:txBody>
          <a:bodyPr/>
          <a:lstStyle/>
          <a:p>
            <a:fld id="{531B8753-1EB9-7047-B78D-F67877428241}" type="datetimeFigureOut">
              <a:rPr kumimoji="1" lang="zh-CN" altLang="en-US" smtClean="0"/>
              <a:t>2025/4/16</a:t>
            </a:fld>
            <a:endParaRPr kumimoji="1" lang="zh-CN" altLang="en-US"/>
          </a:p>
        </p:txBody>
      </p:sp>
      <p:sp>
        <p:nvSpPr>
          <p:cNvPr id="6" name="页脚占位符 5">
            <a:extLst>
              <a:ext uri="{FF2B5EF4-FFF2-40B4-BE49-F238E27FC236}">
                <a16:creationId xmlns:a16="http://schemas.microsoft.com/office/drawing/2014/main" id="{7CAF2C86-1D23-41DE-D424-0C6CD14D11D3}"/>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DEAF5F11-39B2-68EB-E9C9-0E2A88206551}"/>
              </a:ext>
            </a:extLst>
          </p:cNvPr>
          <p:cNvSpPr>
            <a:spLocks noGrp="1"/>
          </p:cNvSpPr>
          <p:nvPr>
            <p:ph type="sldNum" sz="quarter" idx="12"/>
          </p:nvPr>
        </p:nvSpPr>
        <p:spPr/>
        <p:txBody>
          <a:body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352676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2C8A3DC-B348-2F41-66F5-34C985F21B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E5409194-8D67-9DBB-351A-5300B9475C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6C9F86CA-7399-9C18-F9EE-D51D8121CB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B8753-1EB9-7047-B78D-F67877428241}" type="datetimeFigureOut">
              <a:rPr kumimoji="1" lang="zh-CN" altLang="en-US" smtClean="0"/>
              <a:t>2025/4/16</a:t>
            </a:fld>
            <a:endParaRPr kumimoji="1" lang="zh-CN" altLang="en-US"/>
          </a:p>
        </p:txBody>
      </p:sp>
      <p:sp>
        <p:nvSpPr>
          <p:cNvPr id="5" name="页脚占位符 4">
            <a:extLst>
              <a:ext uri="{FF2B5EF4-FFF2-40B4-BE49-F238E27FC236}">
                <a16:creationId xmlns:a16="http://schemas.microsoft.com/office/drawing/2014/main" id="{11B8C227-7F7A-5467-08CE-9CDDB92258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4056FB30-FAEF-4C86-3FEC-701DFB7C91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5CF3E-3931-DA4E-AD20-7AB7A9255F3E}" type="slidenum">
              <a:rPr kumimoji="1" lang="zh-CN" altLang="en-US" smtClean="0"/>
              <a:t>‹#›</a:t>
            </a:fld>
            <a:endParaRPr kumimoji="1" lang="zh-CN" altLang="en-US"/>
          </a:p>
        </p:txBody>
      </p:sp>
    </p:spTree>
    <p:extLst>
      <p:ext uri="{BB962C8B-B14F-4D97-AF65-F5344CB8AC3E}">
        <p14:creationId xmlns:p14="http://schemas.microsoft.com/office/powerpoint/2010/main" val="1735625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git.kaiyuancloud.cn.cn/yumoqing/ahserver)zhichi" TargetMode="External"/><Relationship Id="rId2" Type="http://schemas.openxmlformats.org/officeDocument/2006/relationships/hyperlink" Target="https://git.kaiyuancloud.cn/yumoqing/bricks),shi" TargetMode="External"/><Relationship Id="rId1" Type="http://schemas.openxmlformats.org/officeDocument/2006/relationships/slideLayout" Target="../slideLayouts/slideLayout2.xml"/><Relationship Id="rId6" Type="http://schemas.openxmlformats.org/officeDocument/2006/relationships/hyperlink" Target="https://huggingface.co/BAAI/bge-m3" TargetMode="External"/><Relationship Id="rId5" Type="http://schemas.openxmlformats.org/officeDocument/2006/relationships/hyperlink" Target="https://git.kaiyuancloud.cn/yumoqing/sqlor" TargetMode="External"/><Relationship Id="rId4" Type="http://schemas.openxmlformats.org/officeDocument/2006/relationships/hyperlink" Target="https://git.kaiyauncloud.cn/yumoqing/rbac),zhhich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11B73DE-1D12-69DD-FBF8-F66FB29288DE}"/>
              </a:ext>
            </a:extLst>
          </p:cNvPr>
          <p:cNvSpPr>
            <a:spLocks noGrp="1"/>
          </p:cNvSpPr>
          <p:nvPr>
            <p:ph type="ctrTitle"/>
          </p:nvPr>
        </p:nvSpPr>
        <p:spPr/>
        <p:txBody>
          <a:bodyPr/>
          <a:lstStyle/>
          <a:p>
            <a:r>
              <a:rPr kumimoji="1" lang="zh-CN" altLang="en-US" dirty="0"/>
              <a:t>人工智能服务平台</a:t>
            </a:r>
          </a:p>
        </p:txBody>
      </p:sp>
      <p:sp>
        <p:nvSpPr>
          <p:cNvPr id="3" name="副标题 2">
            <a:extLst>
              <a:ext uri="{FF2B5EF4-FFF2-40B4-BE49-F238E27FC236}">
                <a16:creationId xmlns:a16="http://schemas.microsoft.com/office/drawing/2014/main" id="{765D5CDC-6E4D-7846-51B5-9B813C38FC11}"/>
              </a:ext>
            </a:extLst>
          </p:cNvPr>
          <p:cNvSpPr>
            <a:spLocks noGrp="1"/>
          </p:cNvSpPr>
          <p:nvPr>
            <p:ph type="subTitle" idx="1"/>
          </p:nvPr>
        </p:nvSpPr>
        <p:spPr/>
        <p:txBody>
          <a:bodyPr/>
          <a:lstStyle/>
          <a:p>
            <a:r>
              <a:rPr kumimoji="1" lang="zh-CN" altLang="en-US" dirty="0"/>
              <a:t>开元云（北京）科技有限公司</a:t>
            </a:r>
          </a:p>
        </p:txBody>
      </p:sp>
    </p:spTree>
    <p:extLst>
      <p:ext uri="{BB962C8B-B14F-4D97-AF65-F5344CB8AC3E}">
        <p14:creationId xmlns:p14="http://schemas.microsoft.com/office/powerpoint/2010/main" val="730178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FF4515-BCC7-9C9B-D992-4834EF5E161C}"/>
              </a:ext>
            </a:extLst>
          </p:cNvPr>
          <p:cNvSpPr>
            <a:spLocks noGrp="1"/>
          </p:cNvSpPr>
          <p:nvPr>
            <p:ph type="title"/>
          </p:nvPr>
        </p:nvSpPr>
        <p:spPr/>
        <p:txBody>
          <a:bodyPr/>
          <a:lstStyle/>
          <a:p>
            <a:r>
              <a:rPr kumimoji="1" lang="zh-CN" altLang="en-US" dirty="0"/>
              <a:t>产品接口层</a:t>
            </a:r>
          </a:p>
        </p:txBody>
      </p:sp>
      <p:sp>
        <p:nvSpPr>
          <p:cNvPr id="3" name="内容占位符 2">
            <a:extLst>
              <a:ext uri="{FF2B5EF4-FFF2-40B4-BE49-F238E27FC236}">
                <a16:creationId xmlns:a16="http://schemas.microsoft.com/office/drawing/2014/main" id="{AAF22FCC-2504-8799-014A-6F74F0BA9F65}"/>
              </a:ext>
            </a:extLst>
          </p:cNvPr>
          <p:cNvSpPr>
            <a:spLocks noGrp="1"/>
          </p:cNvSpPr>
          <p:nvPr>
            <p:ph idx="1"/>
          </p:nvPr>
        </p:nvSpPr>
        <p:spPr/>
        <p:txBody>
          <a:bodyPr/>
          <a:lstStyle/>
          <a:p>
            <a:r>
              <a:rPr kumimoji="1" lang="zh-CN" altLang="en-US" dirty="0"/>
              <a:t>人工智能服务平台提供产品接口层，用于适应不同供应商的</a:t>
            </a:r>
            <a:r>
              <a:rPr kumimoji="1" lang="en-US" altLang="zh-CN" dirty="0" err="1"/>
              <a:t>api</a:t>
            </a:r>
            <a:r>
              <a:rPr kumimoji="1" lang="zh-CN" altLang="en-US" dirty="0"/>
              <a:t>，对上提供统一的产品接口</a:t>
            </a:r>
            <a:endParaRPr kumimoji="1" lang="en-US" altLang="zh-CN" dirty="0"/>
          </a:p>
          <a:p>
            <a:r>
              <a:rPr kumimoji="1" lang="zh-CN" altLang="en-US" dirty="0"/>
              <a:t>支持产品类型：云资源，算力，网络，服务和大模型</a:t>
            </a:r>
            <a:endParaRPr kumimoji="1" lang="en-US" altLang="zh-CN" dirty="0"/>
          </a:p>
          <a:p>
            <a:endParaRPr kumimoji="1" lang="zh-CN" altLang="en-US" dirty="0"/>
          </a:p>
        </p:txBody>
      </p:sp>
    </p:spTree>
    <p:extLst>
      <p:ext uri="{BB962C8B-B14F-4D97-AF65-F5344CB8AC3E}">
        <p14:creationId xmlns:p14="http://schemas.microsoft.com/office/powerpoint/2010/main" val="2971558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41F7FC-82F8-A4F3-81A8-C354CE20D233}"/>
              </a:ext>
            </a:extLst>
          </p:cNvPr>
          <p:cNvSpPr>
            <a:spLocks noGrp="1"/>
          </p:cNvSpPr>
          <p:nvPr>
            <p:ph type="title"/>
          </p:nvPr>
        </p:nvSpPr>
        <p:spPr/>
        <p:txBody>
          <a:bodyPr/>
          <a:lstStyle/>
          <a:p>
            <a:r>
              <a:rPr kumimoji="1" lang="zh-CN" altLang="en-US" dirty="0"/>
              <a:t>支撑层（</a:t>
            </a:r>
            <a:r>
              <a:rPr kumimoji="1" lang="en-US" altLang="zh-CN" dirty="0"/>
              <a:t>1</a:t>
            </a:r>
            <a:r>
              <a:rPr kumimoji="1" lang="zh-CN" altLang="en-US" dirty="0"/>
              <a:t>）</a:t>
            </a:r>
          </a:p>
        </p:txBody>
      </p:sp>
      <p:sp>
        <p:nvSpPr>
          <p:cNvPr id="3" name="内容占位符 2">
            <a:extLst>
              <a:ext uri="{FF2B5EF4-FFF2-40B4-BE49-F238E27FC236}">
                <a16:creationId xmlns:a16="http://schemas.microsoft.com/office/drawing/2014/main" id="{3E46EADC-71B3-AA8B-C162-9AAF8705EAC3}"/>
              </a:ext>
            </a:extLst>
          </p:cNvPr>
          <p:cNvSpPr>
            <a:spLocks noGrp="1"/>
          </p:cNvSpPr>
          <p:nvPr>
            <p:ph idx="1"/>
          </p:nvPr>
        </p:nvSpPr>
        <p:spPr/>
        <p:txBody>
          <a:bodyPr>
            <a:normAutofit lnSpcReduction="10000"/>
          </a:bodyPr>
          <a:lstStyle/>
          <a:p>
            <a:r>
              <a:rPr kumimoji="1" lang="zh-CN" altLang="en-US" dirty="0"/>
              <a:t>供应商管理供应商信息，供销协议，以及产品和折扣，供应商接入的</a:t>
            </a:r>
            <a:r>
              <a:rPr kumimoji="1" lang="en-US" altLang="zh-CN" dirty="0"/>
              <a:t>AK</a:t>
            </a:r>
            <a:r>
              <a:rPr kumimoji="1" lang="zh-CN" altLang="en-US" dirty="0"/>
              <a:t>，</a:t>
            </a:r>
            <a:r>
              <a:rPr kumimoji="1" lang="en-US" altLang="zh-CN" dirty="0"/>
              <a:t>SK</a:t>
            </a:r>
            <a:r>
              <a:rPr kumimoji="1" lang="zh-CN" altLang="en-US" dirty="0"/>
              <a:t>，或</a:t>
            </a:r>
            <a:r>
              <a:rPr kumimoji="1" lang="en-US" altLang="zh-CN" dirty="0" err="1"/>
              <a:t>apikey</a:t>
            </a:r>
            <a:r>
              <a:rPr kumimoji="1" lang="zh-CN" altLang="en-US" dirty="0"/>
              <a:t>管理</a:t>
            </a:r>
            <a:endParaRPr kumimoji="1" lang="en-US" altLang="zh-CN" dirty="0"/>
          </a:p>
          <a:p>
            <a:r>
              <a:rPr kumimoji="1" lang="zh-CN" altLang="en-US" dirty="0"/>
              <a:t>分销商管理分销商信息，分销协议以及产品和折扣</a:t>
            </a:r>
            <a:endParaRPr kumimoji="1" lang="en-US" altLang="zh-CN" dirty="0"/>
          </a:p>
          <a:p>
            <a:r>
              <a:rPr kumimoji="1" lang="zh-CN" altLang="en-US" dirty="0"/>
              <a:t>用户中心提供客户充值，账户余额， 账单管理，订单管理，在线工单，发票管理</a:t>
            </a:r>
            <a:endParaRPr kumimoji="1" lang="en-US" altLang="zh-CN" dirty="0"/>
          </a:p>
          <a:p>
            <a:r>
              <a:rPr kumimoji="1" lang="zh-CN" altLang="en-US" dirty="0"/>
              <a:t>支付中心实现客户购买的实施支付能力</a:t>
            </a:r>
            <a:endParaRPr kumimoji="1" lang="en-US" altLang="zh-CN" dirty="0"/>
          </a:p>
          <a:p>
            <a:r>
              <a:rPr kumimoji="1" lang="zh-CN" altLang="en-US" dirty="0"/>
              <a:t>通知中心使用短信，邮件，站内信形式在客户交易成功，资源将到期时的通知客户</a:t>
            </a:r>
            <a:endParaRPr kumimoji="1" lang="en-US" altLang="zh-CN" dirty="0"/>
          </a:p>
          <a:p>
            <a:r>
              <a:rPr kumimoji="1" lang="zh-CN" altLang="en-US" dirty="0"/>
              <a:t>即时通讯实现在线的客户与销售的多媒体沟通</a:t>
            </a:r>
            <a:endParaRPr kumimoji="1" lang="en-US" altLang="zh-CN" dirty="0"/>
          </a:p>
          <a:p>
            <a:r>
              <a:rPr kumimoji="1" lang="zh-CN" altLang="en-US" dirty="0"/>
              <a:t>流程管理定义业务流程，实现可配置的业务逻辑</a:t>
            </a:r>
          </a:p>
        </p:txBody>
      </p:sp>
      <p:pic>
        <p:nvPicPr>
          <p:cNvPr id="4" name="图片 3">
            <a:extLst>
              <a:ext uri="{FF2B5EF4-FFF2-40B4-BE49-F238E27FC236}">
                <a16:creationId xmlns:a16="http://schemas.microsoft.com/office/drawing/2014/main" id="{3FF577DE-60F1-137A-CB8B-3B32029EDB98}"/>
              </a:ext>
            </a:extLst>
          </p:cNvPr>
          <p:cNvPicPr>
            <a:picLocks noChangeAspect="1"/>
          </p:cNvPicPr>
          <p:nvPr/>
        </p:nvPicPr>
        <p:blipFill>
          <a:blip r:embed="rId2"/>
          <a:stretch>
            <a:fillRect/>
          </a:stretch>
        </p:blipFill>
        <p:spPr>
          <a:xfrm>
            <a:off x="7669427" y="89295"/>
            <a:ext cx="4182762" cy="1247065"/>
          </a:xfrm>
          <a:prstGeom prst="rect">
            <a:avLst/>
          </a:prstGeom>
        </p:spPr>
      </p:pic>
    </p:spTree>
    <p:extLst>
      <p:ext uri="{BB962C8B-B14F-4D97-AF65-F5344CB8AC3E}">
        <p14:creationId xmlns:p14="http://schemas.microsoft.com/office/powerpoint/2010/main" val="2901055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41F7FC-82F8-A4F3-81A8-C354CE20D233}"/>
              </a:ext>
            </a:extLst>
          </p:cNvPr>
          <p:cNvSpPr>
            <a:spLocks noGrp="1"/>
          </p:cNvSpPr>
          <p:nvPr>
            <p:ph type="title"/>
          </p:nvPr>
        </p:nvSpPr>
        <p:spPr/>
        <p:txBody>
          <a:bodyPr/>
          <a:lstStyle/>
          <a:p>
            <a:r>
              <a:rPr kumimoji="1" lang="zh-CN" altLang="en-US" dirty="0"/>
              <a:t>支撑层（</a:t>
            </a:r>
            <a:r>
              <a:rPr kumimoji="1" lang="en-US" altLang="zh-CN" dirty="0"/>
              <a:t>2</a:t>
            </a:r>
            <a:r>
              <a:rPr kumimoji="1" lang="zh-CN" altLang="en-US" dirty="0"/>
              <a:t>）</a:t>
            </a:r>
          </a:p>
        </p:txBody>
      </p:sp>
      <p:sp>
        <p:nvSpPr>
          <p:cNvPr id="3" name="内容占位符 2">
            <a:extLst>
              <a:ext uri="{FF2B5EF4-FFF2-40B4-BE49-F238E27FC236}">
                <a16:creationId xmlns:a16="http://schemas.microsoft.com/office/drawing/2014/main" id="{3E46EADC-71B3-AA8B-C162-9AAF8705EAC3}"/>
              </a:ext>
            </a:extLst>
          </p:cNvPr>
          <p:cNvSpPr>
            <a:spLocks noGrp="1"/>
          </p:cNvSpPr>
          <p:nvPr>
            <p:ph idx="1"/>
          </p:nvPr>
        </p:nvSpPr>
        <p:spPr/>
        <p:txBody>
          <a:bodyPr>
            <a:normAutofit fontScale="92500"/>
          </a:bodyPr>
          <a:lstStyle/>
          <a:p>
            <a:r>
              <a:rPr kumimoji="1" lang="zh-CN" altLang="en-US" dirty="0"/>
              <a:t>审批服务，接入钉钉审批，在业务需要的时候启动</a:t>
            </a:r>
            <a:endParaRPr kumimoji="1" lang="en-US" altLang="zh-CN" dirty="0"/>
          </a:p>
          <a:p>
            <a:r>
              <a:rPr kumimoji="1" lang="zh-CN" altLang="en-US" dirty="0"/>
              <a:t>产品化：设计整个平台的产品类型树，并以产品接口层为基础，将资源、服务或应用包装为产品，定义产品的属性，产品购买时的配置信息，产品计费，产品订单，账单和开通和关闭工单等</a:t>
            </a:r>
            <a:endParaRPr kumimoji="1" lang="en-US" altLang="zh-CN" dirty="0"/>
          </a:p>
          <a:p>
            <a:r>
              <a:rPr kumimoji="1" lang="zh-CN" altLang="en-US" dirty="0"/>
              <a:t>智能搜索，平台产品信息入</a:t>
            </a:r>
            <a:r>
              <a:rPr kumimoji="1" lang="en-US" altLang="zh-CN" dirty="0"/>
              <a:t>RAG</a:t>
            </a:r>
            <a:r>
              <a:rPr kumimoji="1" lang="zh-CN" altLang="en-US" dirty="0"/>
              <a:t>，使用大模型</a:t>
            </a:r>
            <a:r>
              <a:rPr kumimoji="1" lang="en-US" altLang="zh-CN" dirty="0"/>
              <a:t>+rag</a:t>
            </a:r>
            <a:r>
              <a:rPr kumimoji="1" lang="zh-CN" altLang="en-US" dirty="0"/>
              <a:t>实现平台产品等智能搜索和比价</a:t>
            </a:r>
            <a:endParaRPr kumimoji="1" lang="en-US" altLang="zh-CN" dirty="0"/>
          </a:p>
          <a:p>
            <a:r>
              <a:rPr kumimoji="1" lang="zh-CN" altLang="en-US" dirty="0"/>
              <a:t>智能推荐，根据以往的客户购买和浏览信息，智能推荐产品给客户</a:t>
            </a:r>
            <a:endParaRPr kumimoji="1" lang="en-US" altLang="zh-CN" dirty="0"/>
          </a:p>
          <a:p>
            <a:r>
              <a:rPr kumimoji="1" lang="zh-CN" altLang="en-US" dirty="0"/>
              <a:t>营销</a:t>
            </a:r>
            <a:r>
              <a:rPr kumimoji="1" lang="zh-CN" altLang="en-US" dirty="0">
                <a:sym typeface="Wingdings" pitchFamily="2" charset="2"/>
              </a:rPr>
              <a:t>（</a:t>
            </a:r>
            <a:r>
              <a:rPr kumimoji="1" lang="zh-CN" altLang="en-US" dirty="0"/>
              <a:t>获客营销），扫描营销二维码注册成功的用户获得此营销二维码指定类别产品的更好的折扣；（存量客户）扫描营销二维码更新此营销二维码指定类别产品的更好的折扣</a:t>
            </a:r>
            <a:endParaRPr kumimoji="1" lang="en-US" altLang="zh-CN" dirty="0"/>
          </a:p>
          <a:p>
            <a:endParaRPr kumimoji="1" lang="zh-CN" altLang="en-US" dirty="0"/>
          </a:p>
        </p:txBody>
      </p:sp>
      <p:pic>
        <p:nvPicPr>
          <p:cNvPr id="4" name="图片 3">
            <a:extLst>
              <a:ext uri="{FF2B5EF4-FFF2-40B4-BE49-F238E27FC236}">
                <a16:creationId xmlns:a16="http://schemas.microsoft.com/office/drawing/2014/main" id="{3FF577DE-60F1-137A-CB8B-3B32029EDB98}"/>
              </a:ext>
            </a:extLst>
          </p:cNvPr>
          <p:cNvPicPr>
            <a:picLocks noChangeAspect="1"/>
          </p:cNvPicPr>
          <p:nvPr/>
        </p:nvPicPr>
        <p:blipFill>
          <a:blip r:embed="rId2"/>
          <a:stretch>
            <a:fillRect/>
          </a:stretch>
        </p:blipFill>
        <p:spPr>
          <a:xfrm>
            <a:off x="7669427" y="89295"/>
            <a:ext cx="4182762" cy="1247065"/>
          </a:xfrm>
          <a:prstGeom prst="rect">
            <a:avLst/>
          </a:prstGeom>
        </p:spPr>
      </p:pic>
    </p:spTree>
    <p:extLst>
      <p:ext uri="{BB962C8B-B14F-4D97-AF65-F5344CB8AC3E}">
        <p14:creationId xmlns:p14="http://schemas.microsoft.com/office/powerpoint/2010/main" val="1808382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41F7FC-82F8-A4F3-81A8-C354CE20D233}"/>
              </a:ext>
            </a:extLst>
          </p:cNvPr>
          <p:cNvSpPr>
            <a:spLocks noGrp="1"/>
          </p:cNvSpPr>
          <p:nvPr>
            <p:ph type="title"/>
          </p:nvPr>
        </p:nvSpPr>
        <p:spPr/>
        <p:txBody>
          <a:bodyPr/>
          <a:lstStyle/>
          <a:p>
            <a:r>
              <a:rPr kumimoji="1" lang="zh-CN" altLang="en-US" dirty="0"/>
              <a:t>支撑层（</a:t>
            </a:r>
            <a:r>
              <a:rPr kumimoji="1" lang="en-US" altLang="zh-CN" dirty="0"/>
              <a:t>3</a:t>
            </a:r>
            <a:r>
              <a:rPr kumimoji="1" lang="zh-CN" altLang="en-US" dirty="0"/>
              <a:t>）</a:t>
            </a:r>
          </a:p>
        </p:txBody>
      </p:sp>
      <p:sp>
        <p:nvSpPr>
          <p:cNvPr id="3" name="内容占位符 2">
            <a:extLst>
              <a:ext uri="{FF2B5EF4-FFF2-40B4-BE49-F238E27FC236}">
                <a16:creationId xmlns:a16="http://schemas.microsoft.com/office/drawing/2014/main" id="{3E46EADC-71B3-AA8B-C162-9AAF8705EAC3}"/>
              </a:ext>
            </a:extLst>
          </p:cNvPr>
          <p:cNvSpPr>
            <a:spLocks noGrp="1"/>
          </p:cNvSpPr>
          <p:nvPr>
            <p:ph idx="1"/>
          </p:nvPr>
        </p:nvSpPr>
        <p:spPr/>
        <p:txBody>
          <a:bodyPr>
            <a:normAutofit fontScale="92500" lnSpcReduction="10000"/>
          </a:bodyPr>
          <a:lstStyle/>
          <a:p>
            <a:r>
              <a:rPr kumimoji="1" lang="zh-CN" altLang="en-US" dirty="0"/>
              <a:t>账务与结算，分销商有独立账务，当业务发生时，系统实时记账，完成与不同供应商和分销商的账务记录，分销商之间实时清分线下结算完成后线上设置结算完成，供应商结算时根据账务记录与供应商对账，清分，线下结算完成后线上设置结算完成</a:t>
            </a:r>
            <a:endParaRPr kumimoji="1" lang="en-US" altLang="zh-CN" dirty="0"/>
          </a:p>
          <a:p>
            <a:r>
              <a:rPr kumimoji="1" lang="zh-CN" altLang="en-US" dirty="0"/>
              <a:t>数据展示，完成</a:t>
            </a:r>
            <a:r>
              <a:rPr kumimoji="1" lang="en-US" altLang="zh-CN" dirty="0" err="1"/>
              <a:t>oltp</a:t>
            </a:r>
            <a:r>
              <a:rPr kumimoji="1" lang="zh-CN" altLang="en-US" dirty="0"/>
              <a:t>到</a:t>
            </a:r>
            <a:r>
              <a:rPr kumimoji="1" lang="en-US" altLang="zh-CN" dirty="0" err="1"/>
              <a:t>olap</a:t>
            </a:r>
            <a:r>
              <a:rPr kumimoji="1" lang="zh-CN" altLang="en-US" dirty="0"/>
              <a:t>数据的定时加工，并在大屏展示。</a:t>
            </a:r>
            <a:endParaRPr kumimoji="1" lang="en-US" altLang="zh-CN" dirty="0"/>
          </a:p>
          <a:p>
            <a:r>
              <a:rPr kumimoji="1" lang="zh-CN" altLang="en-US" dirty="0"/>
              <a:t>行业分析：</a:t>
            </a:r>
            <a:r>
              <a:rPr kumimoji="1" lang="en-US" altLang="zh-CN" dirty="0"/>
              <a:t>1</a:t>
            </a:r>
            <a:r>
              <a:rPr kumimoji="1" lang="zh-CN" altLang="en-US" dirty="0"/>
              <a:t>）产品供应分析：地域分布，供应量，售卖率；</a:t>
            </a:r>
            <a:r>
              <a:rPr kumimoji="1" lang="en-US" altLang="zh-CN" dirty="0"/>
              <a:t>2</a:t>
            </a:r>
            <a:r>
              <a:rPr kumimoji="1" lang="zh-CN" altLang="en-US" dirty="0"/>
              <a:t>）产品需求分析：需求量，满足率，地域分布，行业分布</a:t>
            </a:r>
            <a:endParaRPr kumimoji="1" lang="en-US" altLang="zh-CN" dirty="0"/>
          </a:p>
          <a:p>
            <a:r>
              <a:rPr kumimoji="1" lang="en-US" altLang="zh-CN" dirty="0"/>
              <a:t>3</a:t>
            </a:r>
            <a:r>
              <a:rPr kumimoji="1" lang="zh-CN" altLang="en-US" dirty="0"/>
              <a:t>）客户分析：行业分布，地域分布，在线数量，新增量，存量数，贡献量排名等分类产品分布</a:t>
            </a:r>
            <a:endParaRPr kumimoji="1" lang="en-US" altLang="zh-CN" dirty="0"/>
          </a:p>
          <a:p>
            <a:r>
              <a:rPr kumimoji="1" lang="en-US" altLang="zh-CN" dirty="0"/>
              <a:t>4</a:t>
            </a:r>
            <a:r>
              <a:rPr kumimoji="1" lang="zh-CN" altLang="en-US" dirty="0"/>
              <a:t>）供应商分析：产品供应量，售卖率，产品供应商售卖率排名</a:t>
            </a:r>
            <a:endParaRPr kumimoji="1" lang="en-US" altLang="zh-CN" dirty="0"/>
          </a:p>
          <a:p>
            <a:r>
              <a:rPr kumimoji="1" lang="en-US" altLang="zh-CN" dirty="0"/>
              <a:t>5</a:t>
            </a:r>
            <a:r>
              <a:rPr kumimoji="1" lang="zh-CN" altLang="en-US" dirty="0"/>
              <a:t>）分销商分析：客户数，销售额，分销商销售排名</a:t>
            </a:r>
          </a:p>
        </p:txBody>
      </p:sp>
      <p:pic>
        <p:nvPicPr>
          <p:cNvPr id="4" name="图片 3">
            <a:extLst>
              <a:ext uri="{FF2B5EF4-FFF2-40B4-BE49-F238E27FC236}">
                <a16:creationId xmlns:a16="http://schemas.microsoft.com/office/drawing/2014/main" id="{3FF577DE-60F1-137A-CB8B-3B32029EDB98}"/>
              </a:ext>
            </a:extLst>
          </p:cNvPr>
          <p:cNvPicPr>
            <a:picLocks noChangeAspect="1"/>
          </p:cNvPicPr>
          <p:nvPr/>
        </p:nvPicPr>
        <p:blipFill>
          <a:blip r:embed="rId2"/>
          <a:stretch>
            <a:fillRect/>
          </a:stretch>
        </p:blipFill>
        <p:spPr>
          <a:xfrm>
            <a:off x="7669427" y="89295"/>
            <a:ext cx="4182762" cy="1247065"/>
          </a:xfrm>
          <a:prstGeom prst="rect">
            <a:avLst/>
          </a:prstGeom>
        </p:spPr>
      </p:pic>
    </p:spTree>
    <p:extLst>
      <p:ext uri="{BB962C8B-B14F-4D97-AF65-F5344CB8AC3E}">
        <p14:creationId xmlns:p14="http://schemas.microsoft.com/office/powerpoint/2010/main" val="384490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1409E5-8563-8658-BE74-C903223BBEFB}"/>
              </a:ext>
            </a:extLst>
          </p:cNvPr>
          <p:cNvSpPr>
            <a:spLocks noGrp="1"/>
          </p:cNvSpPr>
          <p:nvPr>
            <p:ph type="title"/>
          </p:nvPr>
        </p:nvSpPr>
        <p:spPr/>
        <p:txBody>
          <a:bodyPr/>
          <a:lstStyle/>
          <a:p>
            <a:r>
              <a:rPr kumimoji="1" lang="zh-CN" altLang="en-US" dirty="0"/>
              <a:t>产品层</a:t>
            </a:r>
          </a:p>
        </p:txBody>
      </p:sp>
      <p:sp>
        <p:nvSpPr>
          <p:cNvPr id="3" name="内容占位符 2">
            <a:extLst>
              <a:ext uri="{FF2B5EF4-FFF2-40B4-BE49-F238E27FC236}">
                <a16:creationId xmlns:a16="http://schemas.microsoft.com/office/drawing/2014/main" id="{39C62216-2487-857D-17C3-DD26496E4CB0}"/>
              </a:ext>
            </a:extLst>
          </p:cNvPr>
          <p:cNvSpPr>
            <a:spLocks noGrp="1"/>
          </p:cNvSpPr>
          <p:nvPr>
            <p:ph idx="1"/>
          </p:nvPr>
        </p:nvSpPr>
        <p:spPr/>
        <p:txBody>
          <a:bodyPr/>
          <a:lstStyle/>
          <a:p>
            <a:r>
              <a:rPr kumimoji="1" lang="zh-CN" altLang="en-US" dirty="0"/>
              <a:t>产品类型树管理，维护整个行业产品目录</a:t>
            </a:r>
            <a:endParaRPr kumimoji="1" lang="en-US" altLang="zh-CN" dirty="0"/>
          </a:p>
          <a:p>
            <a:r>
              <a:rPr kumimoji="1" lang="zh-CN" altLang="en-US" dirty="0"/>
              <a:t>产品推荐，按照智能推荐的结果，展示推荐的产品（前三个）</a:t>
            </a:r>
            <a:endParaRPr kumimoji="1" lang="en-US" altLang="zh-CN" dirty="0"/>
          </a:p>
          <a:p>
            <a:r>
              <a:rPr kumimoji="1" lang="zh-CN" altLang="en-US" dirty="0"/>
              <a:t>产品热卖：展示全平台热卖产品（前</a:t>
            </a:r>
            <a:r>
              <a:rPr kumimoji="1" lang="en-US" altLang="zh-CN" dirty="0"/>
              <a:t>10</a:t>
            </a:r>
            <a:r>
              <a:rPr kumimoji="1" lang="zh-CN" altLang="en-US" dirty="0"/>
              <a:t>）</a:t>
            </a:r>
            <a:endParaRPr kumimoji="1" lang="en-US" altLang="zh-CN" dirty="0"/>
          </a:p>
          <a:p>
            <a:r>
              <a:rPr kumimoji="1" lang="zh-CN" altLang="en-US" dirty="0"/>
              <a:t>产品搜索：提供智能搜索和安产品类型的检索</a:t>
            </a:r>
            <a:endParaRPr kumimoji="1" lang="en-US" altLang="zh-CN" dirty="0"/>
          </a:p>
          <a:p>
            <a:r>
              <a:rPr kumimoji="1" lang="zh-CN" altLang="en-US" dirty="0"/>
              <a:t>产品售卖：支持检索，推荐产品的一键购买或放入购物车，使用清空购物车聚合购买</a:t>
            </a:r>
          </a:p>
        </p:txBody>
      </p:sp>
    </p:spTree>
    <p:extLst>
      <p:ext uri="{BB962C8B-B14F-4D97-AF65-F5344CB8AC3E}">
        <p14:creationId xmlns:p14="http://schemas.microsoft.com/office/powerpoint/2010/main" val="2911301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D23F7C-977B-D51B-EAFC-54F5BD5447FB}"/>
              </a:ext>
            </a:extLst>
          </p:cNvPr>
          <p:cNvSpPr>
            <a:spLocks noGrp="1"/>
          </p:cNvSpPr>
          <p:nvPr>
            <p:ph type="title"/>
          </p:nvPr>
        </p:nvSpPr>
        <p:spPr/>
        <p:txBody>
          <a:bodyPr/>
          <a:lstStyle/>
          <a:p>
            <a:r>
              <a:rPr kumimoji="1" lang="zh-CN" altLang="en-US" dirty="0"/>
              <a:t>算力纳管功能架构</a:t>
            </a:r>
          </a:p>
        </p:txBody>
      </p:sp>
      <p:sp>
        <p:nvSpPr>
          <p:cNvPr id="4" name="矩形 3">
            <a:extLst>
              <a:ext uri="{FF2B5EF4-FFF2-40B4-BE49-F238E27FC236}">
                <a16:creationId xmlns:a16="http://schemas.microsoft.com/office/drawing/2014/main" id="{AE777389-A541-86D2-A752-53A1C9FC3858}"/>
              </a:ext>
            </a:extLst>
          </p:cNvPr>
          <p:cNvSpPr/>
          <p:nvPr/>
        </p:nvSpPr>
        <p:spPr>
          <a:xfrm>
            <a:off x="1253243" y="4275177"/>
            <a:ext cx="9517711" cy="710027"/>
          </a:xfrm>
          <a:prstGeom prst="rect">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文本框 4">
            <a:extLst>
              <a:ext uri="{FF2B5EF4-FFF2-40B4-BE49-F238E27FC236}">
                <a16:creationId xmlns:a16="http://schemas.microsoft.com/office/drawing/2014/main" id="{DC9DD30E-555B-C61D-499C-41AAD3E581E4}"/>
              </a:ext>
            </a:extLst>
          </p:cNvPr>
          <p:cNvSpPr txBox="1"/>
          <p:nvPr/>
        </p:nvSpPr>
        <p:spPr>
          <a:xfrm>
            <a:off x="1452026" y="4445524"/>
            <a:ext cx="962108" cy="369332"/>
          </a:xfrm>
          <a:prstGeom prst="rect">
            <a:avLst/>
          </a:prstGeom>
          <a:noFill/>
        </p:spPr>
        <p:txBody>
          <a:bodyPr wrap="square" rtlCol="0">
            <a:spAutoFit/>
          </a:bodyPr>
          <a:lstStyle/>
          <a:p>
            <a:r>
              <a:rPr kumimoji="1" lang="zh-CN" altLang="en-US" dirty="0"/>
              <a:t>接口层</a:t>
            </a:r>
          </a:p>
        </p:txBody>
      </p:sp>
      <p:sp>
        <p:nvSpPr>
          <p:cNvPr id="6" name="矩形 5">
            <a:extLst>
              <a:ext uri="{FF2B5EF4-FFF2-40B4-BE49-F238E27FC236}">
                <a16:creationId xmlns:a16="http://schemas.microsoft.com/office/drawing/2014/main" id="{C304C811-722F-CED4-C505-E37F64E47AD0}"/>
              </a:ext>
            </a:extLst>
          </p:cNvPr>
          <p:cNvSpPr/>
          <p:nvPr/>
        </p:nvSpPr>
        <p:spPr>
          <a:xfrm>
            <a:off x="2843868" y="4386909"/>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k8s</a:t>
            </a:r>
            <a:endParaRPr kumimoji="1" lang="zh-CN" altLang="en-US" dirty="0"/>
          </a:p>
        </p:txBody>
      </p:sp>
      <p:sp>
        <p:nvSpPr>
          <p:cNvPr id="7" name="矩形 6">
            <a:extLst>
              <a:ext uri="{FF2B5EF4-FFF2-40B4-BE49-F238E27FC236}">
                <a16:creationId xmlns:a16="http://schemas.microsoft.com/office/drawing/2014/main" id="{4FFA0B55-5513-7618-E4B2-77E5DB83ECFF}"/>
              </a:ext>
            </a:extLst>
          </p:cNvPr>
          <p:cNvSpPr/>
          <p:nvPr/>
        </p:nvSpPr>
        <p:spPr>
          <a:xfrm>
            <a:off x="4376902" y="4386908"/>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Ray</a:t>
            </a:r>
          </a:p>
        </p:txBody>
      </p:sp>
      <p:sp>
        <p:nvSpPr>
          <p:cNvPr id="8" name="矩形 7">
            <a:extLst>
              <a:ext uri="{FF2B5EF4-FFF2-40B4-BE49-F238E27FC236}">
                <a16:creationId xmlns:a16="http://schemas.microsoft.com/office/drawing/2014/main" id="{27B2AA65-001A-48AD-508B-B7594DEDCF63}"/>
              </a:ext>
            </a:extLst>
          </p:cNvPr>
          <p:cNvSpPr/>
          <p:nvPr/>
        </p:nvSpPr>
        <p:spPr>
          <a:xfrm>
            <a:off x="5909936" y="4386908"/>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slurm</a:t>
            </a:r>
            <a:endParaRPr kumimoji="1" lang="zh-CN" altLang="en-US" dirty="0"/>
          </a:p>
        </p:txBody>
      </p:sp>
      <p:sp>
        <p:nvSpPr>
          <p:cNvPr id="9" name="矩形 8">
            <a:extLst>
              <a:ext uri="{FF2B5EF4-FFF2-40B4-BE49-F238E27FC236}">
                <a16:creationId xmlns:a16="http://schemas.microsoft.com/office/drawing/2014/main" id="{9C83D467-83EF-F33C-0936-4641FCC71B32}"/>
              </a:ext>
            </a:extLst>
          </p:cNvPr>
          <p:cNvSpPr/>
          <p:nvPr/>
        </p:nvSpPr>
        <p:spPr>
          <a:xfrm>
            <a:off x="7442970" y="438690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a:t>
            </a:r>
            <a:endParaRPr kumimoji="1" lang="zh-CN" altLang="en-US" dirty="0"/>
          </a:p>
        </p:txBody>
      </p:sp>
      <p:sp>
        <p:nvSpPr>
          <p:cNvPr id="11" name="矩形 10">
            <a:extLst>
              <a:ext uri="{FF2B5EF4-FFF2-40B4-BE49-F238E27FC236}">
                <a16:creationId xmlns:a16="http://schemas.microsoft.com/office/drawing/2014/main" id="{DBF21EE0-2619-CDC7-54FB-8F83EAD52DA2}"/>
              </a:ext>
            </a:extLst>
          </p:cNvPr>
          <p:cNvSpPr/>
          <p:nvPr/>
        </p:nvSpPr>
        <p:spPr>
          <a:xfrm>
            <a:off x="1253243" y="3564830"/>
            <a:ext cx="9517711" cy="710027"/>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文本框 11">
            <a:extLst>
              <a:ext uri="{FF2B5EF4-FFF2-40B4-BE49-F238E27FC236}">
                <a16:creationId xmlns:a16="http://schemas.microsoft.com/office/drawing/2014/main" id="{65CDB03E-F265-DF28-18B8-8ABCD7CA032D}"/>
              </a:ext>
            </a:extLst>
          </p:cNvPr>
          <p:cNvSpPr txBox="1"/>
          <p:nvPr/>
        </p:nvSpPr>
        <p:spPr>
          <a:xfrm>
            <a:off x="1452026" y="3735177"/>
            <a:ext cx="962108" cy="369332"/>
          </a:xfrm>
          <a:prstGeom prst="rect">
            <a:avLst/>
          </a:prstGeom>
          <a:noFill/>
        </p:spPr>
        <p:txBody>
          <a:bodyPr wrap="square" rtlCol="0">
            <a:spAutoFit/>
          </a:bodyPr>
          <a:lstStyle/>
          <a:p>
            <a:r>
              <a:rPr kumimoji="1" lang="zh-CN" altLang="en-US" dirty="0"/>
              <a:t>管理层</a:t>
            </a:r>
          </a:p>
        </p:txBody>
      </p:sp>
      <p:sp>
        <p:nvSpPr>
          <p:cNvPr id="13" name="矩形 12">
            <a:extLst>
              <a:ext uri="{FF2B5EF4-FFF2-40B4-BE49-F238E27FC236}">
                <a16:creationId xmlns:a16="http://schemas.microsoft.com/office/drawing/2014/main" id="{43FE3C4E-DD87-2E15-3937-F1C03F9C23CA}"/>
              </a:ext>
            </a:extLst>
          </p:cNvPr>
          <p:cNvSpPr/>
          <p:nvPr/>
        </p:nvSpPr>
        <p:spPr>
          <a:xfrm>
            <a:off x="2843868" y="3665466"/>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部件定价</a:t>
            </a:r>
          </a:p>
        </p:txBody>
      </p:sp>
      <p:sp>
        <p:nvSpPr>
          <p:cNvPr id="14" name="矩形 13">
            <a:extLst>
              <a:ext uri="{FF2B5EF4-FFF2-40B4-BE49-F238E27FC236}">
                <a16:creationId xmlns:a16="http://schemas.microsoft.com/office/drawing/2014/main" id="{9F181C64-3853-834B-71A2-41E53D02C651}"/>
              </a:ext>
            </a:extLst>
          </p:cNvPr>
          <p:cNvSpPr/>
          <p:nvPr/>
        </p:nvSpPr>
        <p:spPr>
          <a:xfrm>
            <a:off x="4376902" y="3665466"/>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节点管理</a:t>
            </a:r>
          </a:p>
        </p:txBody>
      </p:sp>
      <p:sp>
        <p:nvSpPr>
          <p:cNvPr id="15" name="矩形 14">
            <a:extLst>
              <a:ext uri="{FF2B5EF4-FFF2-40B4-BE49-F238E27FC236}">
                <a16:creationId xmlns:a16="http://schemas.microsoft.com/office/drawing/2014/main" id="{CA055D2C-77A9-A67B-1F0B-556F12105447}"/>
              </a:ext>
            </a:extLst>
          </p:cNvPr>
          <p:cNvSpPr/>
          <p:nvPr/>
        </p:nvSpPr>
        <p:spPr>
          <a:xfrm>
            <a:off x="5909936" y="367688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集群管理</a:t>
            </a:r>
          </a:p>
        </p:txBody>
      </p:sp>
      <p:sp>
        <p:nvSpPr>
          <p:cNvPr id="16" name="矩形 15">
            <a:extLst>
              <a:ext uri="{FF2B5EF4-FFF2-40B4-BE49-F238E27FC236}">
                <a16:creationId xmlns:a16="http://schemas.microsoft.com/office/drawing/2014/main" id="{CBE79FBD-6DD8-D6E6-209F-C4866E7C19FF}"/>
              </a:ext>
            </a:extLst>
          </p:cNvPr>
          <p:cNvSpPr/>
          <p:nvPr/>
        </p:nvSpPr>
        <p:spPr>
          <a:xfrm>
            <a:off x="7442970" y="367688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算力中心管理</a:t>
            </a:r>
          </a:p>
        </p:txBody>
      </p:sp>
      <p:sp>
        <p:nvSpPr>
          <p:cNvPr id="17" name="矩形 16">
            <a:extLst>
              <a:ext uri="{FF2B5EF4-FFF2-40B4-BE49-F238E27FC236}">
                <a16:creationId xmlns:a16="http://schemas.microsoft.com/office/drawing/2014/main" id="{F347ACF4-8287-8916-C766-B6EAFEE1DAAF}"/>
              </a:ext>
            </a:extLst>
          </p:cNvPr>
          <p:cNvSpPr/>
          <p:nvPr/>
        </p:nvSpPr>
        <p:spPr>
          <a:xfrm>
            <a:off x="1253243" y="2849387"/>
            <a:ext cx="9517711" cy="710027"/>
          </a:xfrm>
          <a:prstGeom prst="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文本框 17">
            <a:extLst>
              <a:ext uri="{FF2B5EF4-FFF2-40B4-BE49-F238E27FC236}">
                <a16:creationId xmlns:a16="http://schemas.microsoft.com/office/drawing/2014/main" id="{CCC6C88C-E484-4910-58FB-2B91848290B7}"/>
              </a:ext>
            </a:extLst>
          </p:cNvPr>
          <p:cNvSpPr txBox="1"/>
          <p:nvPr/>
        </p:nvSpPr>
        <p:spPr>
          <a:xfrm>
            <a:off x="1452026" y="3019734"/>
            <a:ext cx="962108" cy="369332"/>
          </a:xfrm>
          <a:prstGeom prst="rect">
            <a:avLst/>
          </a:prstGeom>
          <a:noFill/>
        </p:spPr>
        <p:txBody>
          <a:bodyPr wrap="square" rtlCol="0">
            <a:spAutoFit/>
          </a:bodyPr>
          <a:lstStyle/>
          <a:p>
            <a:r>
              <a:rPr kumimoji="1" lang="zh-CN" altLang="en-US" dirty="0"/>
              <a:t>算力层</a:t>
            </a:r>
          </a:p>
        </p:txBody>
      </p:sp>
      <p:sp>
        <p:nvSpPr>
          <p:cNvPr id="21" name="矩形 20">
            <a:extLst>
              <a:ext uri="{FF2B5EF4-FFF2-40B4-BE49-F238E27FC236}">
                <a16:creationId xmlns:a16="http://schemas.microsoft.com/office/drawing/2014/main" id="{2ED3FE54-BC5C-146D-5EAE-D8D7AC522346}"/>
              </a:ext>
            </a:extLst>
          </p:cNvPr>
          <p:cNvSpPr/>
          <p:nvPr/>
        </p:nvSpPr>
        <p:spPr>
          <a:xfrm>
            <a:off x="2843868" y="2952243"/>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部件配置</a:t>
            </a:r>
          </a:p>
        </p:txBody>
      </p:sp>
      <p:sp>
        <p:nvSpPr>
          <p:cNvPr id="22" name="矩形 21">
            <a:extLst>
              <a:ext uri="{FF2B5EF4-FFF2-40B4-BE49-F238E27FC236}">
                <a16:creationId xmlns:a16="http://schemas.microsoft.com/office/drawing/2014/main" id="{80C7A48C-E434-45A8-41DD-C633AE552F3C}"/>
              </a:ext>
            </a:extLst>
          </p:cNvPr>
          <p:cNvSpPr/>
          <p:nvPr/>
        </p:nvSpPr>
        <p:spPr>
          <a:xfrm>
            <a:off x="4362315" y="2961119"/>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资源计费</a:t>
            </a:r>
          </a:p>
        </p:txBody>
      </p:sp>
      <p:sp>
        <p:nvSpPr>
          <p:cNvPr id="23" name="矩形 22">
            <a:extLst>
              <a:ext uri="{FF2B5EF4-FFF2-40B4-BE49-F238E27FC236}">
                <a16:creationId xmlns:a16="http://schemas.microsoft.com/office/drawing/2014/main" id="{2A3033C7-9CD0-0A6F-01A7-23453A4B8EF0}"/>
              </a:ext>
            </a:extLst>
          </p:cNvPr>
          <p:cNvSpPr/>
          <p:nvPr/>
        </p:nvSpPr>
        <p:spPr>
          <a:xfrm>
            <a:off x="5899731" y="2961119"/>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资源开通</a:t>
            </a:r>
          </a:p>
        </p:txBody>
      </p:sp>
      <p:sp>
        <p:nvSpPr>
          <p:cNvPr id="24" name="矩形 23">
            <a:extLst>
              <a:ext uri="{FF2B5EF4-FFF2-40B4-BE49-F238E27FC236}">
                <a16:creationId xmlns:a16="http://schemas.microsoft.com/office/drawing/2014/main" id="{C63807E4-142C-92C2-333A-20182321076A}"/>
              </a:ext>
            </a:extLst>
          </p:cNvPr>
          <p:cNvSpPr/>
          <p:nvPr/>
        </p:nvSpPr>
        <p:spPr>
          <a:xfrm>
            <a:off x="7437147" y="296081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资源关闭</a:t>
            </a:r>
          </a:p>
        </p:txBody>
      </p:sp>
      <p:sp>
        <p:nvSpPr>
          <p:cNvPr id="25" name="矩形 24">
            <a:extLst>
              <a:ext uri="{FF2B5EF4-FFF2-40B4-BE49-F238E27FC236}">
                <a16:creationId xmlns:a16="http://schemas.microsoft.com/office/drawing/2014/main" id="{841109EB-B1DD-8F76-7ACE-D1DD19A24C5E}"/>
              </a:ext>
            </a:extLst>
          </p:cNvPr>
          <p:cNvSpPr/>
          <p:nvPr/>
        </p:nvSpPr>
        <p:spPr>
          <a:xfrm>
            <a:off x="1253243" y="2136866"/>
            <a:ext cx="9517711" cy="710027"/>
          </a:xfrm>
          <a:prstGeom prst="rect">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文本框 25">
            <a:extLst>
              <a:ext uri="{FF2B5EF4-FFF2-40B4-BE49-F238E27FC236}">
                <a16:creationId xmlns:a16="http://schemas.microsoft.com/office/drawing/2014/main" id="{FEDBBCF5-715C-98E8-8374-9A093684FB19}"/>
              </a:ext>
            </a:extLst>
          </p:cNvPr>
          <p:cNvSpPr txBox="1"/>
          <p:nvPr/>
        </p:nvSpPr>
        <p:spPr>
          <a:xfrm>
            <a:off x="1452026" y="2307213"/>
            <a:ext cx="962108" cy="369332"/>
          </a:xfrm>
          <a:prstGeom prst="rect">
            <a:avLst/>
          </a:prstGeom>
          <a:noFill/>
        </p:spPr>
        <p:txBody>
          <a:bodyPr wrap="square" rtlCol="0">
            <a:spAutoFit/>
          </a:bodyPr>
          <a:lstStyle/>
          <a:p>
            <a:r>
              <a:rPr kumimoji="1" lang="zh-CN" altLang="en-US" dirty="0"/>
              <a:t>产品层</a:t>
            </a:r>
          </a:p>
        </p:txBody>
      </p:sp>
      <p:sp>
        <p:nvSpPr>
          <p:cNvPr id="27" name="矩形 26">
            <a:extLst>
              <a:ext uri="{FF2B5EF4-FFF2-40B4-BE49-F238E27FC236}">
                <a16:creationId xmlns:a16="http://schemas.microsoft.com/office/drawing/2014/main" id="{AAE4E50B-71BE-B16D-0944-7AA20150706D}"/>
              </a:ext>
            </a:extLst>
          </p:cNvPr>
          <p:cNvSpPr/>
          <p:nvPr/>
        </p:nvSpPr>
        <p:spPr>
          <a:xfrm>
            <a:off x="2843868" y="223159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产品类别</a:t>
            </a:r>
          </a:p>
        </p:txBody>
      </p:sp>
      <p:sp>
        <p:nvSpPr>
          <p:cNvPr id="28" name="矩形 27">
            <a:extLst>
              <a:ext uri="{FF2B5EF4-FFF2-40B4-BE49-F238E27FC236}">
                <a16:creationId xmlns:a16="http://schemas.microsoft.com/office/drawing/2014/main" id="{995F325E-98A2-1F15-0008-0203E8BCB690}"/>
              </a:ext>
            </a:extLst>
          </p:cNvPr>
          <p:cNvSpPr/>
          <p:nvPr/>
        </p:nvSpPr>
        <p:spPr>
          <a:xfrm>
            <a:off x="4362315" y="223159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配置管理</a:t>
            </a:r>
          </a:p>
        </p:txBody>
      </p:sp>
      <p:sp>
        <p:nvSpPr>
          <p:cNvPr id="29" name="矩形 28">
            <a:extLst>
              <a:ext uri="{FF2B5EF4-FFF2-40B4-BE49-F238E27FC236}">
                <a16:creationId xmlns:a16="http://schemas.microsoft.com/office/drawing/2014/main" id="{4CFA1EA0-640A-02D3-072B-C8D478D3A3F6}"/>
              </a:ext>
            </a:extLst>
          </p:cNvPr>
          <p:cNvSpPr/>
          <p:nvPr/>
        </p:nvSpPr>
        <p:spPr>
          <a:xfrm>
            <a:off x="5890925" y="225141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产品配置</a:t>
            </a:r>
          </a:p>
        </p:txBody>
      </p:sp>
      <p:sp>
        <p:nvSpPr>
          <p:cNvPr id="30" name="矩形 29">
            <a:extLst>
              <a:ext uri="{FF2B5EF4-FFF2-40B4-BE49-F238E27FC236}">
                <a16:creationId xmlns:a16="http://schemas.microsoft.com/office/drawing/2014/main" id="{4104ED08-633B-F387-99D8-DDBF069CBAA8}"/>
              </a:ext>
            </a:extLst>
          </p:cNvPr>
          <p:cNvSpPr/>
          <p:nvPr/>
        </p:nvSpPr>
        <p:spPr>
          <a:xfrm>
            <a:off x="7437147" y="224506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折扣</a:t>
            </a:r>
            <a:r>
              <a:rPr kumimoji="1" lang="en-US" altLang="zh-CN" dirty="0"/>
              <a:t>&amp;</a:t>
            </a:r>
            <a:r>
              <a:rPr kumimoji="1" lang="zh-CN" altLang="en-US" dirty="0"/>
              <a:t>分销</a:t>
            </a:r>
          </a:p>
        </p:txBody>
      </p:sp>
    </p:spTree>
    <p:extLst>
      <p:ext uri="{BB962C8B-B14F-4D97-AF65-F5344CB8AC3E}">
        <p14:creationId xmlns:p14="http://schemas.microsoft.com/office/powerpoint/2010/main" val="930360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4BAC6C-C668-457B-9914-187F8BD998D8}"/>
              </a:ext>
            </a:extLst>
          </p:cNvPr>
          <p:cNvSpPr>
            <a:spLocks noGrp="1"/>
          </p:cNvSpPr>
          <p:nvPr>
            <p:ph type="title"/>
          </p:nvPr>
        </p:nvSpPr>
        <p:spPr/>
        <p:txBody>
          <a:bodyPr/>
          <a:lstStyle/>
          <a:p>
            <a:r>
              <a:rPr kumimoji="1" lang="zh-CN" altLang="en-US" dirty="0"/>
              <a:t>算力纳管平台定位</a:t>
            </a:r>
          </a:p>
        </p:txBody>
      </p:sp>
      <p:sp>
        <p:nvSpPr>
          <p:cNvPr id="3" name="内容占位符 2">
            <a:extLst>
              <a:ext uri="{FF2B5EF4-FFF2-40B4-BE49-F238E27FC236}">
                <a16:creationId xmlns:a16="http://schemas.microsoft.com/office/drawing/2014/main" id="{F451AF18-4F7B-F8C0-35CB-D8C5E7B2E13D}"/>
              </a:ext>
            </a:extLst>
          </p:cNvPr>
          <p:cNvSpPr>
            <a:spLocks noGrp="1"/>
          </p:cNvSpPr>
          <p:nvPr>
            <p:ph idx="1"/>
          </p:nvPr>
        </p:nvSpPr>
        <p:spPr/>
        <p:txBody>
          <a:bodyPr/>
          <a:lstStyle/>
          <a:p>
            <a:r>
              <a:rPr kumimoji="1" lang="zh-CN" altLang="en-US" dirty="0"/>
              <a:t>人工智能服务平台的子平台</a:t>
            </a:r>
            <a:endParaRPr kumimoji="1" lang="en-US" altLang="zh-CN" dirty="0"/>
          </a:p>
          <a:p>
            <a:pPr lvl="1"/>
            <a:r>
              <a:rPr kumimoji="1" lang="zh-CN" altLang="en-US" dirty="0"/>
              <a:t>通过</a:t>
            </a:r>
            <a:r>
              <a:rPr kumimoji="1" lang="en-US" altLang="zh-CN" dirty="0"/>
              <a:t>SSO</a:t>
            </a:r>
            <a:r>
              <a:rPr kumimoji="1" lang="zh-CN" altLang="en-US" dirty="0"/>
              <a:t>与人工智能服务平台实现用户共享和单点登录</a:t>
            </a:r>
            <a:endParaRPr kumimoji="1" lang="en-US" altLang="zh-CN" dirty="0"/>
          </a:p>
          <a:p>
            <a:pPr lvl="1"/>
            <a:r>
              <a:rPr kumimoji="1" lang="zh-CN" altLang="en-US" dirty="0"/>
              <a:t>按照人工智能服务平台的产品对接接口实现纳管算力的产品化</a:t>
            </a:r>
            <a:endParaRPr kumimoji="1" lang="en-US" altLang="zh-CN" dirty="0"/>
          </a:p>
          <a:p>
            <a:pPr lvl="1"/>
            <a:r>
              <a:rPr kumimoji="1" lang="zh-CN" altLang="en-US" dirty="0"/>
              <a:t>纳管算力产品通过人工智能服务平台的售卖流程售卖和使用</a:t>
            </a:r>
            <a:endParaRPr kumimoji="1" lang="en-US" altLang="zh-CN" dirty="0"/>
          </a:p>
          <a:p>
            <a:pPr lvl="1"/>
            <a:r>
              <a:rPr kumimoji="1" lang="zh-CN" altLang="en-US" dirty="0"/>
              <a:t>形成可收缩的计算资源产品</a:t>
            </a:r>
            <a:endParaRPr kumimoji="1" lang="en-US" altLang="zh-CN" dirty="0"/>
          </a:p>
          <a:p>
            <a:pPr lvl="2"/>
            <a:r>
              <a:rPr kumimoji="1" lang="zh-CN" altLang="en-US" dirty="0"/>
              <a:t>跨越算力节点，多个裸金属组合成的算力单元</a:t>
            </a:r>
            <a:endParaRPr kumimoji="1" lang="en-US" altLang="zh-CN" dirty="0"/>
          </a:p>
          <a:p>
            <a:pPr lvl="2"/>
            <a:r>
              <a:rPr kumimoji="1" lang="zh-CN" altLang="en-US" dirty="0"/>
              <a:t>切割到最小算力部件的算力单元</a:t>
            </a:r>
            <a:endParaRPr kumimoji="1" lang="en-US" altLang="zh-CN" dirty="0"/>
          </a:p>
          <a:p>
            <a:pPr lvl="1"/>
            <a:r>
              <a:rPr kumimoji="1" lang="zh-CN" altLang="en-US" dirty="0"/>
              <a:t>按需购买使用，避免资源浪费，节约客户成本</a:t>
            </a:r>
            <a:endParaRPr kumimoji="1" lang="en-US" altLang="zh-CN" dirty="0"/>
          </a:p>
          <a:p>
            <a:pPr lvl="1"/>
            <a:r>
              <a:rPr kumimoji="1" lang="zh-CN" altLang="en-US" dirty="0"/>
              <a:t>丰富人工智能服务平台的产品线</a:t>
            </a:r>
          </a:p>
          <a:p>
            <a:pPr lvl="1"/>
            <a:endParaRPr kumimoji="1" lang="en-US" altLang="zh-CN" dirty="0"/>
          </a:p>
        </p:txBody>
      </p:sp>
    </p:spTree>
    <p:extLst>
      <p:ext uri="{BB962C8B-B14F-4D97-AF65-F5344CB8AC3E}">
        <p14:creationId xmlns:p14="http://schemas.microsoft.com/office/powerpoint/2010/main" val="3720498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D2D15E2-75EF-4576-3F55-B97BDC3DC81A}"/>
              </a:ext>
            </a:extLst>
          </p:cNvPr>
          <p:cNvSpPr>
            <a:spLocks noGrp="1"/>
          </p:cNvSpPr>
          <p:nvPr>
            <p:ph type="title"/>
          </p:nvPr>
        </p:nvSpPr>
        <p:spPr/>
        <p:txBody>
          <a:bodyPr/>
          <a:lstStyle/>
          <a:p>
            <a:r>
              <a:rPr kumimoji="1" lang="zh-CN" altLang="en-US" dirty="0"/>
              <a:t>算力纳管平台功能和作用</a:t>
            </a:r>
          </a:p>
        </p:txBody>
      </p:sp>
      <p:sp>
        <p:nvSpPr>
          <p:cNvPr id="3" name="内容占位符 2">
            <a:extLst>
              <a:ext uri="{FF2B5EF4-FFF2-40B4-BE49-F238E27FC236}">
                <a16:creationId xmlns:a16="http://schemas.microsoft.com/office/drawing/2014/main" id="{7A52B9A0-A5C6-F2A2-9CB5-BDEE08D8DFDE}"/>
              </a:ext>
            </a:extLst>
          </p:cNvPr>
          <p:cNvSpPr>
            <a:spLocks noGrp="1"/>
          </p:cNvSpPr>
          <p:nvPr>
            <p:ph idx="1"/>
          </p:nvPr>
        </p:nvSpPr>
        <p:spPr/>
        <p:txBody>
          <a:bodyPr>
            <a:normAutofit/>
          </a:bodyPr>
          <a:lstStyle/>
          <a:p>
            <a:r>
              <a:rPr kumimoji="1" lang="zh-CN" altLang="en-US" dirty="0"/>
              <a:t>算力纳管平台实现对算力中心的纳管，将算力中心以裸金属为单位的算力设备，通过集群管理方式，将裸金属形式的算力转化为可大可小的算力资源，并按照定价产品化算力资源，提供给有需求的客户购买。</a:t>
            </a:r>
            <a:endParaRPr kumimoji="1" lang="en-US" altLang="zh-CN" dirty="0"/>
          </a:p>
          <a:p>
            <a:r>
              <a:rPr kumimoji="1" lang="zh-CN" altLang="en-US" dirty="0"/>
              <a:t>平台有能力切割资源（</a:t>
            </a:r>
            <a:r>
              <a:rPr kumimoji="1" lang="en-US" altLang="zh-CN" dirty="0" err="1"/>
              <a:t>gpu</a:t>
            </a:r>
            <a:r>
              <a:rPr kumimoji="1" lang="zh-CN" altLang="en-US" dirty="0"/>
              <a:t>最小到卡，</a:t>
            </a:r>
            <a:r>
              <a:rPr kumimoji="1" lang="en-US" altLang="zh-CN" dirty="0" err="1"/>
              <a:t>cpu</a:t>
            </a:r>
            <a:r>
              <a:rPr kumimoji="1" lang="zh-CN" altLang="en-US" dirty="0"/>
              <a:t>最小到核）和聚合资源（跨裸金属节点）</a:t>
            </a:r>
            <a:endParaRPr kumimoji="1" lang="en-US" altLang="zh-CN" dirty="0"/>
          </a:p>
          <a:p>
            <a:r>
              <a:rPr kumimoji="1" lang="zh-CN" altLang="en-US" dirty="0"/>
              <a:t>为资源部件定价和计费</a:t>
            </a:r>
            <a:endParaRPr kumimoji="1" lang="en-US" altLang="zh-CN" dirty="0"/>
          </a:p>
          <a:p>
            <a:r>
              <a:rPr kumimoji="1" lang="zh-CN" altLang="en-US" dirty="0"/>
              <a:t>计算资源的分配和回收</a:t>
            </a:r>
            <a:endParaRPr kumimoji="1" lang="en-US" altLang="zh-CN" dirty="0"/>
          </a:p>
          <a:p>
            <a:endParaRPr kumimoji="1" lang="zh-CN" altLang="en-US" dirty="0"/>
          </a:p>
        </p:txBody>
      </p:sp>
    </p:spTree>
    <p:extLst>
      <p:ext uri="{BB962C8B-B14F-4D97-AF65-F5344CB8AC3E}">
        <p14:creationId xmlns:p14="http://schemas.microsoft.com/office/powerpoint/2010/main" val="1533258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DB139F-327D-B015-AD9A-840282260568}"/>
              </a:ext>
            </a:extLst>
          </p:cNvPr>
          <p:cNvSpPr>
            <a:spLocks noGrp="1"/>
          </p:cNvSpPr>
          <p:nvPr>
            <p:ph type="title"/>
          </p:nvPr>
        </p:nvSpPr>
        <p:spPr/>
        <p:txBody>
          <a:bodyPr/>
          <a:lstStyle/>
          <a:p>
            <a:r>
              <a:rPr kumimoji="1" lang="zh-CN" altLang="en-US" dirty="0"/>
              <a:t>算力纳管</a:t>
            </a:r>
            <a:r>
              <a:rPr kumimoji="1" lang="en-US" altLang="zh-CN" dirty="0"/>
              <a:t>-</a:t>
            </a:r>
            <a:r>
              <a:rPr kumimoji="1" lang="zh-CN" altLang="en-US" dirty="0"/>
              <a:t>接口层</a:t>
            </a:r>
          </a:p>
        </p:txBody>
      </p:sp>
      <p:sp>
        <p:nvSpPr>
          <p:cNvPr id="3" name="内容占位符 2">
            <a:extLst>
              <a:ext uri="{FF2B5EF4-FFF2-40B4-BE49-F238E27FC236}">
                <a16:creationId xmlns:a16="http://schemas.microsoft.com/office/drawing/2014/main" id="{AC190DC2-D7CE-B530-84F0-6181DE69BAE9}"/>
              </a:ext>
            </a:extLst>
          </p:cNvPr>
          <p:cNvSpPr>
            <a:spLocks noGrp="1"/>
          </p:cNvSpPr>
          <p:nvPr>
            <p:ph idx="1"/>
          </p:nvPr>
        </p:nvSpPr>
        <p:spPr/>
        <p:txBody>
          <a:bodyPr/>
          <a:lstStyle/>
          <a:p>
            <a:r>
              <a:rPr kumimoji="1" lang="zh-CN" altLang="en-US" dirty="0"/>
              <a:t>实现主流集群管理</a:t>
            </a:r>
            <a:r>
              <a:rPr kumimoji="1" lang="en-US" altLang="zh-CN" dirty="0" err="1"/>
              <a:t>api</a:t>
            </a:r>
            <a:endParaRPr kumimoji="1" lang="en-US" altLang="zh-CN" dirty="0"/>
          </a:p>
          <a:p>
            <a:pPr lvl="1"/>
            <a:r>
              <a:rPr kumimoji="1" lang="zh-CN" altLang="en-US" dirty="0"/>
              <a:t>算力中心管理</a:t>
            </a:r>
            <a:endParaRPr kumimoji="1" lang="en-US" altLang="zh-CN" dirty="0"/>
          </a:p>
          <a:p>
            <a:pPr lvl="1"/>
            <a:r>
              <a:rPr kumimoji="1" lang="zh-CN" altLang="en-US" dirty="0"/>
              <a:t>集群管理</a:t>
            </a:r>
            <a:endParaRPr kumimoji="1" lang="en-US" altLang="zh-CN" dirty="0"/>
          </a:p>
          <a:p>
            <a:pPr lvl="1"/>
            <a:r>
              <a:rPr kumimoji="1" lang="zh-CN" altLang="en-US" dirty="0"/>
              <a:t>集群节点管理</a:t>
            </a:r>
            <a:endParaRPr kumimoji="1" lang="en-US" altLang="zh-CN" dirty="0"/>
          </a:p>
          <a:p>
            <a:pPr lvl="1"/>
            <a:r>
              <a:rPr kumimoji="1" lang="zh-CN" altLang="en-US" dirty="0"/>
              <a:t>集群算力单元管理</a:t>
            </a:r>
            <a:endParaRPr kumimoji="1" lang="en-US" altLang="zh-CN" dirty="0"/>
          </a:p>
          <a:p>
            <a:r>
              <a:rPr kumimoji="1" lang="zh-CN" altLang="en-US" dirty="0"/>
              <a:t>支持以下集群</a:t>
            </a:r>
            <a:endParaRPr kumimoji="1" lang="en-US" altLang="zh-CN" dirty="0"/>
          </a:p>
          <a:p>
            <a:pPr lvl="1"/>
            <a:r>
              <a:rPr kumimoji="1" lang="en-US" altLang="zh-CN" dirty="0"/>
              <a:t>K8S</a:t>
            </a:r>
          </a:p>
          <a:p>
            <a:pPr lvl="1"/>
            <a:r>
              <a:rPr kumimoji="1" lang="en-US" altLang="zh-CN" dirty="0" err="1"/>
              <a:t>Slurm</a:t>
            </a:r>
            <a:endParaRPr kumimoji="1" lang="en-US" altLang="zh-CN" dirty="0"/>
          </a:p>
          <a:p>
            <a:pPr lvl="1"/>
            <a:r>
              <a:rPr kumimoji="1" lang="en-US" altLang="zh-CN" dirty="0"/>
              <a:t>ray</a:t>
            </a:r>
          </a:p>
          <a:p>
            <a:endParaRPr kumimoji="1" lang="zh-CN" altLang="en-US" dirty="0"/>
          </a:p>
        </p:txBody>
      </p:sp>
    </p:spTree>
    <p:extLst>
      <p:ext uri="{BB962C8B-B14F-4D97-AF65-F5344CB8AC3E}">
        <p14:creationId xmlns:p14="http://schemas.microsoft.com/office/powerpoint/2010/main" val="357366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7F52B8-FC16-C041-ECD9-F78430C63CA4}"/>
              </a:ext>
            </a:extLst>
          </p:cNvPr>
          <p:cNvSpPr>
            <a:spLocks noGrp="1"/>
          </p:cNvSpPr>
          <p:nvPr>
            <p:ph type="title"/>
          </p:nvPr>
        </p:nvSpPr>
        <p:spPr/>
        <p:txBody>
          <a:bodyPr/>
          <a:lstStyle/>
          <a:p>
            <a:r>
              <a:rPr kumimoji="1" lang="zh-CN" altLang="en-US" dirty="0"/>
              <a:t>管理层</a:t>
            </a:r>
          </a:p>
        </p:txBody>
      </p:sp>
      <p:sp>
        <p:nvSpPr>
          <p:cNvPr id="3" name="内容占位符 2">
            <a:extLst>
              <a:ext uri="{FF2B5EF4-FFF2-40B4-BE49-F238E27FC236}">
                <a16:creationId xmlns:a16="http://schemas.microsoft.com/office/drawing/2014/main" id="{4436D285-E04C-27C0-633B-05F0AEF86A61}"/>
              </a:ext>
            </a:extLst>
          </p:cNvPr>
          <p:cNvSpPr>
            <a:spLocks noGrp="1"/>
          </p:cNvSpPr>
          <p:nvPr>
            <p:ph idx="1"/>
          </p:nvPr>
        </p:nvSpPr>
        <p:spPr/>
        <p:txBody>
          <a:bodyPr/>
          <a:lstStyle/>
          <a:p>
            <a:r>
              <a:rPr kumimoji="1" lang="zh-CN" altLang="en-US" dirty="0"/>
              <a:t>实现所纳管的算力中心管理，包括集群管理，集群节点管理，集群算力管理</a:t>
            </a:r>
            <a:endParaRPr kumimoji="1" lang="en-US" altLang="zh-CN" dirty="0"/>
          </a:p>
          <a:p>
            <a:pPr lvl="1"/>
            <a:r>
              <a:rPr kumimoji="1" lang="zh-CN" altLang="en-US" dirty="0"/>
              <a:t>算力中心管理</a:t>
            </a:r>
            <a:endParaRPr kumimoji="1" lang="en-US" altLang="zh-CN" dirty="0"/>
          </a:p>
          <a:p>
            <a:pPr lvl="2"/>
            <a:r>
              <a:rPr kumimoji="1" lang="zh-CN" altLang="en-US" dirty="0"/>
              <a:t>基本信息，接入</a:t>
            </a:r>
            <a:r>
              <a:rPr kumimoji="1" lang="en-US" altLang="zh-CN" dirty="0" err="1"/>
              <a:t>url</a:t>
            </a:r>
            <a:r>
              <a:rPr kumimoji="1" lang="zh-CN" altLang="en-US" dirty="0"/>
              <a:t>，资源总量和使用量，节点管理</a:t>
            </a:r>
            <a:endParaRPr kumimoji="1" lang="en-US" altLang="zh-CN" dirty="0"/>
          </a:p>
          <a:p>
            <a:pPr lvl="1"/>
            <a:r>
              <a:rPr kumimoji="1" lang="zh-CN" altLang="en-US" dirty="0"/>
              <a:t>集群管理</a:t>
            </a:r>
            <a:endParaRPr kumimoji="1" lang="en-US" altLang="zh-CN" dirty="0"/>
          </a:p>
          <a:p>
            <a:pPr lvl="2"/>
            <a:r>
              <a:rPr kumimoji="1" lang="zh-CN" altLang="en-US" dirty="0"/>
              <a:t>集群的增删改查，集群中节点管理</a:t>
            </a:r>
            <a:endParaRPr kumimoji="1" lang="en-US" altLang="zh-CN" dirty="0"/>
          </a:p>
          <a:p>
            <a:pPr lvl="1"/>
            <a:r>
              <a:rPr kumimoji="1" lang="zh-CN" altLang="en-US" dirty="0"/>
              <a:t>集群算力管理</a:t>
            </a:r>
            <a:endParaRPr kumimoji="1" lang="en-US" altLang="zh-CN" dirty="0"/>
          </a:p>
          <a:p>
            <a:pPr lvl="2"/>
            <a:r>
              <a:rPr kumimoji="1" lang="zh-CN" altLang="en-US" dirty="0"/>
              <a:t>算力分配，算力回收，算力启动和停止</a:t>
            </a:r>
            <a:endParaRPr kumimoji="1" lang="en-US" altLang="zh-CN" dirty="0"/>
          </a:p>
          <a:p>
            <a:pPr lvl="1"/>
            <a:r>
              <a:rPr kumimoji="1" lang="zh-CN" altLang="en-US" dirty="0"/>
              <a:t>部件定价</a:t>
            </a:r>
            <a:endParaRPr kumimoji="1" lang="en-US" altLang="zh-CN" dirty="0"/>
          </a:p>
          <a:p>
            <a:pPr lvl="2"/>
            <a:r>
              <a:rPr kumimoji="1" lang="zh-CN" altLang="en-US" dirty="0"/>
              <a:t>为计算部件定价</a:t>
            </a:r>
          </a:p>
        </p:txBody>
      </p:sp>
    </p:spTree>
    <p:extLst>
      <p:ext uri="{BB962C8B-B14F-4D97-AF65-F5344CB8AC3E}">
        <p14:creationId xmlns:p14="http://schemas.microsoft.com/office/powerpoint/2010/main" val="1897635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A6210C-9F6D-1386-D92B-9A0EDA28B0EE}"/>
              </a:ext>
            </a:extLst>
          </p:cNvPr>
          <p:cNvSpPr>
            <a:spLocks noGrp="1"/>
          </p:cNvSpPr>
          <p:nvPr>
            <p:ph type="title"/>
          </p:nvPr>
        </p:nvSpPr>
        <p:spPr/>
        <p:txBody>
          <a:bodyPr/>
          <a:lstStyle/>
          <a:p>
            <a:r>
              <a:rPr kumimoji="1" lang="zh-CN" altLang="en-US" dirty="0"/>
              <a:t>目录</a:t>
            </a:r>
          </a:p>
        </p:txBody>
      </p:sp>
      <p:sp>
        <p:nvSpPr>
          <p:cNvPr id="3" name="内容占位符 2">
            <a:extLst>
              <a:ext uri="{FF2B5EF4-FFF2-40B4-BE49-F238E27FC236}">
                <a16:creationId xmlns:a16="http://schemas.microsoft.com/office/drawing/2014/main" id="{28D119CE-8DE0-6083-DAE5-A3179D73918A}"/>
              </a:ext>
            </a:extLst>
          </p:cNvPr>
          <p:cNvSpPr>
            <a:spLocks noGrp="1"/>
          </p:cNvSpPr>
          <p:nvPr>
            <p:ph idx="1"/>
          </p:nvPr>
        </p:nvSpPr>
        <p:spPr/>
        <p:txBody>
          <a:bodyPr/>
          <a:lstStyle/>
          <a:p>
            <a:r>
              <a:rPr kumimoji="1" lang="zh-CN" altLang="en-US" dirty="0">
                <a:highlight>
                  <a:srgbClr val="00FF00"/>
                </a:highlight>
              </a:rPr>
              <a:t>平台简介</a:t>
            </a:r>
            <a:endParaRPr kumimoji="1" lang="en-US" altLang="zh-CN" dirty="0">
              <a:highlight>
                <a:srgbClr val="00FF00"/>
              </a:highlight>
            </a:endParaRPr>
          </a:p>
          <a:p>
            <a:r>
              <a:rPr kumimoji="1" lang="zh-CN" altLang="en-US" dirty="0"/>
              <a:t>平台功能架构</a:t>
            </a:r>
            <a:endParaRPr kumimoji="1" lang="en-US" altLang="zh-CN" dirty="0"/>
          </a:p>
          <a:p>
            <a:r>
              <a:rPr kumimoji="1" lang="zh-CN" altLang="en-US" dirty="0"/>
              <a:t>平台技术架构</a:t>
            </a:r>
            <a:endParaRPr kumimoji="1" lang="en-US" altLang="zh-CN" dirty="0"/>
          </a:p>
          <a:p>
            <a:r>
              <a:rPr kumimoji="1" lang="zh-CN" altLang="en-US" dirty="0"/>
              <a:t>平台技术栈</a:t>
            </a:r>
          </a:p>
        </p:txBody>
      </p:sp>
    </p:spTree>
    <p:extLst>
      <p:ext uri="{BB962C8B-B14F-4D97-AF65-F5344CB8AC3E}">
        <p14:creationId xmlns:p14="http://schemas.microsoft.com/office/powerpoint/2010/main" val="4006921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9E7783-1E06-B040-5F43-0033ED95E7B4}"/>
              </a:ext>
            </a:extLst>
          </p:cNvPr>
          <p:cNvSpPr>
            <a:spLocks noGrp="1"/>
          </p:cNvSpPr>
          <p:nvPr>
            <p:ph type="title"/>
          </p:nvPr>
        </p:nvSpPr>
        <p:spPr/>
        <p:txBody>
          <a:bodyPr/>
          <a:lstStyle/>
          <a:p>
            <a:r>
              <a:rPr kumimoji="1" lang="zh-CN" altLang="en-US" dirty="0"/>
              <a:t>算力层</a:t>
            </a:r>
          </a:p>
        </p:txBody>
      </p:sp>
      <p:sp>
        <p:nvSpPr>
          <p:cNvPr id="3" name="内容占位符 2">
            <a:extLst>
              <a:ext uri="{FF2B5EF4-FFF2-40B4-BE49-F238E27FC236}">
                <a16:creationId xmlns:a16="http://schemas.microsoft.com/office/drawing/2014/main" id="{1C9FDDE0-74FD-13A0-EFA8-268ADFD2A696}"/>
              </a:ext>
            </a:extLst>
          </p:cNvPr>
          <p:cNvSpPr>
            <a:spLocks noGrp="1"/>
          </p:cNvSpPr>
          <p:nvPr>
            <p:ph idx="1"/>
          </p:nvPr>
        </p:nvSpPr>
        <p:spPr/>
        <p:txBody>
          <a:bodyPr/>
          <a:lstStyle/>
          <a:p>
            <a:r>
              <a:rPr kumimoji="1" lang="zh-CN" altLang="en-US" dirty="0"/>
              <a:t>部件配置</a:t>
            </a:r>
            <a:endParaRPr kumimoji="1" lang="en-US" altLang="zh-CN" dirty="0"/>
          </a:p>
          <a:p>
            <a:pPr lvl="1"/>
            <a:r>
              <a:rPr kumimoji="1" lang="zh-CN" altLang="en-US" dirty="0"/>
              <a:t>实现算力资源的部件配置管理</a:t>
            </a:r>
            <a:endParaRPr kumimoji="1" lang="en-US" altLang="zh-CN" dirty="0"/>
          </a:p>
          <a:p>
            <a:r>
              <a:rPr kumimoji="1" lang="zh-CN" altLang="en-US" dirty="0"/>
              <a:t>资源计费</a:t>
            </a:r>
            <a:endParaRPr kumimoji="1" lang="en-US" altLang="zh-CN" dirty="0"/>
          </a:p>
          <a:p>
            <a:pPr lvl="1"/>
            <a:r>
              <a:rPr kumimoji="1" lang="zh-CN" altLang="en-US" dirty="0"/>
              <a:t>按照资源的部件配置实现资源计费</a:t>
            </a:r>
            <a:endParaRPr kumimoji="1" lang="en-US" altLang="zh-CN" dirty="0"/>
          </a:p>
          <a:p>
            <a:r>
              <a:rPr kumimoji="1" lang="zh-CN" altLang="en-US" dirty="0"/>
              <a:t>资源分配</a:t>
            </a:r>
            <a:endParaRPr kumimoji="1" lang="en-US" altLang="zh-CN" dirty="0"/>
          </a:p>
          <a:p>
            <a:pPr lvl="1"/>
            <a:r>
              <a:rPr kumimoji="1" lang="zh-CN" altLang="en-US" dirty="0"/>
              <a:t>按照资源的部件配置实现算力资源的分配</a:t>
            </a:r>
            <a:endParaRPr kumimoji="1" lang="en-US" altLang="zh-CN" dirty="0"/>
          </a:p>
          <a:p>
            <a:r>
              <a:rPr kumimoji="1" lang="zh-CN" altLang="en-US" dirty="0"/>
              <a:t>资源回收</a:t>
            </a:r>
            <a:endParaRPr kumimoji="1" lang="en-US" altLang="zh-CN" dirty="0"/>
          </a:p>
          <a:p>
            <a:pPr lvl="1"/>
            <a:r>
              <a:rPr kumimoji="1" lang="zh-CN" altLang="en-US" dirty="0"/>
              <a:t>不再使用的资源回收 </a:t>
            </a:r>
          </a:p>
        </p:txBody>
      </p:sp>
    </p:spTree>
    <p:extLst>
      <p:ext uri="{BB962C8B-B14F-4D97-AF65-F5344CB8AC3E}">
        <p14:creationId xmlns:p14="http://schemas.microsoft.com/office/powerpoint/2010/main" val="2022438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004B36-9902-4E3B-3258-5A6A5B76FDFF}"/>
              </a:ext>
            </a:extLst>
          </p:cNvPr>
          <p:cNvSpPr>
            <a:spLocks noGrp="1"/>
          </p:cNvSpPr>
          <p:nvPr>
            <p:ph type="title"/>
          </p:nvPr>
        </p:nvSpPr>
        <p:spPr/>
        <p:txBody>
          <a:bodyPr/>
          <a:lstStyle/>
          <a:p>
            <a:r>
              <a:rPr kumimoji="1" lang="zh-CN" altLang="en-US" dirty="0"/>
              <a:t>产品层</a:t>
            </a:r>
          </a:p>
        </p:txBody>
      </p:sp>
      <p:sp>
        <p:nvSpPr>
          <p:cNvPr id="3" name="内容占位符 2">
            <a:extLst>
              <a:ext uri="{FF2B5EF4-FFF2-40B4-BE49-F238E27FC236}">
                <a16:creationId xmlns:a16="http://schemas.microsoft.com/office/drawing/2014/main" id="{A7936202-DFFF-EDFA-3DA9-31734741ED32}"/>
              </a:ext>
            </a:extLst>
          </p:cNvPr>
          <p:cNvSpPr>
            <a:spLocks noGrp="1"/>
          </p:cNvSpPr>
          <p:nvPr>
            <p:ph idx="1"/>
          </p:nvPr>
        </p:nvSpPr>
        <p:spPr/>
        <p:txBody>
          <a:bodyPr/>
          <a:lstStyle/>
          <a:p>
            <a:r>
              <a:rPr kumimoji="1" lang="zh-CN" altLang="en-US" dirty="0"/>
              <a:t>遵循人工智能服务平台的接口</a:t>
            </a:r>
            <a:endParaRPr kumimoji="1" lang="en-US" altLang="zh-CN" dirty="0"/>
          </a:p>
          <a:p>
            <a:pPr lvl="1"/>
            <a:r>
              <a:rPr kumimoji="1" lang="zh-CN" altLang="en-US" dirty="0"/>
              <a:t>实现产品类别管理</a:t>
            </a:r>
            <a:endParaRPr kumimoji="1" lang="en-US" altLang="zh-CN" dirty="0"/>
          </a:p>
          <a:p>
            <a:pPr lvl="1"/>
            <a:r>
              <a:rPr kumimoji="1" lang="zh-CN" altLang="en-US" dirty="0"/>
              <a:t>产品类别配置管理</a:t>
            </a:r>
            <a:endParaRPr kumimoji="1" lang="en-US" altLang="zh-CN" dirty="0"/>
          </a:p>
          <a:p>
            <a:pPr lvl="1"/>
            <a:r>
              <a:rPr kumimoji="1" lang="zh-CN" altLang="en-US" dirty="0"/>
              <a:t>产品信息管理</a:t>
            </a:r>
            <a:endParaRPr kumimoji="1" lang="en-US" altLang="zh-CN" dirty="0"/>
          </a:p>
          <a:p>
            <a:pPr lvl="1"/>
            <a:r>
              <a:rPr kumimoji="1" lang="zh-CN" altLang="en-US" dirty="0"/>
              <a:t>产品折扣和分销管理</a:t>
            </a:r>
          </a:p>
        </p:txBody>
      </p:sp>
    </p:spTree>
    <p:extLst>
      <p:ext uri="{BB962C8B-B14F-4D97-AF65-F5344CB8AC3E}">
        <p14:creationId xmlns:p14="http://schemas.microsoft.com/office/powerpoint/2010/main" val="3717177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B63D0-DAD8-226F-92F1-6633C46CF178}"/>
              </a:ext>
            </a:extLst>
          </p:cNvPr>
          <p:cNvSpPr>
            <a:spLocks noGrp="1"/>
          </p:cNvSpPr>
          <p:nvPr>
            <p:ph type="title"/>
          </p:nvPr>
        </p:nvSpPr>
        <p:spPr/>
        <p:txBody>
          <a:bodyPr/>
          <a:lstStyle/>
          <a:p>
            <a:r>
              <a:rPr kumimoji="1" lang="zh-CN" altLang="en-US" dirty="0"/>
              <a:t>技术服务平台功能架构</a:t>
            </a:r>
          </a:p>
        </p:txBody>
      </p:sp>
      <p:sp>
        <p:nvSpPr>
          <p:cNvPr id="12" name="矩形 11">
            <a:extLst>
              <a:ext uri="{FF2B5EF4-FFF2-40B4-BE49-F238E27FC236}">
                <a16:creationId xmlns:a16="http://schemas.microsoft.com/office/drawing/2014/main" id="{D95EA47E-BBAD-A662-2FDB-E2E890EA15E3}"/>
              </a:ext>
            </a:extLst>
          </p:cNvPr>
          <p:cNvSpPr/>
          <p:nvPr/>
        </p:nvSpPr>
        <p:spPr>
          <a:xfrm>
            <a:off x="1421023" y="3503390"/>
            <a:ext cx="9517711" cy="710027"/>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文本框 12">
            <a:extLst>
              <a:ext uri="{FF2B5EF4-FFF2-40B4-BE49-F238E27FC236}">
                <a16:creationId xmlns:a16="http://schemas.microsoft.com/office/drawing/2014/main" id="{CFBB5B81-8897-9101-B3BB-A41C5C969912}"/>
              </a:ext>
            </a:extLst>
          </p:cNvPr>
          <p:cNvSpPr txBox="1"/>
          <p:nvPr/>
        </p:nvSpPr>
        <p:spPr>
          <a:xfrm>
            <a:off x="1619806" y="3673737"/>
            <a:ext cx="962108" cy="369332"/>
          </a:xfrm>
          <a:prstGeom prst="rect">
            <a:avLst/>
          </a:prstGeom>
          <a:noFill/>
        </p:spPr>
        <p:txBody>
          <a:bodyPr wrap="square" rtlCol="0">
            <a:spAutoFit/>
          </a:bodyPr>
          <a:lstStyle/>
          <a:p>
            <a:r>
              <a:rPr kumimoji="1" lang="zh-CN" altLang="en-US" dirty="0"/>
              <a:t>设备层</a:t>
            </a:r>
          </a:p>
        </p:txBody>
      </p:sp>
      <p:sp>
        <p:nvSpPr>
          <p:cNvPr id="16" name="矩形 15">
            <a:extLst>
              <a:ext uri="{FF2B5EF4-FFF2-40B4-BE49-F238E27FC236}">
                <a16:creationId xmlns:a16="http://schemas.microsoft.com/office/drawing/2014/main" id="{A37852FE-42E3-4C56-5E56-A1183FFD25C1}"/>
              </a:ext>
            </a:extLst>
          </p:cNvPr>
          <p:cNvSpPr/>
          <p:nvPr/>
        </p:nvSpPr>
        <p:spPr>
          <a:xfrm>
            <a:off x="3249264" y="3615122"/>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设备组管理</a:t>
            </a:r>
          </a:p>
        </p:txBody>
      </p:sp>
      <p:sp>
        <p:nvSpPr>
          <p:cNvPr id="17" name="矩形 16">
            <a:extLst>
              <a:ext uri="{FF2B5EF4-FFF2-40B4-BE49-F238E27FC236}">
                <a16:creationId xmlns:a16="http://schemas.microsoft.com/office/drawing/2014/main" id="{9EAA4C5A-E0F2-AE27-76E6-6CA6175B1AC1}"/>
              </a:ext>
            </a:extLst>
          </p:cNvPr>
          <p:cNvSpPr/>
          <p:nvPr/>
        </p:nvSpPr>
        <p:spPr>
          <a:xfrm>
            <a:off x="4804396" y="361512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设备管理</a:t>
            </a:r>
          </a:p>
        </p:txBody>
      </p:sp>
      <p:sp>
        <p:nvSpPr>
          <p:cNvPr id="18" name="矩形 17">
            <a:extLst>
              <a:ext uri="{FF2B5EF4-FFF2-40B4-BE49-F238E27FC236}">
                <a16:creationId xmlns:a16="http://schemas.microsoft.com/office/drawing/2014/main" id="{85C41721-1CF7-5155-E60C-EA7EE3B29715}"/>
              </a:ext>
            </a:extLst>
          </p:cNvPr>
          <p:cNvSpPr/>
          <p:nvPr/>
        </p:nvSpPr>
        <p:spPr>
          <a:xfrm>
            <a:off x="6359528" y="361512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设备登录</a:t>
            </a:r>
          </a:p>
        </p:txBody>
      </p:sp>
      <p:sp>
        <p:nvSpPr>
          <p:cNvPr id="19" name="矩形 18">
            <a:extLst>
              <a:ext uri="{FF2B5EF4-FFF2-40B4-BE49-F238E27FC236}">
                <a16:creationId xmlns:a16="http://schemas.microsoft.com/office/drawing/2014/main" id="{1CC0A76D-E8AD-F323-8941-0024E3544F2D}"/>
              </a:ext>
            </a:extLst>
          </p:cNvPr>
          <p:cNvSpPr/>
          <p:nvPr/>
        </p:nvSpPr>
        <p:spPr>
          <a:xfrm>
            <a:off x="1421023" y="2793359"/>
            <a:ext cx="9517711" cy="71002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0" name="文本框 19">
            <a:extLst>
              <a:ext uri="{FF2B5EF4-FFF2-40B4-BE49-F238E27FC236}">
                <a16:creationId xmlns:a16="http://schemas.microsoft.com/office/drawing/2014/main" id="{CC8470C2-48E1-8906-5C36-AABCA4E043C4}"/>
              </a:ext>
            </a:extLst>
          </p:cNvPr>
          <p:cNvSpPr txBox="1"/>
          <p:nvPr/>
        </p:nvSpPr>
        <p:spPr>
          <a:xfrm>
            <a:off x="1619806" y="2963706"/>
            <a:ext cx="962108" cy="369332"/>
          </a:xfrm>
          <a:prstGeom prst="rect">
            <a:avLst/>
          </a:prstGeom>
          <a:noFill/>
        </p:spPr>
        <p:txBody>
          <a:bodyPr wrap="square" rtlCol="0">
            <a:spAutoFit/>
          </a:bodyPr>
          <a:lstStyle/>
          <a:p>
            <a:r>
              <a:rPr kumimoji="1" lang="zh-CN" altLang="en-US" dirty="0"/>
              <a:t>服务层</a:t>
            </a:r>
          </a:p>
        </p:txBody>
      </p:sp>
      <p:sp>
        <p:nvSpPr>
          <p:cNvPr id="21" name="矩形 20">
            <a:extLst>
              <a:ext uri="{FF2B5EF4-FFF2-40B4-BE49-F238E27FC236}">
                <a16:creationId xmlns:a16="http://schemas.microsoft.com/office/drawing/2014/main" id="{4701CB91-B234-0D01-3821-734FD5840C2E}"/>
              </a:ext>
            </a:extLst>
          </p:cNvPr>
          <p:cNvSpPr/>
          <p:nvPr/>
        </p:nvSpPr>
        <p:spPr>
          <a:xfrm>
            <a:off x="3249264" y="290509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脚本管理</a:t>
            </a:r>
          </a:p>
        </p:txBody>
      </p:sp>
      <p:sp>
        <p:nvSpPr>
          <p:cNvPr id="22" name="矩形 21">
            <a:extLst>
              <a:ext uri="{FF2B5EF4-FFF2-40B4-BE49-F238E27FC236}">
                <a16:creationId xmlns:a16="http://schemas.microsoft.com/office/drawing/2014/main" id="{D2CCE471-9669-327F-532B-D3F7C2292C35}"/>
              </a:ext>
            </a:extLst>
          </p:cNvPr>
          <p:cNvSpPr/>
          <p:nvPr/>
        </p:nvSpPr>
        <p:spPr>
          <a:xfrm>
            <a:off x="4804396" y="2905090"/>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输入项管理</a:t>
            </a:r>
          </a:p>
        </p:txBody>
      </p:sp>
      <p:sp>
        <p:nvSpPr>
          <p:cNvPr id="23" name="矩形 22">
            <a:extLst>
              <a:ext uri="{FF2B5EF4-FFF2-40B4-BE49-F238E27FC236}">
                <a16:creationId xmlns:a16="http://schemas.microsoft.com/office/drawing/2014/main" id="{53EDC17E-57FA-E1CD-57F1-2D4551153457}"/>
              </a:ext>
            </a:extLst>
          </p:cNvPr>
          <p:cNvSpPr/>
          <p:nvPr/>
        </p:nvSpPr>
        <p:spPr>
          <a:xfrm>
            <a:off x="6359528" y="2905090"/>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服务测试</a:t>
            </a:r>
          </a:p>
        </p:txBody>
      </p:sp>
      <p:sp>
        <p:nvSpPr>
          <p:cNvPr id="24" name="矩形 23">
            <a:extLst>
              <a:ext uri="{FF2B5EF4-FFF2-40B4-BE49-F238E27FC236}">
                <a16:creationId xmlns:a16="http://schemas.microsoft.com/office/drawing/2014/main" id="{FE44E442-5BAF-A132-3A24-66E6ED224202}"/>
              </a:ext>
            </a:extLst>
          </p:cNvPr>
          <p:cNvSpPr/>
          <p:nvPr/>
        </p:nvSpPr>
        <p:spPr>
          <a:xfrm>
            <a:off x="7914660" y="290188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服务仓库管理</a:t>
            </a:r>
          </a:p>
        </p:txBody>
      </p:sp>
      <p:sp>
        <p:nvSpPr>
          <p:cNvPr id="25" name="矩形 24">
            <a:extLst>
              <a:ext uri="{FF2B5EF4-FFF2-40B4-BE49-F238E27FC236}">
                <a16:creationId xmlns:a16="http://schemas.microsoft.com/office/drawing/2014/main" id="{3861621E-E8F8-9D14-3A95-F262AFF612DE}"/>
              </a:ext>
            </a:extLst>
          </p:cNvPr>
          <p:cNvSpPr/>
          <p:nvPr/>
        </p:nvSpPr>
        <p:spPr>
          <a:xfrm>
            <a:off x="1421023" y="2072890"/>
            <a:ext cx="9517711" cy="710027"/>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文本框 25">
            <a:extLst>
              <a:ext uri="{FF2B5EF4-FFF2-40B4-BE49-F238E27FC236}">
                <a16:creationId xmlns:a16="http://schemas.microsoft.com/office/drawing/2014/main" id="{D47CDB0D-DA53-860E-7F99-7EC1A8B13197}"/>
              </a:ext>
            </a:extLst>
          </p:cNvPr>
          <p:cNvSpPr txBox="1"/>
          <p:nvPr/>
        </p:nvSpPr>
        <p:spPr>
          <a:xfrm>
            <a:off x="1619806" y="2243237"/>
            <a:ext cx="962108" cy="369332"/>
          </a:xfrm>
          <a:prstGeom prst="rect">
            <a:avLst/>
          </a:prstGeom>
          <a:noFill/>
        </p:spPr>
        <p:txBody>
          <a:bodyPr wrap="square" rtlCol="0">
            <a:spAutoFit/>
          </a:bodyPr>
          <a:lstStyle/>
          <a:p>
            <a:r>
              <a:rPr kumimoji="1" lang="zh-CN" altLang="en-US" dirty="0"/>
              <a:t>产品层</a:t>
            </a:r>
          </a:p>
        </p:txBody>
      </p:sp>
      <p:sp>
        <p:nvSpPr>
          <p:cNvPr id="27" name="矩形 26">
            <a:extLst>
              <a:ext uri="{FF2B5EF4-FFF2-40B4-BE49-F238E27FC236}">
                <a16:creationId xmlns:a16="http://schemas.microsoft.com/office/drawing/2014/main" id="{B4683DA6-D7E6-57BA-AB1E-6C875C4489D2}"/>
              </a:ext>
            </a:extLst>
          </p:cNvPr>
          <p:cNvSpPr/>
          <p:nvPr/>
        </p:nvSpPr>
        <p:spPr>
          <a:xfrm>
            <a:off x="3263318" y="216762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产品类别</a:t>
            </a:r>
          </a:p>
        </p:txBody>
      </p:sp>
      <p:sp>
        <p:nvSpPr>
          <p:cNvPr id="28" name="矩形 27">
            <a:extLst>
              <a:ext uri="{FF2B5EF4-FFF2-40B4-BE49-F238E27FC236}">
                <a16:creationId xmlns:a16="http://schemas.microsoft.com/office/drawing/2014/main" id="{543C5592-A00C-9128-A699-03098F30CDD5}"/>
              </a:ext>
            </a:extLst>
          </p:cNvPr>
          <p:cNvSpPr/>
          <p:nvPr/>
        </p:nvSpPr>
        <p:spPr>
          <a:xfrm>
            <a:off x="4781765" y="216762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配置管理</a:t>
            </a:r>
          </a:p>
        </p:txBody>
      </p:sp>
      <p:sp>
        <p:nvSpPr>
          <p:cNvPr id="29" name="矩形 28">
            <a:extLst>
              <a:ext uri="{FF2B5EF4-FFF2-40B4-BE49-F238E27FC236}">
                <a16:creationId xmlns:a16="http://schemas.microsoft.com/office/drawing/2014/main" id="{B7081D87-7EF1-C74C-00C6-41CAFEE25720}"/>
              </a:ext>
            </a:extLst>
          </p:cNvPr>
          <p:cNvSpPr/>
          <p:nvPr/>
        </p:nvSpPr>
        <p:spPr>
          <a:xfrm>
            <a:off x="6310375" y="2187435"/>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产品配置</a:t>
            </a:r>
          </a:p>
        </p:txBody>
      </p:sp>
      <p:sp>
        <p:nvSpPr>
          <p:cNvPr id="30" name="矩形 29">
            <a:extLst>
              <a:ext uri="{FF2B5EF4-FFF2-40B4-BE49-F238E27FC236}">
                <a16:creationId xmlns:a16="http://schemas.microsoft.com/office/drawing/2014/main" id="{A4AF691D-11A4-9ADD-D9AB-F1A11D6B8978}"/>
              </a:ext>
            </a:extLst>
          </p:cNvPr>
          <p:cNvSpPr/>
          <p:nvPr/>
        </p:nvSpPr>
        <p:spPr>
          <a:xfrm>
            <a:off x="7856597" y="2181085"/>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折扣</a:t>
            </a:r>
            <a:r>
              <a:rPr kumimoji="1" lang="en-US" altLang="zh-CN" dirty="0"/>
              <a:t>&amp;</a:t>
            </a:r>
            <a:r>
              <a:rPr kumimoji="1" lang="zh-CN" altLang="en-US" dirty="0"/>
              <a:t>分销</a:t>
            </a:r>
          </a:p>
        </p:txBody>
      </p:sp>
      <p:sp>
        <p:nvSpPr>
          <p:cNvPr id="37" name="矩形 36">
            <a:extLst>
              <a:ext uri="{FF2B5EF4-FFF2-40B4-BE49-F238E27FC236}">
                <a16:creationId xmlns:a16="http://schemas.microsoft.com/office/drawing/2014/main" id="{12B556E8-C63A-F1CC-B1E9-8EE0AF869582}"/>
              </a:ext>
            </a:extLst>
          </p:cNvPr>
          <p:cNvSpPr/>
          <p:nvPr/>
        </p:nvSpPr>
        <p:spPr>
          <a:xfrm>
            <a:off x="9469792" y="2901880"/>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外服接口</a:t>
            </a:r>
          </a:p>
        </p:txBody>
      </p:sp>
    </p:spTree>
    <p:extLst>
      <p:ext uri="{BB962C8B-B14F-4D97-AF65-F5344CB8AC3E}">
        <p14:creationId xmlns:p14="http://schemas.microsoft.com/office/powerpoint/2010/main" val="1956780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5820F6-E2DE-6944-0C95-C92DE58DCB4B}"/>
              </a:ext>
            </a:extLst>
          </p:cNvPr>
          <p:cNvSpPr>
            <a:spLocks noGrp="1"/>
          </p:cNvSpPr>
          <p:nvPr>
            <p:ph type="title"/>
          </p:nvPr>
        </p:nvSpPr>
        <p:spPr/>
        <p:txBody>
          <a:bodyPr/>
          <a:lstStyle/>
          <a:p>
            <a:r>
              <a:rPr kumimoji="1" lang="zh-CN" altLang="en-US" dirty="0"/>
              <a:t>服务平台定位</a:t>
            </a:r>
          </a:p>
        </p:txBody>
      </p:sp>
      <p:sp>
        <p:nvSpPr>
          <p:cNvPr id="3" name="内容占位符 2">
            <a:extLst>
              <a:ext uri="{FF2B5EF4-FFF2-40B4-BE49-F238E27FC236}">
                <a16:creationId xmlns:a16="http://schemas.microsoft.com/office/drawing/2014/main" id="{2CDCF1C1-CF83-0984-8B86-E8C607AAC3A8}"/>
              </a:ext>
            </a:extLst>
          </p:cNvPr>
          <p:cNvSpPr>
            <a:spLocks noGrp="1"/>
          </p:cNvSpPr>
          <p:nvPr>
            <p:ph idx="1"/>
          </p:nvPr>
        </p:nvSpPr>
        <p:spPr/>
        <p:txBody>
          <a:bodyPr/>
          <a:lstStyle/>
          <a:p>
            <a:r>
              <a:rPr kumimoji="1" lang="zh-CN" altLang="en-US" dirty="0"/>
              <a:t>通过</a:t>
            </a:r>
            <a:r>
              <a:rPr kumimoji="1" lang="en-US" altLang="zh-CN" dirty="0"/>
              <a:t>SSO</a:t>
            </a:r>
            <a:r>
              <a:rPr kumimoji="1" lang="zh-CN" altLang="en-US" dirty="0"/>
              <a:t>与人工智能服务平台实现用户共享和单点登录</a:t>
            </a:r>
            <a:endParaRPr kumimoji="1" lang="en-US" altLang="zh-CN" dirty="0"/>
          </a:p>
          <a:p>
            <a:r>
              <a:rPr kumimoji="1" lang="zh-CN" altLang="en-US" dirty="0"/>
              <a:t>人工智能服务平台的子平台</a:t>
            </a:r>
            <a:endParaRPr kumimoji="1" lang="en-US" altLang="zh-CN" dirty="0"/>
          </a:p>
          <a:p>
            <a:r>
              <a:rPr kumimoji="1" lang="zh-CN" altLang="en-US" dirty="0"/>
              <a:t>为购买计算和算力资源的客户提供预制功能的技术服务</a:t>
            </a:r>
            <a:endParaRPr kumimoji="1" lang="en-US" altLang="zh-CN" dirty="0"/>
          </a:p>
          <a:p>
            <a:endParaRPr kumimoji="1" lang="en-US" altLang="zh-CN" dirty="0"/>
          </a:p>
          <a:p>
            <a:endParaRPr kumimoji="1" lang="zh-CN" altLang="en-US" dirty="0"/>
          </a:p>
        </p:txBody>
      </p:sp>
    </p:spTree>
    <p:extLst>
      <p:ext uri="{BB962C8B-B14F-4D97-AF65-F5344CB8AC3E}">
        <p14:creationId xmlns:p14="http://schemas.microsoft.com/office/powerpoint/2010/main" val="890539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D7086A-9149-786B-83E7-057DD7570EB2}"/>
              </a:ext>
            </a:extLst>
          </p:cNvPr>
          <p:cNvSpPr>
            <a:spLocks noGrp="1"/>
          </p:cNvSpPr>
          <p:nvPr>
            <p:ph type="title"/>
          </p:nvPr>
        </p:nvSpPr>
        <p:spPr/>
        <p:txBody>
          <a:bodyPr/>
          <a:lstStyle/>
          <a:p>
            <a:r>
              <a:rPr kumimoji="1" lang="zh-CN" altLang="en-US" dirty="0"/>
              <a:t>服务平台功能与作用</a:t>
            </a:r>
          </a:p>
        </p:txBody>
      </p:sp>
      <p:sp>
        <p:nvSpPr>
          <p:cNvPr id="3" name="内容占位符 2">
            <a:extLst>
              <a:ext uri="{FF2B5EF4-FFF2-40B4-BE49-F238E27FC236}">
                <a16:creationId xmlns:a16="http://schemas.microsoft.com/office/drawing/2014/main" id="{94D22CD5-6AC3-0D11-A2A6-ABD9965AB440}"/>
              </a:ext>
            </a:extLst>
          </p:cNvPr>
          <p:cNvSpPr>
            <a:spLocks noGrp="1"/>
          </p:cNvSpPr>
          <p:nvPr>
            <p:ph idx="1"/>
          </p:nvPr>
        </p:nvSpPr>
        <p:spPr/>
        <p:txBody>
          <a:bodyPr/>
          <a:lstStyle/>
          <a:p>
            <a:r>
              <a:rPr kumimoji="1" lang="zh-CN" altLang="en-US" dirty="0"/>
              <a:t>为技术人员提供一个技术服务开发测试环境</a:t>
            </a:r>
            <a:endParaRPr kumimoji="1" lang="en-US" altLang="zh-CN" dirty="0"/>
          </a:p>
          <a:p>
            <a:r>
              <a:rPr kumimoji="1" lang="zh-CN" altLang="en-US" dirty="0"/>
              <a:t>测试过的技术服务产品化可进入人工智能服务平台交易</a:t>
            </a:r>
            <a:endParaRPr kumimoji="1" lang="en-US" altLang="zh-CN" dirty="0"/>
          </a:p>
          <a:p>
            <a:r>
              <a:rPr kumimoji="1" lang="zh-CN" altLang="en-US" dirty="0"/>
              <a:t>提供开放接口可接入外部技术服务</a:t>
            </a:r>
            <a:endParaRPr kumimoji="1" lang="en-US" altLang="zh-CN" dirty="0"/>
          </a:p>
          <a:p>
            <a:endParaRPr kumimoji="1" lang="zh-CN" altLang="en-US" dirty="0"/>
          </a:p>
        </p:txBody>
      </p:sp>
    </p:spTree>
    <p:extLst>
      <p:ext uri="{BB962C8B-B14F-4D97-AF65-F5344CB8AC3E}">
        <p14:creationId xmlns:p14="http://schemas.microsoft.com/office/powerpoint/2010/main" val="1506877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9612D95-02A5-E120-6555-A91213880905}"/>
              </a:ext>
            </a:extLst>
          </p:cNvPr>
          <p:cNvSpPr>
            <a:spLocks noGrp="1"/>
          </p:cNvSpPr>
          <p:nvPr>
            <p:ph type="title"/>
          </p:nvPr>
        </p:nvSpPr>
        <p:spPr/>
        <p:txBody>
          <a:bodyPr/>
          <a:lstStyle/>
          <a:p>
            <a:r>
              <a:rPr kumimoji="1" lang="zh-CN" altLang="en-US" dirty="0"/>
              <a:t>设备层</a:t>
            </a:r>
          </a:p>
        </p:txBody>
      </p:sp>
      <p:sp>
        <p:nvSpPr>
          <p:cNvPr id="3" name="内容占位符 2">
            <a:extLst>
              <a:ext uri="{FF2B5EF4-FFF2-40B4-BE49-F238E27FC236}">
                <a16:creationId xmlns:a16="http://schemas.microsoft.com/office/drawing/2014/main" id="{989E3A3D-A9DF-714B-FB25-DAA58BE26A0C}"/>
              </a:ext>
            </a:extLst>
          </p:cNvPr>
          <p:cNvSpPr>
            <a:spLocks noGrp="1"/>
          </p:cNvSpPr>
          <p:nvPr>
            <p:ph idx="1"/>
          </p:nvPr>
        </p:nvSpPr>
        <p:spPr/>
        <p:txBody>
          <a:bodyPr/>
          <a:lstStyle/>
          <a:p>
            <a:r>
              <a:rPr kumimoji="1" lang="zh-CN" altLang="en-US" dirty="0"/>
              <a:t>个人设备管理，每个注册用户均可将在人工智能服务平台购买的计算和算力资源导入到自有设备中，设备可分组管理，并提供</a:t>
            </a:r>
            <a:r>
              <a:rPr kumimoji="1" lang="en-US" altLang="zh-CN" dirty="0" err="1"/>
              <a:t>ssh</a:t>
            </a:r>
            <a:r>
              <a:rPr kumimoji="1" lang="zh-CN" altLang="en-US" dirty="0"/>
              <a:t>登录</a:t>
            </a:r>
            <a:endParaRPr kumimoji="1" lang="en-US" altLang="zh-CN" dirty="0"/>
          </a:p>
          <a:p>
            <a:pPr lvl="1"/>
            <a:r>
              <a:rPr kumimoji="1" lang="zh-CN" altLang="en-US" dirty="0"/>
              <a:t>设备组管理</a:t>
            </a:r>
            <a:endParaRPr kumimoji="1" lang="en-US" altLang="zh-CN" dirty="0"/>
          </a:p>
          <a:p>
            <a:pPr lvl="2"/>
            <a:r>
              <a:rPr kumimoji="1" lang="zh-CN" altLang="en-US" dirty="0"/>
              <a:t>设备分组管理，每个组可以设置一个跳板机</a:t>
            </a:r>
            <a:endParaRPr kumimoji="1" lang="en-US" altLang="zh-CN" dirty="0"/>
          </a:p>
          <a:p>
            <a:pPr lvl="1"/>
            <a:r>
              <a:rPr kumimoji="1" lang="zh-CN" altLang="en-US" dirty="0"/>
              <a:t>设备管理</a:t>
            </a:r>
            <a:endParaRPr kumimoji="1" lang="en-US" altLang="zh-CN" dirty="0"/>
          </a:p>
          <a:p>
            <a:pPr lvl="2"/>
            <a:r>
              <a:rPr kumimoji="1" lang="zh-CN" altLang="en-US" dirty="0"/>
              <a:t>维护设备的主机，端口，用户等信息</a:t>
            </a:r>
            <a:endParaRPr kumimoji="1" lang="en-US" altLang="zh-CN" dirty="0"/>
          </a:p>
          <a:p>
            <a:pPr lvl="1"/>
            <a:r>
              <a:rPr kumimoji="1" lang="en-US" altLang="zh-CN" dirty="0" err="1"/>
              <a:t>Ssh</a:t>
            </a:r>
            <a:r>
              <a:rPr kumimoji="1" lang="zh-CN" altLang="en-US" dirty="0"/>
              <a:t>登录</a:t>
            </a:r>
            <a:endParaRPr kumimoji="1" lang="en-US" altLang="zh-CN" dirty="0"/>
          </a:p>
          <a:p>
            <a:pPr lvl="2"/>
            <a:r>
              <a:rPr kumimoji="1" lang="zh-CN" altLang="en-US" dirty="0"/>
              <a:t>支持免密登录、密码登录和密钥登录</a:t>
            </a:r>
            <a:endParaRPr kumimoji="1" lang="en-US" altLang="zh-CN" dirty="0"/>
          </a:p>
          <a:p>
            <a:pPr marL="1371600" lvl="3" indent="0">
              <a:buNone/>
            </a:pPr>
            <a:r>
              <a:rPr kumimoji="1" lang="en-US" altLang="zh-CN" dirty="0"/>
              <a:t>	</a:t>
            </a:r>
            <a:endParaRPr kumimoji="1" lang="zh-CN" altLang="en-US" dirty="0"/>
          </a:p>
        </p:txBody>
      </p:sp>
    </p:spTree>
    <p:extLst>
      <p:ext uri="{BB962C8B-B14F-4D97-AF65-F5344CB8AC3E}">
        <p14:creationId xmlns:p14="http://schemas.microsoft.com/office/powerpoint/2010/main" val="3491241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00AF56-67FB-E717-3C9F-0441F0DCC858}"/>
              </a:ext>
            </a:extLst>
          </p:cNvPr>
          <p:cNvSpPr>
            <a:spLocks noGrp="1"/>
          </p:cNvSpPr>
          <p:nvPr>
            <p:ph type="title"/>
          </p:nvPr>
        </p:nvSpPr>
        <p:spPr/>
        <p:txBody>
          <a:bodyPr/>
          <a:lstStyle/>
          <a:p>
            <a:r>
              <a:rPr kumimoji="1" lang="zh-CN" altLang="en-US" dirty="0"/>
              <a:t>服务层</a:t>
            </a:r>
          </a:p>
        </p:txBody>
      </p:sp>
      <p:sp>
        <p:nvSpPr>
          <p:cNvPr id="3" name="内容占位符 2">
            <a:extLst>
              <a:ext uri="{FF2B5EF4-FFF2-40B4-BE49-F238E27FC236}">
                <a16:creationId xmlns:a16="http://schemas.microsoft.com/office/drawing/2014/main" id="{4EEE8C02-D8DC-C4B7-1854-A844880FE32A}"/>
              </a:ext>
            </a:extLst>
          </p:cNvPr>
          <p:cNvSpPr>
            <a:spLocks noGrp="1"/>
          </p:cNvSpPr>
          <p:nvPr>
            <p:ph idx="1"/>
          </p:nvPr>
        </p:nvSpPr>
        <p:spPr/>
        <p:txBody>
          <a:bodyPr>
            <a:normAutofit fontScale="92500" lnSpcReduction="10000"/>
          </a:bodyPr>
          <a:lstStyle/>
          <a:p>
            <a:r>
              <a:rPr kumimoji="1" lang="zh-CN" altLang="en-US" dirty="0"/>
              <a:t>服务脚本等编写和维护</a:t>
            </a:r>
            <a:endParaRPr kumimoji="1" lang="en-US" altLang="zh-CN" dirty="0"/>
          </a:p>
          <a:p>
            <a:r>
              <a:rPr kumimoji="1" lang="zh-CN" altLang="en-US" dirty="0"/>
              <a:t>参数维护</a:t>
            </a:r>
            <a:endParaRPr kumimoji="1" lang="en-US" altLang="zh-CN" dirty="0"/>
          </a:p>
          <a:p>
            <a:r>
              <a:rPr kumimoji="1" lang="zh-CN" altLang="en-US" dirty="0"/>
              <a:t>服务测试</a:t>
            </a:r>
            <a:endParaRPr kumimoji="1" lang="en-US" altLang="zh-CN" dirty="0"/>
          </a:p>
          <a:p>
            <a:r>
              <a:rPr kumimoji="1" lang="zh-CN" altLang="en-US" dirty="0"/>
              <a:t>服务管理</a:t>
            </a:r>
            <a:endParaRPr kumimoji="1" lang="en-US" altLang="zh-CN" dirty="0"/>
          </a:p>
          <a:p>
            <a:pPr lvl="1"/>
            <a:r>
              <a:rPr kumimoji="1" lang="zh-CN" altLang="en-US" dirty="0"/>
              <a:t>服务入仓</a:t>
            </a:r>
            <a:endParaRPr kumimoji="1" lang="en-US" altLang="zh-CN" dirty="0"/>
          </a:p>
          <a:p>
            <a:pPr lvl="1"/>
            <a:r>
              <a:rPr kumimoji="1" lang="zh-CN" altLang="en-US" dirty="0"/>
              <a:t>服务入仓审批</a:t>
            </a:r>
            <a:endParaRPr kumimoji="1" lang="en-US" altLang="zh-CN" dirty="0"/>
          </a:p>
          <a:p>
            <a:pPr lvl="1"/>
            <a:r>
              <a:rPr kumimoji="1" lang="zh-CN" altLang="en-US" dirty="0"/>
              <a:t>服务删除</a:t>
            </a:r>
            <a:endParaRPr kumimoji="1" lang="en-US" altLang="zh-CN" dirty="0"/>
          </a:p>
          <a:p>
            <a:r>
              <a:rPr kumimoji="1" lang="zh-CN" altLang="en-US" dirty="0"/>
              <a:t>服务对外接口</a:t>
            </a:r>
            <a:endParaRPr kumimoji="1" lang="en-US" altLang="zh-CN" dirty="0"/>
          </a:p>
          <a:p>
            <a:pPr lvl="1"/>
            <a:r>
              <a:rPr kumimoji="1" lang="zh-CN" altLang="en-US" dirty="0"/>
              <a:t>接口在线文档</a:t>
            </a:r>
            <a:endParaRPr kumimoji="1" lang="en-US" altLang="zh-CN" dirty="0"/>
          </a:p>
          <a:p>
            <a:pPr lvl="1"/>
            <a:r>
              <a:rPr kumimoji="1" lang="zh-CN" altLang="en-US" dirty="0"/>
              <a:t>服务测试</a:t>
            </a:r>
            <a:endParaRPr kumimoji="1" lang="en-US" altLang="zh-CN" dirty="0"/>
          </a:p>
          <a:p>
            <a:pPr lvl="1"/>
            <a:r>
              <a:rPr kumimoji="1" lang="zh-CN" altLang="en-US" dirty="0"/>
              <a:t>服务入仓</a:t>
            </a:r>
          </a:p>
        </p:txBody>
      </p:sp>
    </p:spTree>
    <p:extLst>
      <p:ext uri="{BB962C8B-B14F-4D97-AF65-F5344CB8AC3E}">
        <p14:creationId xmlns:p14="http://schemas.microsoft.com/office/powerpoint/2010/main" val="513162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004B36-9902-4E3B-3258-5A6A5B76FDFF}"/>
              </a:ext>
            </a:extLst>
          </p:cNvPr>
          <p:cNvSpPr>
            <a:spLocks noGrp="1"/>
          </p:cNvSpPr>
          <p:nvPr>
            <p:ph type="title"/>
          </p:nvPr>
        </p:nvSpPr>
        <p:spPr/>
        <p:txBody>
          <a:bodyPr/>
          <a:lstStyle/>
          <a:p>
            <a:r>
              <a:rPr kumimoji="1" lang="zh-CN" altLang="en-US" dirty="0"/>
              <a:t>产品层</a:t>
            </a:r>
          </a:p>
        </p:txBody>
      </p:sp>
      <p:sp>
        <p:nvSpPr>
          <p:cNvPr id="3" name="内容占位符 2">
            <a:extLst>
              <a:ext uri="{FF2B5EF4-FFF2-40B4-BE49-F238E27FC236}">
                <a16:creationId xmlns:a16="http://schemas.microsoft.com/office/drawing/2014/main" id="{A7936202-DFFF-EDFA-3DA9-31734741ED32}"/>
              </a:ext>
            </a:extLst>
          </p:cNvPr>
          <p:cNvSpPr>
            <a:spLocks noGrp="1"/>
          </p:cNvSpPr>
          <p:nvPr>
            <p:ph idx="1"/>
          </p:nvPr>
        </p:nvSpPr>
        <p:spPr/>
        <p:txBody>
          <a:bodyPr/>
          <a:lstStyle/>
          <a:p>
            <a:r>
              <a:rPr kumimoji="1" lang="zh-CN" altLang="en-US" dirty="0"/>
              <a:t>遵循人工智能服务平台的接口</a:t>
            </a:r>
            <a:endParaRPr kumimoji="1" lang="en-US" altLang="zh-CN" dirty="0"/>
          </a:p>
          <a:p>
            <a:pPr lvl="1"/>
            <a:r>
              <a:rPr kumimoji="1" lang="zh-CN" altLang="en-US" dirty="0"/>
              <a:t>实现产品类别管理</a:t>
            </a:r>
            <a:endParaRPr kumimoji="1" lang="en-US" altLang="zh-CN" dirty="0"/>
          </a:p>
          <a:p>
            <a:pPr lvl="1"/>
            <a:r>
              <a:rPr kumimoji="1" lang="zh-CN" altLang="en-US" dirty="0"/>
              <a:t>产品类别配置管理</a:t>
            </a:r>
            <a:endParaRPr kumimoji="1" lang="en-US" altLang="zh-CN" dirty="0"/>
          </a:p>
          <a:p>
            <a:pPr lvl="1"/>
            <a:r>
              <a:rPr kumimoji="1" lang="zh-CN" altLang="en-US" dirty="0"/>
              <a:t>产品信息管理</a:t>
            </a:r>
            <a:endParaRPr kumimoji="1" lang="en-US" altLang="zh-CN" dirty="0"/>
          </a:p>
          <a:p>
            <a:pPr lvl="1"/>
            <a:r>
              <a:rPr kumimoji="1" lang="zh-CN" altLang="en-US" dirty="0"/>
              <a:t>产品折扣和分销管理</a:t>
            </a:r>
          </a:p>
        </p:txBody>
      </p:sp>
    </p:spTree>
    <p:extLst>
      <p:ext uri="{BB962C8B-B14F-4D97-AF65-F5344CB8AC3E}">
        <p14:creationId xmlns:p14="http://schemas.microsoft.com/office/powerpoint/2010/main" val="31228643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563C21-C872-255C-821A-6151C7E41090}"/>
              </a:ext>
            </a:extLst>
          </p:cNvPr>
          <p:cNvSpPr>
            <a:spLocks noGrp="1"/>
          </p:cNvSpPr>
          <p:nvPr>
            <p:ph type="title"/>
          </p:nvPr>
        </p:nvSpPr>
        <p:spPr/>
        <p:txBody>
          <a:bodyPr/>
          <a:lstStyle/>
          <a:p>
            <a:r>
              <a:rPr kumimoji="1" lang="zh-CN" altLang="en-US" dirty="0"/>
              <a:t>大模型平台</a:t>
            </a:r>
          </a:p>
        </p:txBody>
      </p:sp>
      <p:sp>
        <p:nvSpPr>
          <p:cNvPr id="4" name="矩形 3">
            <a:extLst>
              <a:ext uri="{FF2B5EF4-FFF2-40B4-BE49-F238E27FC236}">
                <a16:creationId xmlns:a16="http://schemas.microsoft.com/office/drawing/2014/main" id="{85657B82-B4A8-33C1-FF6F-95D1D4625725}"/>
              </a:ext>
            </a:extLst>
          </p:cNvPr>
          <p:cNvSpPr/>
          <p:nvPr/>
        </p:nvSpPr>
        <p:spPr>
          <a:xfrm>
            <a:off x="1572024" y="5877475"/>
            <a:ext cx="9517711" cy="710027"/>
          </a:xfrm>
          <a:prstGeom prst="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文本框 4">
            <a:extLst>
              <a:ext uri="{FF2B5EF4-FFF2-40B4-BE49-F238E27FC236}">
                <a16:creationId xmlns:a16="http://schemas.microsoft.com/office/drawing/2014/main" id="{9DAE437C-73DC-6F17-06DB-DAA4EF55827E}"/>
              </a:ext>
            </a:extLst>
          </p:cNvPr>
          <p:cNvSpPr txBox="1"/>
          <p:nvPr/>
        </p:nvSpPr>
        <p:spPr>
          <a:xfrm>
            <a:off x="1770807" y="6047822"/>
            <a:ext cx="962108" cy="369332"/>
          </a:xfrm>
          <a:prstGeom prst="rect">
            <a:avLst/>
          </a:prstGeom>
          <a:noFill/>
        </p:spPr>
        <p:txBody>
          <a:bodyPr wrap="square" rtlCol="0">
            <a:spAutoFit/>
          </a:bodyPr>
          <a:lstStyle/>
          <a:p>
            <a:r>
              <a:rPr kumimoji="1" lang="zh-CN" altLang="en-US" dirty="0"/>
              <a:t>融合层</a:t>
            </a:r>
          </a:p>
        </p:txBody>
      </p:sp>
      <p:sp>
        <p:nvSpPr>
          <p:cNvPr id="6" name="矩形 5">
            <a:extLst>
              <a:ext uri="{FF2B5EF4-FFF2-40B4-BE49-F238E27FC236}">
                <a16:creationId xmlns:a16="http://schemas.microsoft.com/office/drawing/2014/main" id="{380A00F0-2BA3-7464-CBF5-B9BC2C648BA2}"/>
              </a:ext>
            </a:extLst>
          </p:cNvPr>
          <p:cNvSpPr/>
          <p:nvPr/>
        </p:nvSpPr>
        <p:spPr>
          <a:xfrm>
            <a:off x="5245844" y="598920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本地模型</a:t>
            </a:r>
          </a:p>
        </p:txBody>
      </p:sp>
      <p:sp>
        <p:nvSpPr>
          <p:cNvPr id="7" name="矩形 6">
            <a:extLst>
              <a:ext uri="{FF2B5EF4-FFF2-40B4-BE49-F238E27FC236}">
                <a16:creationId xmlns:a16="http://schemas.microsoft.com/office/drawing/2014/main" id="{A35065F6-3C33-64E2-FB34-5B3E6FB0E739}"/>
              </a:ext>
            </a:extLst>
          </p:cNvPr>
          <p:cNvSpPr/>
          <p:nvPr/>
        </p:nvSpPr>
        <p:spPr>
          <a:xfrm>
            <a:off x="7368259" y="598920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在线模型</a:t>
            </a:r>
          </a:p>
        </p:txBody>
      </p:sp>
      <p:sp>
        <p:nvSpPr>
          <p:cNvPr id="8" name="矩形 7">
            <a:extLst>
              <a:ext uri="{FF2B5EF4-FFF2-40B4-BE49-F238E27FC236}">
                <a16:creationId xmlns:a16="http://schemas.microsoft.com/office/drawing/2014/main" id="{D468057F-872D-D482-2521-79669FFE1B2D}"/>
              </a:ext>
            </a:extLst>
          </p:cNvPr>
          <p:cNvSpPr/>
          <p:nvPr/>
        </p:nvSpPr>
        <p:spPr>
          <a:xfrm>
            <a:off x="1572022" y="2279029"/>
            <a:ext cx="9517711" cy="1422329"/>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文本框 8">
            <a:extLst>
              <a:ext uri="{FF2B5EF4-FFF2-40B4-BE49-F238E27FC236}">
                <a16:creationId xmlns:a16="http://schemas.microsoft.com/office/drawing/2014/main" id="{8FE7F283-5646-F51F-4486-09A5967F3D6E}"/>
              </a:ext>
            </a:extLst>
          </p:cNvPr>
          <p:cNvSpPr txBox="1"/>
          <p:nvPr/>
        </p:nvSpPr>
        <p:spPr>
          <a:xfrm>
            <a:off x="1770807" y="2803131"/>
            <a:ext cx="962108" cy="369332"/>
          </a:xfrm>
          <a:prstGeom prst="rect">
            <a:avLst/>
          </a:prstGeom>
          <a:noFill/>
        </p:spPr>
        <p:txBody>
          <a:bodyPr wrap="square" rtlCol="0">
            <a:spAutoFit/>
          </a:bodyPr>
          <a:lstStyle/>
          <a:p>
            <a:r>
              <a:rPr kumimoji="1" lang="zh-CN" altLang="en-US" dirty="0"/>
              <a:t>客户层</a:t>
            </a:r>
          </a:p>
        </p:txBody>
      </p:sp>
      <p:sp>
        <p:nvSpPr>
          <p:cNvPr id="12" name="矩形 11">
            <a:extLst>
              <a:ext uri="{FF2B5EF4-FFF2-40B4-BE49-F238E27FC236}">
                <a16:creationId xmlns:a16="http://schemas.microsoft.com/office/drawing/2014/main" id="{FA1A1EDE-643E-E41A-9502-89ADA66E2A2F}"/>
              </a:ext>
            </a:extLst>
          </p:cNvPr>
          <p:cNvSpPr/>
          <p:nvPr/>
        </p:nvSpPr>
        <p:spPr>
          <a:xfrm>
            <a:off x="1572023" y="3691867"/>
            <a:ext cx="9517711" cy="710027"/>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文本框 12">
            <a:extLst>
              <a:ext uri="{FF2B5EF4-FFF2-40B4-BE49-F238E27FC236}">
                <a16:creationId xmlns:a16="http://schemas.microsoft.com/office/drawing/2014/main" id="{8EC7834D-88C5-7924-A981-1E652D447F63}"/>
              </a:ext>
            </a:extLst>
          </p:cNvPr>
          <p:cNvSpPr txBox="1"/>
          <p:nvPr/>
        </p:nvSpPr>
        <p:spPr>
          <a:xfrm>
            <a:off x="1770807" y="3874673"/>
            <a:ext cx="962108" cy="369332"/>
          </a:xfrm>
          <a:prstGeom prst="rect">
            <a:avLst/>
          </a:prstGeom>
          <a:noFill/>
        </p:spPr>
        <p:txBody>
          <a:bodyPr wrap="square" rtlCol="0">
            <a:spAutoFit/>
          </a:bodyPr>
          <a:lstStyle/>
          <a:p>
            <a:r>
              <a:rPr kumimoji="1" lang="zh-CN" altLang="en-US" dirty="0"/>
              <a:t>应用层</a:t>
            </a:r>
          </a:p>
        </p:txBody>
      </p:sp>
      <p:sp>
        <p:nvSpPr>
          <p:cNvPr id="14" name="矩形 13">
            <a:extLst>
              <a:ext uri="{FF2B5EF4-FFF2-40B4-BE49-F238E27FC236}">
                <a16:creationId xmlns:a16="http://schemas.microsoft.com/office/drawing/2014/main" id="{90007A6C-8933-C450-4CA8-14DEF410C0CC}"/>
              </a:ext>
            </a:extLst>
          </p:cNvPr>
          <p:cNvSpPr/>
          <p:nvPr/>
        </p:nvSpPr>
        <p:spPr>
          <a:xfrm>
            <a:off x="1572024" y="4410476"/>
            <a:ext cx="9517711" cy="1463841"/>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文本框 14">
            <a:extLst>
              <a:ext uri="{FF2B5EF4-FFF2-40B4-BE49-F238E27FC236}">
                <a16:creationId xmlns:a16="http://schemas.microsoft.com/office/drawing/2014/main" id="{144E48CB-4470-3007-C7BD-2E5CB140492F}"/>
              </a:ext>
            </a:extLst>
          </p:cNvPr>
          <p:cNvSpPr txBox="1"/>
          <p:nvPr/>
        </p:nvSpPr>
        <p:spPr>
          <a:xfrm>
            <a:off x="1770807" y="4957730"/>
            <a:ext cx="962108" cy="369332"/>
          </a:xfrm>
          <a:prstGeom prst="rect">
            <a:avLst/>
          </a:prstGeom>
          <a:noFill/>
        </p:spPr>
        <p:txBody>
          <a:bodyPr wrap="square" rtlCol="0">
            <a:spAutoFit/>
          </a:bodyPr>
          <a:lstStyle/>
          <a:p>
            <a:r>
              <a:rPr kumimoji="1" lang="zh-CN" altLang="en-US" dirty="0"/>
              <a:t>增强层</a:t>
            </a:r>
          </a:p>
        </p:txBody>
      </p:sp>
      <p:sp>
        <p:nvSpPr>
          <p:cNvPr id="16" name="矩形 15">
            <a:extLst>
              <a:ext uri="{FF2B5EF4-FFF2-40B4-BE49-F238E27FC236}">
                <a16:creationId xmlns:a16="http://schemas.microsoft.com/office/drawing/2014/main" id="{563F5977-6214-DD04-01DA-6961819534BB}"/>
              </a:ext>
            </a:extLst>
          </p:cNvPr>
          <p:cNvSpPr/>
          <p:nvPr/>
        </p:nvSpPr>
        <p:spPr>
          <a:xfrm>
            <a:off x="4089562" y="5276022"/>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Rag</a:t>
            </a:r>
            <a:endParaRPr kumimoji="1" lang="zh-CN" altLang="en-US" dirty="0"/>
          </a:p>
        </p:txBody>
      </p:sp>
      <p:sp>
        <p:nvSpPr>
          <p:cNvPr id="17" name="矩形 16">
            <a:extLst>
              <a:ext uri="{FF2B5EF4-FFF2-40B4-BE49-F238E27FC236}">
                <a16:creationId xmlns:a16="http://schemas.microsoft.com/office/drawing/2014/main" id="{A2671029-DE26-BB75-D88D-50499F8DD6E3}"/>
              </a:ext>
            </a:extLst>
          </p:cNvPr>
          <p:cNvSpPr/>
          <p:nvPr/>
        </p:nvSpPr>
        <p:spPr>
          <a:xfrm>
            <a:off x="5553494" y="528369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函数调用</a:t>
            </a:r>
          </a:p>
        </p:txBody>
      </p:sp>
      <p:sp>
        <p:nvSpPr>
          <p:cNvPr id="18" name="矩形 17">
            <a:extLst>
              <a:ext uri="{FF2B5EF4-FFF2-40B4-BE49-F238E27FC236}">
                <a16:creationId xmlns:a16="http://schemas.microsoft.com/office/drawing/2014/main" id="{95F6E82A-B86C-FAE1-EEF5-140CA3FE8CA8}"/>
              </a:ext>
            </a:extLst>
          </p:cNvPr>
          <p:cNvSpPr/>
          <p:nvPr/>
        </p:nvSpPr>
        <p:spPr>
          <a:xfrm>
            <a:off x="7017426" y="5275308"/>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模型微调</a:t>
            </a:r>
          </a:p>
        </p:txBody>
      </p:sp>
      <p:sp>
        <p:nvSpPr>
          <p:cNvPr id="19" name="矩形 18">
            <a:extLst>
              <a:ext uri="{FF2B5EF4-FFF2-40B4-BE49-F238E27FC236}">
                <a16:creationId xmlns:a16="http://schemas.microsoft.com/office/drawing/2014/main" id="{87D5DFFE-DEF8-AD5C-597F-6E9D92F0E7B5}"/>
              </a:ext>
            </a:extLst>
          </p:cNvPr>
          <p:cNvSpPr/>
          <p:nvPr/>
        </p:nvSpPr>
        <p:spPr>
          <a:xfrm>
            <a:off x="8478904" y="5275307"/>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模型量化</a:t>
            </a:r>
          </a:p>
        </p:txBody>
      </p:sp>
      <p:sp>
        <p:nvSpPr>
          <p:cNvPr id="20" name="矩形 19">
            <a:extLst>
              <a:ext uri="{FF2B5EF4-FFF2-40B4-BE49-F238E27FC236}">
                <a16:creationId xmlns:a16="http://schemas.microsoft.com/office/drawing/2014/main" id="{29D2411C-743D-B02D-B393-60370A5CCC37}"/>
              </a:ext>
            </a:extLst>
          </p:cNvPr>
          <p:cNvSpPr/>
          <p:nvPr/>
        </p:nvSpPr>
        <p:spPr>
          <a:xfrm>
            <a:off x="8478904" y="4514343"/>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MCP</a:t>
            </a:r>
            <a:endParaRPr kumimoji="1" lang="zh-CN" altLang="en-US" dirty="0"/>
          </a:p>
        </p:txBody>
      </p:sp>
      <p:sp>
        <p:nvSpPr>
          <p:cNvPr id="21" name="矩形 20">
            <a:extLst>
              <a:ext uri="{FF2B5EF4-FFF2-40B4-BE49-F238E27FC236}">
                <a16:creationId xmlns:a16="http://schemas.microsoft.com/office/drawing/2014/main" id="{19A30F98-FD9E-EEF5-4E0C-5700486D89D7}"/>
              </a:ext>
            </a:extLst>
          </p:cNvPr>
          <p:cNvSpPr/>
          <p:nvPr/>
        </p:nvSpPr>
        <p:spPr>
          <a:xfrm>
            <a:off x="4089562" y="452410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GraphRag</a:t>
            </a:r>
            <a:endParaRPr kumimoji="1" lang="zh-CN" altLang="en-US" dirty="0"/>
          </a:p>
        </p:txBody>
      </p:sp>
      <p:sp>
        <p:nvSpPr>
          <p:cNvPr id="22" name="矩形 21">
            <a:extLst>
              <a:ext uri="{FF2B5EF4-FFF2-40B4-BE49-F238E27FC236}">
                <a16:creationId xmlns:a16="http://schemas.microsoft.com/office/drawing/2014/main" id="{238F5804-9FBB-8871-D6B4-28451790DAAE}"/>
              </a:ext>
            </a:extLst>
          </p:cNvPr>
          <p:cNvSpPr/>
          <p:nvPr/>
        </p:nvSpPr>
        <p:spPr>
          <a:xfrm>
            <a:off x="5553494" y="4524100"/>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Workflow</a:t>
            </a:r>
            <a:endParaRPr kumimoji="1" lang="zh-CN" altLang="en-US" dirty="0"/>
          </a:p>
        </p:txBody>
      </p:sp>
      <p:sp>
        <p:nvSpPr>
          <p:cNvPr id="23" name="矩形 22">
            <a:extLst>
              <a:ext uri="{FF2B5EF4-FFF2-40B4-BE49-F238E27FC236}">
                <a16:creationId xmlns:a16="http://schemas.microsoft.com/office/drawing/2014/main" id="{03FB20CB-94D5-BA92-57FF-7D3DE098EA26}"/>
              </a:ext>
            </a:extLst>
          </p:cNvPr>
          <p:cNvSpPr/>
          <p:nvPr/>
        </p:nvSpPr>
        <p:spPr>
          <a:xfrm>
            <a:off x="7017426" y="4515514"/>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UAPI</a:t>
            </a:r>
            <a:endParaRPr kumimoji="1" lang="zh-CN" altLang="en-US" dirty="0"/>
          </a:p>
        </p:txBody>
      </p:sp>
      <p:sp>
        <p:nvSpPr>
          <p:cNvPr id="24" name="矩形 23">
            <a:extLst>
              <a:ext uri="{FF2B5EF4-FFF2-40B4-BE49-F238E27FC236}">
                <a16:creationId xmlns:a16="http://schemas.microsoft.com/office/drawing/2014/main" id="{E75320D6-FCA0-1781-C1F7-90E2AD565851}"/>
              </a:ext>
            </a:extLst>
          </p:cNvPr>
          <p:cNvSpPr/>
          <p:nvPr/>
        </p:nvSpPr>
        <p:spPr>
          <a:xfrm>
            <a:off x="4089562" y="3803599"/>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行业应用</a:t>
            </a:r>
          </a:p>
        </p:txBody>
      </p:sp>
      <p:sp>
        <p:nvSpPr>
          <p:cNvPr id="25" name="矩形 24">
            <a:extLst>
              <a:ext uri="{FF2B5EF4-FFF2-40B4-BE49-F238E27FC236}">
                <a16:creationId xmlns:a16="http://schemas.microsoft.com/office/drawing/2014/main" id="{D32F2735-70BF-9319-63CC-53EE0AA6327B}"/>
              </a:ext>
            </a:extLst>
          </p:cNvPr>
          <p:cNvSpPr/>
          <p:nvPr/>
        </p:nvSpPr>
        <p:spPr>
          <a:xfrm>
            <a:off x="5553494" y="3792680"/>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功能性应用</a:t>
            </a:r>
          </a:p>
        </p:txBody>
      </p:sp>
      <p:sp>
        <p:nvSpPr>
          <p:cNvPr id="26" name="矩形 25">
            <a:extLst>
              <a:ext uri="{FF2B5EF4-FFF2-40B4-BE49-F238E27FC236}">
                <a16:creationId xmlns:a16="http://schemas.microsoft.com/office/drawing/2014/main" id="{F427AB21-87B2-08AC-9BAB-6E9781471D1A}"/>
              </a:ext>
            </a:extLst>
          </p:cNvPr>
          <p:cNvSpPr/>
          <p:nvPr/>
        </p:nvSpPr>
        <p:spPr>
          <a:xfrm>
            <a:off x="4089562" y="3103063"/>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我的知识库</a:t>
            </a:r>
          </a:p>
        </p:txBody>
      </p:sp>
      <p:sp>
        <p:nvSpPr>
          <p:cNvPr id="27" name="矩形 26">
            <a:extLst>
              <a:ext uri="{FF2B5EF4-FFF2-40B4-BE49-F238E27FC236}">
                <a16:creationId xmlns:a16="http://schemas.microsoft.com/office/drawing/2014/main" id="{90DF62D1-E473-7EAE-6F7D-9AED2B9152F6}"/>
              </a:ext>
            </a:extLst>
          </p:cNvPr>
          <p:cNvSpPr/>
          <p:nvPr/>
        </p:nvSpPr>
        <p:spPr>
          <a:xfrm>
            <a:off x="5553494" y="3093572"/>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我的函数</a:t>
            </a:r>
          </a:p>
        </p:txBody>
      </p:sp>
      <p:sp>
        <p:nvSpPr>
          <p:cNvPr id="28" name="矩形 27">
            <a:extLst>
              <a:ext uri="{FF2B5EF4-FFF2-40B4-BE49-F238E27FC236}">
                <a16:creationId xmlns:a16="http://schemas.microsoft.com/office/drawing/2014/main" id="{DD8DDA80-0F1C-41C9-7848-AFF3589A67A2}"/>
              </a:ext>
            </a:extLst>
          </p:cNvPr>
          <p:cNvSpPr/>
          <p:nvPr/>
        </p:nvSpPr>
        <p:spPr>
          <a:xfrm>
            <a:off x="7017426" y="3093572"/>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我的模型</a:t>
            </a:r>
          </a:p>
        </p:txBody>
      </p:sp>
      <p:sp>
        <p:nvSpPr>
          <p:cNvPr id="29" name="矩形 28">
            <a:extLst>
              <a:ext uri="{FF2B5EF4-FFF2-40B4-BE49-F238E27FC236}">
                <a16:creationId xmlns:a16="http://schemas.microsoft.com/office/drawing/2014/main" id="{60D839C3-9257-AA24-A87A-2264F78FEB06}"/>
              </a:ext>
            </a:extLst>
          </p:cNvPr>
          <p:cNvSpPr/>
          <p:nvPr/>
        </p:nvSpPr>
        <p:spPr>
          <a:xfrm>
            <a:off x="8478904" y="3093572"/>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a:t>
            </a:r>
            <a:r>
              <a:rPr kumimoji="1" lang="en-US" altLang="zh-CN" dirty="0"/>
              <a:t>workflow</a:t>
            </a:r>
            <a:endParaRPr kumimoji="1" lang="zh-CN" altLang="en-US" dirty="0"/>
          </a:p>
        </p:txBody>
      </p:sp>
      <p:sp>
        <p:nvSpPr>
          <p:cNvPr id="31" name="矩形 30">
            <a:extLst>
              <a:ext uri="{FF2B5EF4-FFF2-40B4-BE49-F238E27FC236}">
                <a16:creationId xmlns:a16="http://schemas.microsoft.com/office/drawing/2014/main" id="{A18491C8-CED3-7DE8-C19B-C33FA450714F}"/>
              </a:ext>
            </a:extLst>
          </p:cNvPr>
          <p:cNvSpPr/>
          <p:nvPr/>
        </p:nvSpPr>
        <p:spPr>
          <a:xfrm>
            <a:off x="4089562" y="2389794"/>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我的特性</a:t>
            </a:r>
          </a:p>
        </p:txBody>
      </p:sp>
      <p:sp>
        <p:nvSpPr>
          <p:cNvPr id="32" name="矩形 31">
            <a:extLst>
              <a:ext uri="{FF2B5EF4-FFF2-40B4-BE49-F238E27FC236}">
                <a16:creationId xmlns:a16="http://schemas.microsoft.com/office/drawing/2014/main" id="{63C9803E-7BEC-70C6-F837-009521700316}"/>
              </a:ext>
            </a:extLst>
          </p:cNvPr>
          <p:cNvSpPr/>
          <p:nvPr/>
        </p:nvSpPr>
        <p:spPr>
          <a:xfrm>
            <a:off x="5553494" y="240071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我的资料</a:t>
            </a:r>
          </a:p>
        </p:txBody>
      </p:sp>
      <p:sp>
        <p:nvSpPr>
          <p:cNvPr id="33" name="矩形 32">
            <a:extLst>
              <a:ext uri="{FF2B5EF4-FFF2-40B4-BE49-F238E27FC236}">
                <a16:creationId xmlns:a16="http://schemas.microsoft.com/office/drawing/2014/main" id="{D0A43C65-EACB-AC20-9D7C-668B01F3E182}"/>
              </a:ext>
            </a:extLst>
          </p:cNvPr>
          <p:cNvSpPr/>
          <p:nvPr/>
        </p:nvSpPr>
        <p:spPr>
          <a:xfrm>
            <a:off x="1572025" y="1569550"/>
            <a:ext cx="9517711" cy="710027"/>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4" name="文本框 33">
            <a:extLst>
              <a:ext uri="{FF2B5EF4-FFF2-40B4-BE49-F238E27FC236}">
                <a16:creationId xmlns:a16="http://schemas.microsoft.com/office/drawing/2014/main" id="{FAC921F6-097D-F02A-7868-745FBCE1C11F}"/>
              </a:ext>
            </a:extLst>
          </p:cNvPr>
          <p:cNvSpPr txBox="1"/>
          <p:nvPr/>
        </p:nvSpPr>
        <p:spPr>
          <a:xfrm>
            <a:off x="1770808" y="1739897"/>
            <a:ext cx="962108" cy="369332"/>
          </a:xfrm>
          <a:prstGeom prst="rect">
            <a:avLst/>
          </a:prstGeom>
          <a:noFill/>
        </p:spPr>
        <p:txBody>
          <a:bodyPr wrap="square" rtlCol="0">
            <a:spAutoFit/>
          </a:bodyPr>
          <a:lstStyle/>
          <a:p>
            <a:r>
              <a:rPr kumimoji="1" lang="zh-CN" altLang="en-US" dirty="0"/>
              <a:t>产品层</a:t>
            </a:r>
          </a:p>
        </p:txBody>
      </p:sp>
      <p:sp>
        <p:nvSpPr>
          <p:cNvPr id="35" name="矩形 34">
            <a:extLst>
              <a:ext uri="{FF2B5EF4-FFF2-40B4-BE49-F238E27FC236}">
                <a16:creationId xmlns:a16="http://schemas.microsoft.com/office/drawing/2014/main" id="{D2E1E6D6-813B-87D2-8084-190248BCBDA1}"/>
              </a:ext>
            </a:extLst>
          </p:cNvPr>
          <p:cNvSpPr/>
          <p:nvPr/>
        </p:nvSpPr>
        <p:spPr>
          <a:xfrm>
            <a:off x="3414320" y="166428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产品类别</a:t>
            </a:r>
          </a:p>
        </p:txBody>
      </p:sp>
      <p:sp>
        <p:nvSpPr>
          <p:cNvPr id="36" name="矩形 35">
            <a:extLst>
              <a:ext uri="{FF2B5EF4-FFF2-40B4-BE49-F238E27FC236}">
                <a16:creationId xmlns:a16="http://schemas.microsoft.com/office/drawing/2014/main" id="{9599EEEF-5113-6CDA-53F6-8A14F19C2923}"/>
              </a:ext>
            </a:extLst>
          </p:cNvPr>
          <p:cNvSpPr/>
          <p:nvPr/>
        </p:nvSpPr>
        <p:spPr>
          <a:xfrm>
            <a:off x="4932767" y="1664281"/>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配置管理</a:t>
            </a:r>
          </a:p>
        </p:txBody>
      </p:sp>
      <p:sp>
        <p:nvSpPr>
          <p:cNvPr id="37" name="矩形 36">
            <a:extLst>
              <a:ext uri="{FF2B5EF4-FFF2-40B4-BE49-F238E27FC236}">
                <a16:creationId xmlns:a16="http://schemas.microsoft.com/office/drawing/2014/main" id="{D22A6E6A-9D73-680A-5474-A25564E8C95D}"/>
              </a:ext>
            </a:extLst>
          </p:cNvPr>
          <p:cNvSpPr/>
          <p:nvPr/>
        </p:nvSpPr>
        <p:spPr>
          <a:xfrm>
            <a:off x="6461377" y="1684095"/>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产品配置</a:t>
            </a:r>
          </a:p>
        </p:txBody>
      </p:sp>
      <p:sp>
        <p:nvSpPr>
          <p:cNvPr id="38" name="矩形 37">
            <a:extLst>
              <a:ext uri="{FF2B5EF4-FFF2-40B4-BE49-F238E27FC236}">
                <a16:creationId xmlns:a16="http://schemas.microsoft.com/office/drawing/2014/main" id="{94F159DA-311C-9C37-1595-2CFECE9FA773}"/>
              </a:ext>
            </a:extLst>
          </p:cNvPr>
          <p:cNvSpPr/>
          <p:nvPr/>
        </p:nvSpPr>
        <p:spPr>
          <a:xfrm>
            <a:off x="8007599" y="1677745"/>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折扣</a:t>
            </a:r>
            <a:r>
              <a:rPr kumimoji="1" lang="en-US" altLang="zh-CN" dirty="0"/>
              <a:t>&amp;</a:t>
            </a:r>
            <a:r>
              <a:rPr kumimoji="1" lang="zh-CN" altLang="en-US" dirty="0"/>
              <a:t>分销</a:t>
            </a:r>
          </a:p>
        </p:txBody>
      </p:sp>
      <p:sp>
        <p:nvSpPr>
          <p:cNvPr id="39" name="矩形 38">
            <a:extLst>
              <a:ext uri="{FF2B5EF4-FFF2-40B4-BE49-F238E27FC236}">
                <a16:creationId xmlns:a16="http://schemas.microsoft.com/office/drawing/2014/main" id="{5E04BA21-E273-92FC-0537-AE8E3BC50310}"/>
              </a:ext>
            </a:extLst>
          </p:cNvPr>
          <p:cNvSpPr/>
          <p:nvPr/>
        </p:nvSpPr>
        <p:spPr>
          <a:xfrm>
            <a:off x="7017426" y="3784094"/>
            <a:ext cx="1333850" cy="4865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第三方应用</a:t>
            </a:r>
          </a:p>
        </p:txBody>
      </p:sp>
    </p:spTree>
    <p:extLst>
      <p:ext uri="{BB962C8B-B14F-4D97-AF65-F5344CB8AC3E}">
        <p14:creationId xmlns:p14="http://schemas.microsoft.com/office/powerpoint/2010/main" val="1258895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28FF70-2E59-1F9F-AB51-2B686A9B55F6}"/>
              </a:ext>
            </a:extLst>
          </p:cNvPr>
          <p:cNvSpPr>
            <a:spLocks noGrp="1"/>
          </p:cNvSpPr>
          <p:nvPr>
            <p:ph type="title"/>
          </p:nvPr>
        </p:nvSpPr>
        <p:spPr/>
        <p:txBody>
          <a:bodyPr/>
          <a:lstStyle/>
          <a:p>
            <a:r>
              <a:rPr kumimoji="1" lang="zh-CN" altLang="en-US" dirty="0"/>
              <a:t>大模型平台定位</a:t>
            </a:r>
          </a:p>
        </p:txBody>
      </p:sp>
      <p:sp>
        <p:nvSpPr>
          <p:cNvPr id="3" name="内容占位符 2">
            <a:extLst>
              <a:ext uri="{FF2B5EF4-FFF2-40B4-BE49-F238E27FC236}">
                <a16:creationId xmlns:a16="http://schemas.microsoft.com/office/drawing/2014/main" id="{AE5FB710-CCEF-38B4-4C4E-C255249D936D}"/>
              </a:ext>
            </a:extLst>
          </p:cNvPr>
          <p:cNvSpPr>
            <a:spLocks noGrp="1"/>
          </p:cNvSpPr>
          <p:nvPr>
            <p:ph idx="1"/>
          </p:nvPr>
        </p:nvSpPr>
        <p:spPr/>
        <p:txBody>
          <a:bodyPr/>
          <a:lstStyle/>
          <a:p>
            <a:r>
              <a:rPr kumimoji="1" lang="zh-CN" altLang="en-US" dirty="0"/>
              <a:t>人工智能服务平台的子平台</a:t>
            </a:r>
            <a:endParaRPr kumimoji="1" lang="en-US" altLang="zh-CN" dirty="0"/>
          </a:p>
          <a:p>
            <a:r>
              <a:rPr kumimoji="1" lang="zh-CN" altLang="en-US" dirty="0"/>
              <a:t>通过</a:t>
            </a:r>
            <a:r>
              <a:rPr kumimoji="1" lang="en-US" altLang="zh-CN" dirty="0"/>
              <a:t>SSO</a:t>
            </a:r>
            <a:r>
              <a:rPr kumimoji="1" lang="zh-CN" altLang="en-US" dirty="0"/>
              <a:t>与人工智能服务平台实现用户共享和单点登录</a:t>
            </a:r>
            <a:endParaRPr kumimoji="1" lang="en-US" altLang="zh-CN" dirty="0"/>
          </a:p>
          <a:p>
            <a:r>
              <a:rPr kumimoji="1" lang="zh-CN" altLang="en-US" dirty="0"/>
              <a:t>为人工智能服务平台提供大模型服务和应用产品</a:t>
            </a:r>
            <a:endParaRPr kumimoji="1" lang="en-US" altLang="zh-CN" dirty="0"/>
          </a:p>
          <a:p>
            <a:endParaRPr kumimoji="1" lang="en-US" altLang="zh-CN" dirty="0"/>
          </a:p>
          <a:p>
            <a:endParaRPr kumimoji="1" lang="zh-CN" altLang="en-US" dirty="0"/>
          </a:p>
        </p:txBody>
      </p:sp>
    </p:spTree>
    <p:extLst>
      <p:ext uri="{BB962C8B-B14F-4D97-AF65-F5344CB8AC3E}">
        <p14:creationId xmlns:p14="http://schemas.microsoft.com/office/powerpoint/2010/main" val="368401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CE8E5A-16F1-0F3C-8CA1-E7E90FB2A7E5}"/>
              </a:ext>
            </a:extLst>
          </p:cNvPr>
          <p:cNvSpPr>
            <a:spLocks noGrp="1"/>
          </p:cNvSpPr>
          <p:nvPr>
            <p:ph type="title"/>
          </p:nvPr>
        </p:nvSpPr>
        <p:spPr/>
        <p:txBody>
          <a:bodyPr/>
          <a:lstStyle/>
          <a:p>
            <a:r>
              <a:rPr kumimoji="1" lang="zh-CN" altLang="en-US" dirty="0"/>
              <a:t>基本概念</a:t>
            </a:r>
          </a:p>
        </p:txBody>
      </p:sp>
      <p:sp>
        <p:nvSpPr>
          <p:cNvPr id="3" name="内容占位符 2">
            <a:extLst>
              <a:ext uri="{FF2B5EF4-FFF2-40B4-BE49-F238E27FC236}">
                <a16:creationId xmlns:a16="http://schemas.microsoft.com/office/drawing/2014/main" id="{CB0C8DD4-8E50-4E81-1AA9-9A84659276B1}"/>
              </a:ext>
            </a:extLst>
          </p:cNvPr>
          <p:cNvSpPr>
            <a:spLocks noGrp="1"/>
          </p:cNvSpPr>
          <p:nvPr>
            <p:ph idx="1"/>
          </p:nvPr>
        </p:nvSpPr>
        <p:spPr/>
        <p:txBody>
          <a:bodyPr/>
          <a:lstStyle/>
          <a:p>
            <a:r>
              <a:rPr kumimoji="1" lang="zh-CN" altLang="en-US" dirty="0"/>
              <a:t>人工智能行业，涵盖云资源服务，算力资源服务，网络资源，技术服务，大模型服务以及基于大模型的功能性应用以及行业性应用等。</a:t>
            </a:r>
          </a:p>
        </p:txBody>
      </p:sp>
    </p:spTree>
    <p:extLst>
      <p:ext uri="{BB962C8B-B14F-4D97-AF65-F5344CB8AC3E}">
        <p14:creationId xmlns:p14="http://schemas.microsoft.com/office/powerpoint/2010/main" val="1391545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6458B2-F9E5-4C3C-5235-839F2A1D6B90}"/>
              </a:ext>
            </a:extLst>
          </p:cNvPr>
          <p:cNvSpPr>
            <a:spLocks noGrp="1"/>
          </p:cNvSpPr>
          <p:nvPr>
            <p:ph type="title"/>
          </p:nvPr>
        </p:nvSpPr>
        <p:spPr/>
        <p:txBody>
          <a:bodyPr/>
          <a:lstStyle/>
          <a:p>
            <a:r>
              <a:rPr kumimoji="1" lang="zh-CN" altLang="en-US" dirty="0"/>
              <a:t>大模型服务平台功能和作用</a:t>
            </a:r>
          </a:p>
        </p:txBody>
      </p:sp>
      <p:sp>
        <p:nvSpPr>
          <p:cNvPr id="3" name="内容占位符 2">
            <a:extLst>
              <a:ext uri="{FF2B5EF4-FFF2-40B4-BE49-F238E27FC236}">
                <a16:creationId xmlns:a16="http://schemas.microsoft.com/office/drawing/2014/main" id="{47377777-E75C-94C4-C3C1-0B3CE23999DF}"/>
              </a:ext>
            </a:extLst>
          </p:cNvPr>
          <p:cNvSpPr>
            <a:spLocks noGrp="1"/>
          </p:cNvSpPr>
          <p:nvPr>
            <p:ph idx="1"/>
          </p:nvPr>
        </p:nvSpPr>
        <p:spPr/>
        <p:txBody>
          <a:bodyPr>
            <a:normAutofit/>
          </a:bodyPr>
          <a:lstStyle/>
          <a:p>
            <a:r>
              <a:rPr kumimoji="1" lang="zh-CN" altLang="en-US" dirty="0"/>
              <a:t>基于融合的本地模型以及在线模型，扩展能力基础上，实现</a:t>
            </a:r>
            <a:endParaRPr kumimoji="1" lang="en-US" altLang="zh-CN" dirty="0"/>
          </a:p>
          <a:p>
            <a:pPr lvl="1"/>
            <a:r>
              <a:rPr kumimoji="1" lang="zh-CN" altLang="en-US" dirty="0"/>
              <a:t>模型体验，模型比对</a:t>
            </a:r>
            <a:endParaRPr kumimoji="1" lang="en-US" altLang="zh-CN" dirty="0"/>
          </a:p>
          <a:p>
            <a:pPr lvl="1"/>
            <a:r>
              <a:rPr kumimoji="1" lang="zh-CN" altLang="en-US" dirty="0"/>
              <a:t>功能性应用，行业应用以及第三方应用</a:t>
            </a:r>
            <a:endParaRPr kumimoji="1" lang="en-US" altLang="zh-CN" dirty="0"/>
          </a:p>
          <a:p>
            <a:pPr lvl="1"/>
            <a:r>
              <a:rPr kumimoji="1" lang="zh-CN" altLang="en-US" dirty="0"/>
              <a:t>私有知识库的挂接</a:t>
            </a:r>
            <a:endParaRPr kumimoji="1" lang="en-US" altLang="zh-CN" dirty="0"/>
          </a:p>
          <a:p>
            <a:pPr lvl="1"/>
            <a:r>
              <a:rPr kumimoji="1" lang="zh-CN" altLang="en-US" dirty="0"/>
              <a:t>自有模型微调或量化</a:t>
            </a:r>
            <a:endParaRPr kumimoji="1" lang="en-US" altLang="zh-CN" dirty="0"/>
          </a:p>
          <a:p>
            <a:pPr lvl="1"/>
            <a:r>
              <a:rPr kumimoji="1" lang="zh-CN" altLang="en-US" dirty="0"/>
              <a:t>通过定义我的函数，实现与客户应用对接</a:t>
            </a:r>
            <a:endParaRPr kumimoji="1" lang="en-US" altLang="zh-CN" dirty="0"/>
          </a:p>
          <a:p>
            <a:pPr lvl="1"/>
            <a:r>
              <a:rPr kumimoji="1" lang="zh-CN" altLang="en-US" dirty="0"/>
              <a:t>部署私有模型</a:t>
            </a:r>
            <a:endParaRPr kumimoji="1" lang="en-US" altLang="zh-CN" dirty="0"/>
          </a:p>
          <a:p>
            <a:pPr lvl="1"/>
            <a:r>
              <a:rPr kumimoji="1" lang="zh-CN" altLang="en-US" dirty="0"/>
              <a:t>我的应用开发和发布</a:t>
            </a:r>
            <a:endParaRPr kumimoji="1" lang="en-US" altLang="zh-CN" dirty="0"/>
          </a:p>
        </p:txBody>
      </p:sp>
    </p:spTree>
    <p:extLst>
      <p:ext uri="{BB962C8B-B14F-4D97-AF65-F5344CB8AC3E}">
        <p14:creationId xmlns:p14="http://schemas.microsoft.com/office/powerpoint/2010/main" val="254801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BC3394-DC1B-4F7E-38B1-614761BDFB2A}"/>
              </a:ext>
            </a:extLst>
          </p:cNvPr>
          <p:cNvSpPr>
            <a:spLocks noGrp="1"/>
          </p:cNvSpPr>
          <p:nvPr>
            <p:ph type="title"/>
          </p:nvPr>
        </p:nvSpPr>
        <p:spPr/>
        <p:txBody>
          <a:bodyPr/>
          <a:lstStyle/>
          <a:p>
            <a:r>
              <a:rPr kumimoji="1" lang="zh-CN" altLang="en-US" dirty="0"/>
              <a:t>大模型平台定位</a:t>
            </a:r>
          </a:p>
        </p:txBody>
      </p:sp>
      <p:sp>
        <p:nvSpPr>
          <p:cNvPr id="3" name="内容占位符 2">
            <a:extLst>
              <a:ext uri="{FF2B5EF4-FFF2-40B4-BE49-F238E27FC236}">
                <a16:creationId xmlns:a16="http://schemas.microsoft.com/office/drawing/2014/main" id="{97779039-BD73-B117-D896-F63E241FAAD0}"/>
              </a:ext>
            </a:extLst>
          </p:cNvPr>
          <p:cNvSpPr>
            <a:spLocks noGrp="1"/>
          </p:cNvSpPr>
          <p:nvPr>
            <p:ph idx="1"/>
          </p:nvPr>
        </p:nvSpPr>
        <p:spPr/>
        <p:txBody>
          <a:bodyPr/>
          <a:lstStyle/>
          <a:p>
            <a:r>
              <a:rPr kumimoji="1" lang="zh-CN" altLang="en-US" dirty="0"/>
              <a:t>大模型应用开发平台</a:t>
            </a:r>
            <a:endParaRPr kumimoji="1" lang="en-US" altLang="zh-CN" dirty="0"/>
          </a:p>
          <a:p>
            <a:r>
              <a:rPr kumimoji="1" lang="zh-CN" altLang="en-US" dirty="0"/>
              <a:t>应用产品在人工智能开发平台上售卖和使用</a:t>
            </a:r>
          </a:p>
        </p:txBody>
      </p:sp>
    </p:spTree>
    <p:extLst>
      <p:ext uri="{BB962C8B-B14F-4D97-AF65-F5344CB8AC3E}">
        <p14:creationId xmlns:p14="http://schemas.microsoft.com/office/powerpoint/2010/main" val="3561702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34C83E-8DA3-0360-3CC4-EFFF6EFACB8A}"/>
              </a:ext>
            </a:extLst>
          </p:cNvPr>
          <p:cNvSpPr>
            <a:spLocks noGrp="1"/>
          </p:cNvSpPr>
          <p:nvPr>
            <p:ph type="title"/>
          </p:nvPr>
        </p:nvSpPr>
        <p:spPr/>
        <p:txBody>
          <a:bodyPr/>
          <a:lstStyle/>
          <a:p>
            <a:r>
              <a:rPr kumimoji="1" lang="zh-CN" altLang="en-US" dirty="0"/>
              <a:t>融合层</a:t>
            </a:r>
          </a:p>
        </p:txBody>
      </p:sp>
      <p:sp>
        <p:nvSpPr>
          <p:cNvPr id="3" name="内容占位符 2">
            <a:extLst>
              <a:ext uri="{FF2B5EF4-FFF2-40B4-BE49-F238E27FC236}">
                <a16:creationId xmlns:a16="http://schemas.microsoft.com/office/drawing/2014/main" id="{FC3D2923-432D-D9C4-6FA9-DDCEC2887BB2}"/>
              </a:ext>
            </a:extLst>
          </p:cNvPr>
          <p:cNvSpPr>
            <a:spLocks noGrp="1"/>
          </p:cNvSpPr>
          <p:nvPr>
            <p:ph idx="1"/>
          </p:nvPr>
        </p:nvSpPr>
        <p:spPr/>
        <p:txBody>
          <a:bodyPr>
            <a:normAutofit lnSpcReduction="10000"/>
          </a:bodyPr>
          <a:lstStyle/>
          <a:p>
            <a:r>
              <a:rPr kumimoji="1" lang="zh-CN" altLang="en-US" dirty="0"/>
              <a:t>对接国内外主流大语言模型</a:t>
            </a:r>
            <a:endParaRPr kumimoji="1" lang="en-US" altLang="zh-CN" dirty="0"/>
          </a:p>
          <a:p>
            <a:r>
              <a:rPr kumimoji="1" lang="zh-CN" altLang="en-US" dirty="0"/>
              <a:t>本地部署主流开源模型</a:t>
            </a:r>
            <a:endParaRPr kumimoji="1" lang="en-US" altLang="zh-CN" dirty="0"/>
          </a:p>
          <a:p>
            <a:r>
              <a:rPr kumimoji="1" lang="zh-CN" altLang="en-US" dirty="0"/>
              <a:t>特定客户指定的开源模型</a:t>
            </a:r>
            <a:endParaRPr kumimoji="1" lang="en-US" altLang="zh-CN" dirty="0"/>
          </a:p>
          <a:p>
            <a:r>
              <a:rPr kumimoji="1" lang="zh-CN" altLang="en-US" dirty="0"/>
              <a:t>主要模型类型：</a:t>
            </a:r>
            <a:endParaRPr kumimoji="1" lang="en-US" altLang="zh-CN" dirty="0"/>
          </a:p>
          <a:p>
            <a:pPr lvl="1"/>
            <a:r>
              <a:rPr kumimoji="1" lang="zh-CN" altLang="en-US" dirty="0"/>
              <a:t>多模态</a:t>
            </a:r>
            <a:endParaRPr kumimoji="1" lang="en-US" altLang="zh-CN" dirty="0"/>
          </a:p>
          <a:p>
            <a:pPr lvl="1"/>
            <a:r>
              <a:rPr kumimoji="1" lang="zh-CN" altLang="en-US" dirty="0"/>
              <a:t>文生文</a:t>
            </a:r>
            <a:endParaRPr kumimoji="1" lang="en-US" altLang="zh-CN" dirty="0"/>
          </a:p>
          <a:p>
            <a:pPr lvl="1"/>
            <a:r>
              <a:rPr kumimoji="1" lang="zh-CN" altLang="en-US" dirty="0"/>
              <a:t>文生图</a:t>
            </a:r>
            <a:endParaRPr kumimoji="1" lang="en-US" altLang="zh-CN" dirty="0"/>
          </a:p>
          <a:p>
            <a:pPr lvl="1"/>
            <a:r>
              <a:rPr kumimoji="1" lang="zh-CN" altLang="en-US" dirty="0"/>
              <a:t>文生视频</a:t>
            </a:r>
            <a:endParaRPr kumimoji="1" lang="en-US" altLang="zh-CN" dirty="0"/>
          </a:p>
          <a:p>
            <a:pPr lvl="1"/>
            <a:r>
              <a:rPr kumimoji="1" lang="zh-CN" altLang="en-US" dirty="0"/>
              <a:t>文图生视频</a:t>
            </a:r>
            <a:endParaRPr kumimoji="1" lang="en-US" altLang="zh-CN" dirty="0"/>
          </a:p>
          <a:p>
            <a:pPr lvl="1"/>
            <a:r>
              <a:rPr kumimoji="1" lang="en-US" altLang="zh-CN" dirty="0"/>
              <a:t>TTS</a:t>
            </a:r>
          </a:p>
          <a:p>
            <a:pPr lvl="1"/>
            <a:r>
              <a:rPr kumimoji="1" lang="en-US" altLang="zh-CN" dirty="0"/>
              <a:t>STT</a:t>
            </a:r>
            <a:endParaRPr kumimoji="1" lang="zh-CN" altLang="en-US" dirty="0"/>
          </a:p>
        </p:txBody>
      </p:sp>
    </p:spTree>
    <p:extLst>
      <p:ext uri="{BB962C8B-B14F-4D97-AF65-F5344CB8AC3E}">
        <p14:creationId xmlns:p14="http://schemas.microsoft.com/office/powerpoint/2010/main" val="42652860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21A006-AC48-9871-FEB5-66478B295695}"/>
              </a:ext>
            </a:extLst>
          </p:cNvPr>
          <p:cNvSpPr>
            <a:spLocks noGrp="1"/>
          </p:cNvSpPr>
          <p:nvPr>
            <p:ph type="title"/>
          </p:nvPr>
        </p:nvSpPr>
        <p:spPr/>
        <p:txBody>
          <a:bodyPr/>
          <a:lstStyle/>
          <a:p>
            <a:r>
              <a:rPr kumimoji="1" lang="zh-CN" altLang="en-US" dirty="0"/>
              <a:t>增强层</a:t>
            </a:r>
          </a:p>
        </p:txBody>
      </p:sp>
      <p:sp>
        <p:nvSpPr>
          <p:cNvPr id="3" name="内容占位符 2">
            <a:extLst>
              <a:ext uri="{FF2B5EF4-FFF2-40B4-BE49-F238E27FC236}">
                <a16:creationId xmlns:a16="http://schemas.microsoft.com/office/drawing/2014/main" id="{1EF1D83F-4165-66B5-B0F9-7DCDF301E6E5}"/>
              </a:ext>
            </a:extLst>
          </p:cNvPr>
          <p:cNvSpPr>
            <a:spLocks noGrp="1"/>
          </p:cNvSpPr>
          <p:nvPr>
            <p:ph idx="1"/>
          </p:nvPr>
        </p:nvSpPr>
        <p:spPr/>
        <p:txBody>
          <a:bodyPr/>
          <a:lstStyle/>
          <a:p>
            <a:r>
              <a:rPr kumimoji="1" lang="zh-CN" altLang="en-US" dirty="0"/>
              <a:t>大语言模型的辅助能力</a:t>
            </a:r>
            <a:endParaRPr kumimoji="1" lang="en-US" altLang="zh-CN" dirty="0"/>
          </a:p>
          <a:p>
            <a:pPr lvl="1"/>
            <a:r>
              <a:rPr kumimoji="1" lang="zh-CN" altLang="en-US" dirty="0"/>
              <a:t>知识库：</a:t>
            </a:r>
            <a:r>
              <a:rPr kumimoji="1" lang="en-US" altLang="zh-CN" dirty="0"/>
              <a:t>Rag</a:t>
            </a:r>
            <a:r>
              <a:rPr kumimoji="1" lang="zh-CN" altLang="en-US" dirty="0"/>
              <a:t>， </a:t>
            </a:r>
            <a:r>
              <a:rPr kumimoji="1" lang="en-US" altLang="zh-CN" dirty="0" err="1"/>
              <a:t>GraphRag</a:t>
            </a:r>
            <a:endParaRPr kumimoji="1" lang="en-US" altLang="zh-CN" dirty="0"/>
          </a:p>
          <a:p>
            <a:pPr lvl="1"/>
            <a:r>
              <a:rPr kumimoji="1" lang="zh-CN" altLang="en-US" dirty="0"/>
              <a:t>接口：</a:t>
            </a:r>
            <a:r>
              <a:rPr kumimoji="1" lang="en-US" altLang="zh-CN" dirty="0"/>
              <a:t>UAPI</a:t>
            </a:r>
            <a:r>
              <a:rPr kumimoji="1" lang="zh-CN" altLang="en-US" dirty="0"/>
              <a:t>提供统一的</a:t>
            </a:r>
            <a:r>
              <a:rPr kumimoji="1" lang="en-US" altLang="zh-CN" dirty="0"/>
              <a:t>API</a:t>
            </a:r>
            <a:r>
              <a:rPr kumimoji="1" lang="zh-CN" altLang="en-US" dirty="0"/>
              <a:t>调用接口，</a:t>
            </a:r>
            <a:r>
              <a:rPr kumimoji="1" lang="en-US" altLang="zh-CN" dirty="0"/>
              <a:t>MCP</a:t>
            </a:r>
            <a:r>
              <a:rPr kumimoji="1" lang="zh-CN" altLang="en-US" dirty="0"/>
              <a:t>， </a:t>
            </a:r>
            <a:r>
              <a:rPr kumimoji="1" lang="en-US" altLang="zh-CN" dirty="0"/>
              <a:t>A2A</a:t>
            </a:r>
          </a:p>
          <a:p>
            <a:pPr lvl="1"/>
            <a:r>
              <a:rPr kumimoji="1" lang="zh-CN" altLang="en-US" dirty="0"/>
              <a:t>工具：模型微调环境，模型量化工具</a:t>
            </a:r>
            <a:endParaRPr kumimoji="1" lang="en-US" altLang="zh-CN" dirty="0"/>
          </a:p>
          <a:p>
            <a:pPr lvl="1"/>
            <a:r>
              <a:rPr kumimoji="1" lang="zh-CN" altLang="en-US" dirty="0"/>
              <a:t>流程工具：</a:t>
            </a:r>
            <a:r>
              <a:rPr kumimoji="1" lang="en-US" altLang="zh-CN" dirty="0"/>
              <a:t>workflow</a:t>
            </a:r>
          </a:p>
          <a:p>
            <a:pPr lvl="1"/>
            <a:endParaRPr kumimoji="1" lang="zh-CN" altLang="en-US" dirty="0"/>
          </a:p>
        </p:txBody>
      </p:sp>
    </p:spTree>
    <p:extLst>
      <p:ext uri="{BB962C8B-B14F-4D97-AF65-F5344CB8AC3E}">
        <p14:creationId xmlns:p14="http://schemas.microsoft.com/office/powerpoint/2010/main" val="4529932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5DD4FD-D323-9263-658B-B173014228E4}"/>
              </a:ext>
            </a:extLst>
          </p:cNvPr>
          <p:cNvSpPr>
            <a:spLocks noGrp="1"/>
          </p:cNvSpPr>
          <p:nvPr>
            <p:ph type="title"/>
          </p:nvPr>
        </p:nvSpPr>
        <p:spPr/>
        <p:txBody>
          <a:bodyPr/>
          <a:lstStyle/>
          <a:p>
            <a:r>
              <a:rPr kumimoji="1" lang="zh-CN" altLang="en-US" dirty="0"/>
              <a:t>应用层</a:t>
            </a:r>
          </a:p>
        </p:txBody>
      </p:sp>
      <p:sp>
        <p:nvSpPr>
          <p:cNvPr id="3" name="内容占位符 2">
            <a:extLst>
              <a:ext uri="{FF2B5EF4-FFF2-40B4-BE49-F238E27FC236}">
                <a16:creationId xmlns:a16="http://schemas.microsoft.com/office/drawing/2014/main" id="{E30F643A-8589-9BDF-D781-C27B6031A7CF}"/>
              </a:ext>
            </a:extLst>
          </p:cNvPr>
          <p:cNvSpPr>
            <a:spLocks noGrp="1"/>
          </p:cNvSpPr>
          <p:nvPr>
            <p:ph idx="1"/>
          </p:nvPr>
        </p:nvSpPr>
        <p:spPr/>
        <p:txBody>
          <a:bodyPr/>
          <a:lstStyle/>
          <a:p>
            <a:r>
              <a:rPr kumimoji="1" lang="zh-CN" altLang="en-US" dirty="0"/>
              <a:t>功能性应用</a:t>
            </a:r>
            <a:endParaRPr kumimoji="1" lang="en-US" altLang="zh-CN" dirty="0"/>
          </a:p>
          <a:p>
            <a:pPr lvl="1"/>
            <a:r>
              <a:rPr kumimoji="1" lang="zh-CN" altLang="en-US" dirty="0"/>
              <a:t>单一功能的基于大模型的应用</a:t>
            </a:r>
            <a:endParaRPr kumimoji="1" lang="en-US" altLang="zh-CN" dirty="0"/>
          </a:p>
          <a:p>
            <a:pPr lvl="1"/>
            <a:r>
              <a:rPr kumimoji="1" lang="zh-CN" altLang="en-US" dirty="0"/>
              <a:t>行业应用</a:t>
            </a:r>
            <a:endParaRPr kumimoji="1" lang="en-US" altLang="zh-CN" dirty="0"/>
          </a:p>
          <a:p>
            <a:pPr lvl="1"/>
            <a:r>
              <a:rPr kumimoji="1" lang="zh-CN" altLang="en-US" dirty="0"/>
              <a:t>第三方应用接入</a:t>
            </a:r>
          </a:p>
        </p:txBody>
      </p:sp>
    </p:spTree>
    <p:extLst>
      <p:ext uri="{BB962C8B-B14F-4D97-AF65-F5344CB8AC3E}">
        <p14:creationId xmlns:p14="http://schemas.microsoft.com/office/powerpoint/2010/main" val="3935617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F5D58AE-BBC5-E1A1-FC01-B68EE4260C94}"/>
              </a:ext>
            </a:extLst>
          </p:cNvPr>
          <p:cNvSpPr>
            <a:spLocks noGrp="1"/>
          </p:cNvSpPr>
          <p:nvPr>
            <p:ph type="title"/>
          </p:nvPr>
        </p:nvSpPr>
        <p:spPr/>
        <p:txBody>
          <a:bodyPr/>
          <a:lstStyle/>
          <a:p>
            <a:r>
              <a:rPr kumimoji="1" lang="zh-CN" altLang="en-US" dirty="0"/>
              <a:t>客户层</a:t>
            </a:r>
          </a:p>
        </p:txBody>
      </p:sp>
      <p:sp>
        <p:nvSpPr>
          <p:cNvPr id="3" name="内容占位符 2">
            <a:extLst>
              <a:ext uri="{FF2B5EF4-FFF2-40B4-BE49-F238E27FC236}">
                <a16:creationId xmlns:a16="http://schemas.microsoft.com/office/drawing/2014/main" id="{26FF92C1-1726-FAD6-B327-E6564A913F8A}"/>
              </a:ext>
            </a:extLst>
          </p:cNvPr>
          <p:cNvSpPr>
            <a:spLocks noGrp="1"/>
          </p:cNvSpPr>
          <p:nvPr>
            <p:ph idx="1"/>
          </p:nvPr>
        </p:nvSpPr>
        <p:spPr/>
        <p:txBody>
          <a:bodyPr/>
          <a:lstStyle/>
          <a:p>
            <a:r>
              <a:rPr kumimoji="1" lang="zh-CN" altLang="en-US" dirty="0"/>
              <a:t>通过我的参数设置企业或个人的参数</a:t>
            </a:r>
            <a:endParaRPr kumimoji="1" lang="en-US" altLang="zh-CN" dirty="0"/>
          </a:p>
          <a:p>
            <a:r>
              <a:rPr kumimoji="1" lang="zh-CN" altLang="en-US" dirty="0"/>
              <a:t>我的文档提供客户文档资料在线管理，上传下载</a:t>
            </a:r>
            <a:endParaRPr kumimoji="1" lang="en-US" altLang="zh-CN" dirty="0"/>
          </a:p>
          <a:p>
            <a:r>
              <a:rPr kumimoji="1" lang="zh-CN" altLang="en-US" dirty="0"/>
              <a:t>我的知识库提供客户私有知识库的创建和重建</a:t>
            </a:r>
            <a:endParaRPr kumimoji="1" lang="en-US" altLang="zh-CN" dirty="0"/>
          </a:p>
          <a:p>
            <a:r>
              <a:rPr kumimoji="1" lang="zh-CN" altLang="en-US" dirty="0"/>
              <a:t>我的函数提供客户定义和测试其他应用对接</a:t>
            </a:r>
            <a:endParaRPr kumimoji="1" lang="en-US" altLang="zh-CN" dirty="0"/>
          </a:p>
          <a:p>
            <a:r>
              <a:rPr kumimoji="1" lang="zh-CN" altLang="en-US" dirty="0"/>
              <a:t>我的模型提供客户私有模型微调或量化所需环境的搭建和过程辅助，并最终私有化部署目标模型</a:t>
            </a:r>
            <a:endParaRPr kumimoji="1" lang="en-US" altLang="zh-CN" dirty="0"/>
          </a:p>
          <a:p>
            <a:r>
              <a:rPr kumimoji="1" lang="zh-CN" altLang="en-US" dirty="0"/>
              <a:t>我的工作流提供客户在线定义和测试应用流程，并支持将测试过的应用发布到人工智能服务平台，形成产品售卖</a:t>
            </a:r>
            <a:endParaRPr kumimoji="1" lang="en-US" altLang="zh-CN" dirty="0"/>
          </a:p>
          <a:p>
            <a:endParaRPr kumimoji="1" lang="zh-CN" altLang="en-US" dirty="0"/>
          </a:p>
        </p:txBody>
      </p:sp>
    </p:spTree>
    <p:extLst>
      <p:ext uri="{BB962C8B-B14F-4D97-AF65-F5344CB8AC3E}">
        <p14:creationId xmlns:p14="http://schemas.microsoft.com/office/powerpoint/2010/main" val="3612374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004B36-9902-4E3B-3258-5A6A5B76FDFF}"/>
              </a:ext>
            </a:extLst>
          </p:cNvPr>
          <p:cNvSpPr>
            <a:spLocks noGrp="1"/>
          </p:cNvSpPr>
          <p:nvPr>
            <p:ph type="title"/>
          </p:nvPr>
        </p:nvSpPr>
        <p:spPr/>
        <p:txBody>
          <a:bodyPr/>
          <a:lstStyle/>
          <a:p>
            <a:r>
              <a:rPr kumimoji="1" lang="zh-CN" altLang="en-US" dirty="0"/>
              <a:t>产品层</a:t>
            </a:r>
          </a:p>
        </p:txBody>
      </p:sp>
      <p:sp>
        <p:nvSpPr>
          <p:cNvPr id="3" name="内容占位符 2">
            <a:extLst>
              <a:ext uri="{FF2B5EF4-FFF2-40B4-BE49-F238E27FC236}">
                <a16:creationId xmlns:a16="http://schemas.microsoft.com/office/drawing/2014/main" id="{A7936202-DFFF-EDFA-3DA9-31734741ED32}"/>
              </a:ext>
            </a:extLst>
          </p:cNvPr>
          <p:cNvSpPr>
            <a:spLocks noGrp="1"/>
          </p:cNvSpPr>
          <p:nvPr>
            <p:ph idx="1"/>
          </p:nvPr>
        </p:nvSpPr>
        <p:spPr/>
        <p:txBody>
          <a:bodyPr/>
          <a:lstStyle/>
          <a:p>
            <a:r>
              <a:rPr kumimoji="1" lang="zh-CN" altLang="en-US" dirty="0"/>
              <a:t>遵循人工智能服务平台的接口</a:t>
            </a:r>
            <a:endParaRPr kumimoji="1" lang="en-US" altLang="zh-CN" dirty="0"/>
          </a:p>
          <a:p>
            <a:pPr lvl="1"/>
            <a:r>
              <a:rPr kumimoji="1" lang="zh-CN" altLang="en-US" dirty="0"/>
              <a:t>实现产品类别管理</a:t>
            </a:r>
            <a:endParaRPr kumimoji="1" lang="en-US" altLang="zh-CN" dirty="0"/>
          </a:p>
          <a:p>
            <a:pPr lvl="1"/>
            <a:r>
              <a:rPr kumimoji="1" lang="zh-CN" altLang="en-US" dirty="0"/>
              <a:t>产品类别配置管理</a:t>
            </a:r>
            <a:endParaRPr kumimoji="1" lang="en-US" altLang="zh-CN" dirty="0"/>
          </a:p>
          <a:p>
            <a:pPr lvl="1"/>
            <a:r>
              <a:rPr kumimoji="1" lang="zh-CN" altLang="en-US" dirty="0"/>
              <a:t>产品信息管理</a:t>
            </a:r>
            <a:endParaRPr kumimoji="1" lang="en-US" altLang="zh-CN" dirty="0"/>
          </a:p>
          <a:p>
            <a:pPr lvl="1"/>
            <a:r>
              <a:rPr kumimoji="1" lang="zh-CN" altLang="en-US" dirty="0"/>
              <a:t>产品折扣和分销管理</a:t>
            </a:r>
          </a:p>
        </p:txBody>
      </p:sp>
    </p:spTree>
    <p:extLst>
      <p:ext uri="{BB962C8B-B14F-4D97-AF65-F5344CB8AC3E}">
        <p14:creationId xmlns:p14="http://schemas.microsoft.com/office/powerpoint/2010/main" val="31490251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A6210C-9F6D-1386-D92B-9A0EDA28B0EE}"/>
              </a:ext>
            </a:extLst>
          </p:cNvPr>
          <p:cNvSpPr>
            <a:spLocks noGrp="1"/>
          </p:cNvSpPr>
          <p:nvPr>
            <p:ph type="title"/>
          </p:nvPr>
        </p:nvSpPr>
        <p:spPr/>
        <p:txBody>
          <a:bodyPr/>
          <a:lstStyle/>
          <a:p>
            <a:r>
              <a:rPr kumimoji="1" lang="zh-CN" altLang="en-US" dirty="0"/>
              <a:t>目录</a:t>
            </a:r>
          </a:p>
        </p:txBody>
      </p:sp>
      <p:sp>
        <p:nvSpPr>
          <p:cNvPr id="3" name="内容占位符 2">
            <a:extLst>
              <a:ext uri="{FF2B5EF4-FFF2-40B4-BE49-F238E27FC236}">
                <a16:creationId xmlns:a16="http://schemas.microsoft.com/office/drawing/2014/main" id="{28D119CE-8DE0-6083-DAE5-A3179D73918A}"/>
              </a:ext>
            </a:extLst>
          </p:cNvPr>
          <p:cNvSpPr>
            <a:spLocks noGrp="1"/>
          </p:cNvSpPr>
          <p:nvPr>
            <p:ph idx="1"/>
          </p:nvPr>
        </p:nvSpPr>
        <p:spPr/>
        <p:txBody>
          <a:bodyPr/>
          <a:lstStyle/>
          <a:p>
            <a:r>
              <a:rPr kumimoji="1" lang="zh-CN" altLang="en-US" dirty="0"/>
              <a:t>平台简介</a:t>
            </a:r>
            <a:endParaRPr kumimoji="1" lang="en-US" altLang="zh-CN" dirty="0"/>
          </a:p>
          <a:p>
            <a:r>
              <a:rPr kumimoji="1" lang="zh-CN" altLang="en-US" dirty="0"/>
              <a:t>平台功能架构</a:t>
            </a:r>
            <a:endParaRPr kumimoji="1" lang="en-US" altLang="zh-CN" dirty="0"/>
          </a:p>
          <a:p>
            <a:r>
              <a:rPr kumimoji="1" lang="zh-CN" altLang="en-US" dirty="0">
                <a:highlight>
                  <a:srgbClr val="00FF00"/>
                </a:highlight>
              </a:rPr>
              <a:t>平台技术架构</a:t>
            </a:r>
            <a:endParaRPr kumimoji="1" lang="en-US" altLang="zh-CN" dirty="0">
              <a:highlight>
                <a:srgbClr val="00FF00"/>
              </a:highlight>
            </a:endParaRPr>
          </a:p>
          <a:p>
            <a:r>
              <a:rPr kumimoji="1" lang="zh-CN" altLang="en-US" dirty="0"/>
              <a:t>平台技术栈</a:t>
            </a:r>
          </a:p>
        </p:txBody>
      </p:sp>
    </p:spTree>
    <p:extLst>
      <p:ext uri="{BB962C8B-B14F-4D97-AF65-F5344CB8AC3E}">
        <p14:creationId xmlns:p14="http://schemas.microsoft.com/office/powerpoint/2010/main" val="1487521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49A03E-EF08-17CA-85B1-5EA89AF6548F}"/>
              </a:ext>
            </a:extLst>
          </p:cNvPr>
          <p:cNvSpPr>
            <a:spLocks noGrp="1"/>
          </p:cNvSpPr>
          <p:nvPr>
            <p:ph type="title"/>
          </p:nvPr>
        </p:nvSpPr>
        <p:spPr/>
        <p:txBody>
          <a:bodyPr/>
          <a:lstStyle/>
          <a:p>
            <a:r>
              <a:rPr kumimoji="1" lang="zh-CN" altLang="en-US" dirty="0"/>
              <a:t>人工智能平台技术架构</a:t>
            </a:r>
          </a:p>
        </p:txBody>
      </p:sp>
      <p:sp>
        <p:nvSpPr>
          <p:cNvPr id="4" name="矩形 3">
            <a:extLst>
              <a:ext uri="{FF2B5EF4-FFF2-40B4-BE49-F238E27FC236}">
                <a16:creationId xmlns:a16="http://schemas.microsoft.com/office/drawing/2014/main" id="{3F8A560B-7855-49A5-B752-F4AF520FAA9F}"/>
              </a:ext>
            </a:extLst>
          </p:cNvPr>
          <p:cNvSpPr/>
          <p:nvPr/>
        </p:nvSpPr>
        <p:spPr>
          <a:xfrm>
            <a:off x="1313291" y="1951115"/>
            <a:ext cx="9517711" cy="71002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矩形 4">
            <a:extLst>
              <a:ext uri="{FF2B5EF4-FFF2-40B4-BE49-F238E27FC236}">
                <a16:creationId xmlns:a16="http://schemas.microsoft.com/office/drawing/2014/main" id="{DA62F8F6-9D96-900F-C25E-A811516B3C6F}"/>
              </a:ext>
            </a:extLst>
          </p:cNvPr>
          <p:cNvSpPr/>
          <p:nvPr/>
        </p:nvSpPr>
        <p:spPr>
          <a:xfrm>
            <a:off x="4299448" y="205404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Web</a:t>
            </a:r>
            <a:r>
              <a:rPr kumimoji="1" lang="zh-CN" altLang="en-US" dirty="0"/>
              <a:t>前端</a:t>
            </a:r>
          </a:p>
        </p:txBody>
      </p:sp>
      <p:sp>
        <p:nvSpPr>
          <p:cNvPr id="6" name="矩形 5">
            <a:extLst>
              <a:ext uri="{FF2B5EF4-FFF2-40B4-BE49-F238E27FC236}">
                <a16:creationId xmlns:a16="http://schemas.microsoft.com/office/drawing/2014/main" id="{D5696712-2F91-2E10-60AD-ADA70133C723}"/>
              </a:ext>
            </a:extLst>
          </p:cNvPr>
          <p:cNvSpPr/>
          <p:nvPr/>
        </p:nvSpPr>
        <p:spPr>
          <a:xfrm>
            <a:off x="5813288" y="205404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移动前端</a:t>
            </a:r>
          </a:p>
        </p:txBody>
      </p:sp>
      <p:sp>
        <p:nvSpPr>
          <p:cNvPr id="7" name="矩形 6">
            <a:extLst>
              <a:ext uri="{FF2B5EF4-FFF2-40B4-BE49-F238E27FC236}">
                <a16:creationId xmlns:a16="http://schemas.microsoft.com/office/drawing/2014/main" id="{42C80C9D-A0D7-E306-3DFF-13CCA2F1C60E}"/>
              </a:ext>
            </a:extLst>
          </p:cNvPr>
          <p:cNvSpPr/>
          <p:nvPr/>
        </p:nvSpPr>
        <p:spPr>
          <a:xfrm>
            <a:off x="7327128" y="205404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小程序</a:t>
            </a:r>
          </a:p>
        </p:txBody>
      </p:sp>
      <p:sp>
        <p:nvSpPr>
          <p:cNvPr id="8" name="矩形 7">
            <a:extLst>
              <a:ext uri="{FF2B5EF4-FFF2-40B4-BE49-F238E27FC236}">
                <a16:creationId xmlns:a16="http://schemas.microsoft.com/office/drawing/2014/main" id="{F98A9442-AB74-25BD-1CC4-06F045A0DE47}"/>
              </a:ext>
            </a:extLst>
          </p:cNvPr>
          <p:cNvSpPr/>
          <p:nvPr/>
        </p:nvSpPr>
        <p:spPr>
          <a:xfrm>
            <a:off x="8840968" y="205404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风格定制</a:t>
            </a:r>
          </a:p>
        </p:txBody>
      </p:sp>
      <p:sp>
        <p:nvSpPr>
          <p:cNvPr id="9" name="文本框 8">
            <a:extLst>
              <a:ext uri="{FF2B5EF4-FFF2-40B4-BE49-F238E27FC236}">
                <a16:creationId xmlns:a16="http://schemas.microsoft.com/office/drawing/2014/main" id="{3E51D1E3-5900-E15F-4A16-04BEED4F28FC}"/>
              </a:ext>
            </a:extLst>
          </p:cNvPr>
          <p:cNvSpPr txBox="1"/>
          <p:nvPr/>
        </p:nvSpPr>
        <p:spPr>
          <a:xfrm>
            <a:off x="1510749" y="2144006"/>
            <a:ext cx="962108" cy="369332"/>
          </a:xfrm>
          <a:prstGeom prst="rect">
            <a:avLst/>
          </a:prstGeom>
          <a:noFill/>
        </p:spPr>
        <p:txBody>
          <a:bodyPr wrap="square" rtlCol="0">
            <a:spAutoFit/>
          </a:bodyPr>
          <a:lstStyle/>
          <a:p>
            <a:r>
              <a:rPr kumimoji="1" lang="zh-CN" altLang="en-US" dirty="0"/>
              <a:t>客户层</a:t>
            </a:r>
          </a:p>
        </p:txBody>
      </p:sp>
      <p:sp>
        <p:nvSpPr>
          <p:cNvPr id="10" name="矩形 9">
            <a:extLst>
              <a:ext uri="{FF2B5EF4-FFF2-40B4-BE49-F238E27FC236}">
                <a16:creationId xmlns:a16="http://schemas.microsoft.com/office/drawing/2014/main" id="{8EC49755-2210-EE64-712C-B23C4360E19F}"/>
              </a:ext>
            </a:extLst>
          </p:cNvPr>
          <p:cNvSpPr/>
          <p:nvPr/>
        </p:nvSpPr>
        <p:spPr>
          <a:xfrm>
            <a:off x="1313291" y="2661142"/>
            <a:ext cx="9517711" cy="710027"/>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文本框 10">
            <a:extLst>
              <a:ext uri="{FF2B5EF4-FFF2-40B4-BE49-F238E27FC236}">
                <a16:creationId xmlns:a16="http://schemas.microsoft.com/office/drawing/2014/main" id="{E38BBA6D-6AD9-CB85-4C8E-D7075F27C09C}"/>
              </a:ext>
            </a:extLst>
          </p:cNvPr>
          <p:cNvSpPr txBox="1"/>
          <p:nvPr/>
        </p:nvSpPr>
        <p:spPr>
          <a:xfrm>
            <a:off x="1534021" y="2808946"/>
            <a:ext cx="962108" cy="369332"/>
          </a:xfrm>
          <a:prstGeom prst="rect">
            <a:avLst/>
          </a:prstGeom>
          <a:noFill/>
        </p:spPr>
        <p:txBody>
          <a:bodyPr wrap="square" rtlCol="0">
            <a:spAutoFit/>
          </a:bodyPr>
          <a:lstStyle/>
          <a:p>
            <a:r>
              <a:rPr kumimoji="1" lang="zh-CN" altLang="en-US" dirty="0"/>
              <a:t>接入层</a:t>
            </a:r>
          </a:p>
        </p:txBody>
      </p:sp>
      <p:sp>
        <p:nvSpPr>
          <p:cNvPr id="12" name="矩形 11">
            <a:extLst>
              <a:ext uri="{FF2B5EF4-FFF2-40B4-BE49-F238E27FC236}">
                <a16:creationId xmlns:a16="http://schemas.microsoft.com/office/drawing/2014/main" id="{13C4A388-03A9-CBAF-B2DF-3737A5BDEC77}"/>
              </a:ext>
            </a:extLst>
          </p:cNvPr>
          <p:cNvSpPr/>
          <p:nvPr/>
        </p:nvSpPr>
        <p:spPr>
          <a:xfrm>
            <a:off x="4299448" y="2768678"/>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nginx</a:t>
            </a:r>
            <a:endParaRPr kumimoji="1" lang="zh-CN" altLang="en-US" dirty="0"/>
          </a:p>
        </p:txBody>
      </p:sp>
      <p:sp>
        <p:nvSpPr>
          <p:cNvPr id="13" name="矩形 12">
            <a:extLst>
              <a:ext uri="{FF2B5EF4-FFF2-40B4-BE49-F238E27FC236}">
                <a16:creationId xmlns:a16="http://schemas.microsoft.com/office/drawing/2014/main" id="{0956644B-E24C-3E48-288E-E15B796862A7}"/>
              </a:ext>
            </a:extLst>
          </p:cNvPr>
          <p:cNvSpPr/>
          <p:nvPr/>
        </p:nvSpPr>
        <p:spPr>
          <a:xfrm>
            <a:off x="5813288" y="2760240"/>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安全防护</a:t>
            </a:r>
          </a:p>
        </p:txBody>
      </p:sp>
      <p:sp>
        <p:nvSpPr>
          <p:cNvPr id="14" name="矩形 13">
            <a:extLst>
              <a:ext uri="{FF2B5EF4-FFF2-40B4-BE49-F238E27FC236}">
                <a16:creationId xmlns:a16="http://schemas.microsoft.com/office/drawing/2014/main" id="{11B9FC44-88C0-1D3D-8692-C797811ABA50}"/>
              </a:ext>
            </a:extLst>
          </p:cNvPr>
          <p:cNvSpPr/>
          <p:nvPr/>
        </p:nvSpPr>
        <p:spPr>
          <a:xfrm>
            <a:off x="7317976" y="2760240"/>
            <a:ext cx="1280739"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websocket</a:t>
            </a:r>
            <a:endParaRPr kumimoji="1" lang="zh-CN" altLang="en-US" dirty="0"/>
          </a:p>
        </p:txBody>
      </p:sp>
      <p:sp>
        <p:nvSpPr>
          <p:cNvPr id="15" name="矩形 14">
            <a:extLst>
              <a:ext uri="{FF2B5EF4-FFF2-40B4-BE49-F238E27FC236}">
                <a16:creationId xmlns:a16="http://schemas.microsoft.com/office/drawing/2014/main" id="{B0B76705-25AD-C97E-1A34-9F2A5F0B04D6}"/>
              </a:ext>
            </a:extLst>
          </p:cNvPr>
          <p:cNvSpPr/>
          <p:nvPr/>
        </p:nvSpPr>
        <p:spPr>
          <a:xfrm>
            <a:off x="1313290" y="3384214"/>
            <a:ext cx="9517711" cy="144784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矩形 16">
            <a:extLst>
              <a:ext uri="{FF2B5EF4-FFF2-40B4-BE49-F238E27FC236}">
                <a16:creationId xmlns:a16="http://schemas.microsoft.com/office/drawing/2014/main" id="{A1FB8471-F8C1-23CF-AACE-1AF871936953}"/>
              </a:ext>
            </a:extLst>
          </p:cNvPr>
          <p:cNvSpPr/>
          <p:nvPr/>
        </p:nvSpPr>
        <p:spPr>
          <a:xfrm>
            <a:off x="4299447" y="3494342"/>
            <a:ext cx="1209041"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SSOServer</a:t>
            </a:r>
            <a:endParaRPr kumimoji="1" lang="zh-CN" altLang="en-US" dirty="0"/>
          </a:p>
        </p:txBody>
      </p:sp>
      <p:sp>
        <p:nvSpPr>
          <p:cNvPr id="18" name="矩形 17">
            <a:extLst>
              <a:ext uri="{FF2B5EF4-FFF2-40B4-BE49-F238E27FC236}">
                <a16:creationId xmlns:a16="http://schemas.microsoft.com/office/drawing/2014/main" id="{B4C95981-4A6E-2E4A-D368-B5575B692ACD}"/>
              </a:ext>
            </a:extLst>
          </p:cNvPr>
          <p:cNvSpPr/>
          <p:nvPr/>
        </p:nvSpPr>
        <p:spPr>
          <a:xfrm>
            <a:off x="5813288" y="3483312"/>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KBoss</a:t>
            </a:r>
            <a:endParaRPr kumimoji="1" lang="zh-CN" altLang="en-US" dirty="0"/>
          </a:p>
        </p:txBody>
      </p:sp>
      <p:sp>
        <p:nvSpPr>
          <p:cNvPr id="19" name="矩形 18">
            <a:extLst>
              <a:ext uri="{FF2B5EF4-FFF2-40B4-BE49-F238E27FC236}">
                <a16:creationId xmlns:a16="http://schemas.microsoft.com/office/drawing/2014/main" id="{3A89D2B2-D2F7-3ABB-EC24-6EA23D626891}"/>
              </a:ext>
            </a:extLst>
          </p:cNvPr>
          <p:cNvSpPr/>
          <p:nvPr/>
        </p:nvSpPr>
        <p:spPr>
          <a:xfrm>
            <a:off x="7317977" y="3483312"/>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CPCC</a:t>
            </a:r>
            <a:endParaRPr kumimoji="1" lang="zh-CN" altLang="en-US" dirty="0"/>
          </a:p>
        </p:txBody>
      </p:sp>
      <p:sp>
        <p:nvSpPr>
          <p:cNvPr id="20" name="矩形 19">
            <a:extLst>
              <a:ext uri="{FF2B5EF4-FFF2-40B4-BE49-F238E27FC236}">
                <a16:creationId xmlns:a16="http://schemas.microsoft.com/office/drawing/2014/main" id="{D2260DDC-652F-C5D1-FFF2-8EED730A490E}"/>
              </a:ext>
            </a:extLst>
          </p:cNvPr>
          <p:cNvSpPr/>
          <p:nvPr/>
        </p:nvSpPr>
        <p:spPr>
          <a:xfrm>
            <a:off x="4299448" y="420436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Sage</a:t>
            </a:r>
            <a:endParaRPr kumimoji="1" lang="zh-CN" altLang="en-US" dirty="0"/>
          </a:p>
        </p:txBody>
      </p:sp>
      <p:sp>
        <p:nvSpPr>
          <p:cNvPr id="21" name="矩形 20">
            <a:extLst>
              <a:ext uri="{FF2B5EF4-FFF2-40B4-BE49-F238E27FC236}">
                <a16:creationId xmlns:a16="http://schemas.microsoft.com/office/drawing/2014/main" id="{546B1E59-AEA3-8372-830C-019264221A0B}"/>
              </a:ext>
            </a:extLst>
          </p:cNvPr>
          <p:cNvSpPr/>
          <p:nvPr/>
        </p:nvSpPr>
        <p:spPr>
          <a:xfrm>
            <a:off x="8840967" y="3476913"/>
            <a:ext cx="1334877"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TechServer</a:t>
            </a:r>
            <a:endParaRPr kumimoji="1" lang="zh-CN" altLang="en-US" dirty="0"/>
          </a:p>
        </p:txBody>
      </p:sp>
      <p:sp>
        <p:nvSpPr>
          <p:cNvPr id="22" name="矩形 21">
            <a:extLst>
              <a:ext uri="{FF2B5EF4-FFF2-40B4-BE49-F238E27FC236}">
                <a16:creationId xmlns:a16="http://schemas.microsoft.com/office/drawing/2014/main" id="{6ECD9EF8-A27C-11CC-C381-90C9682C6878}"/>
              </a:ext>
            </a:extLst>
          </p:cNvPr>
          <p:cNvSpPr/>
          <p:nvPr/>
        </p:nvSpPr>
        <p:spPr>
          <a:xfrm>
            <a:off x="5813288" y="421940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监控运维</a:t>
            </a:r>
          </a:p>
        </p:txBody>
      </p:sp>
      <p:sp>
        <p:nvSpPr>
          <p:cNvPr id="23" name="矩形 22">
            <a:extLst>
              <a:ext uri="{FF2B5EF4-FFF2-40B4-BE49-F238E27FC236}">
                <a16:creationId xmlns:a16="http://schemas.microsoft.com/office/drawing/2014/main" id="{598EC4D1-2829-3748-9DDB-F20EAF6321EC}"/>
              </a:ext>
            </a:extLst>
          </p:cNvPr>
          <p:cNvSpPr/>
          <p:nvPr/>
        </p:nvSpPr>
        <p:spPr>
          <a:xfrm>
            <a:off x="7327128" y="419208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堡垒机</a:t>
            </a:r>
          </a:p>
        </p:txBody>
      </p:sp>
      <p:sp>
        <p:nvSpPr>
          <p:cNvPr id="24" name="矩形 23">
            <a:extLst>
              <a:ext uri="{FF2B5EF4-FFF2-40B4-BE49-F238E27FC236}">
                <a16:creationId xmlns:a16="http://schemas.microsoft.com/office/drawing/2014/main" id="{40B97231-A58F-38FE-5A98-51BFD8614711}"/>
              </a:ext>
            </a:extLst>
          </p:cNvPr>
          <p:cNvSpPr/>
          <p:nvPr/>
        </p:nvSpPr>
        <p:spPr>
          <a:xfrm>
            <a:off x="8845242" y="4192081"/>
            <a:ext cx="1330603"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DataCenter</a:t>
            </a:r>
            <a:endParaRPr kumimoji="1" lang="zh-CN" altLang="en-US" dirty="0"/>
          </a:p>
        </p:txBody>
      </p:sp>
      <p:sp>
        <p:nvSpPr>
          <p:cNvPr id="26" name="文本框 25">
            <a:extLst>
              <a:ext uri="{FF2B5EF4-FFF2-40B4-BE49-F238E27FC236}">
                <a16:creationId xmlns:a16="http://schemas.microsoft.com/office/drawing/2014/main" id="{6B1198CA-91D4-4D6B-8DB4-C7F1750FC005}"/>
              </a:ext>
            </a:extLst>
          </p:cNvPr>
          <p:cNvSpPr txBox="1"/>
          <p:nvPr/>
        </p:nvSpPr>
        <p:spPr>
          <a:xfrm>
            <a:off x="1539437" y="3951996"/>
            <a:ext cx="962108" cy="369332"/>
          </a:xfrm>
          <a:prstGeom prst="rect">
            <a:avLst/>
          </a:prstGeom>
          <a:noFill/>
        </p:spPr>
        <p:txBody>
          <a:bodyPr wrap="square" rtlCol="0">
            <a:spAutoFit/>
          </a:bodyPr>
          <a:lstStyle/>
          <a:p>
            <a:r>
              <a:rPr kumimoji="1" lang="zh-CN" altLang="en-US" dirty="0"/>
              <a:t>服务层</a:t>
            </a:r>
          </a:p>
        </p:txBody>
      </p:sp>
    </p:spTree>
    <p:extLst>
      <p:ext uri="{BB962C8B-B14F-4D97-AF65-F5344CB8AC3E}">
        <p14:creationId xmlns:p14="http://schemas.microsoft.com/office/powerpoint/2010/main" val="29781608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1ACF17-A19E-A2F3-DD5C-FFAD7852224F}"/>
              </a:ext>
            </a:extLst>
          </p:cNvPr>
          <p:cNvSpPr>
            <a:spLocks noGrp="1"/>
          </p:cNvSpPr>
          <p:nvPr>
            <p:ph type="title"/>
          </p:nvPr>
        </p:nvSpPr>
        <p:spPr/>
        <p:txBody>
          <a:bodyPr/>
          <a:lstStyle/>
          <a:p>
            <a:r>
              <a:rPr kumimoji="1" lang="zh-CN" altLang="en-US" dirty="0"/>
              <a:t>服务介绍</a:t>
            </a:r>
            <a:r>
              <a:rPr kumimoji="1" lang="en-US" altLang="zh-CN" dirty="0"/>
              <a:t>1</a:t>
            </a:r>
            <a:endParaRPr kumimoji="1" lang="zh-CN" altLang="en-US" dirty="0"/>
          </a:p>
        </p:txBody>
      </p:sp>
      <p:sp>
        <p:nvSpPr>
          <p:cNvPr id="3" name="内容占位符 2">
            <a:extLst>
              <a:ext uri="{FF2B5EF4-FFF2-40B4-BE49-F238E27FC236}">
                <a16:creationId xmlns:a16="http://schemas.microsoft.com/office/drawing/2014/main" id="{EC3EA431-360C-A5E4-2F91-BF4C6C485805}"/>
              </a:ext>
            </a:extLst>
          </p:cNvPr>
          <p:cNvSpPr>
            <a:spLocks noGrp="1"/>
          </p:cNvSpPr>
          <p:nvPr>
            <p:ph idx="1"/>
          </p:nvPr>
        </p:nvSpPr>
        <p:spPr/>
        <p:txBody>
          <a:bodyPr/>
          <a:lstStyle/>
          <a:p>
            <a:r>
              <a:rPr kumimoji="1" lang="en-US" altLang="zh-CN" dirty="0" err="1"/>
              <a:t>Kboss</a:t>
            </a:r>
            <a:r>
              <a:rPr kumimoji="1" lang="zh-CN" altLang="en-US" dirty="0"/>
              <a:t>平台是人工智能服务平台的主服务平台，为人工智能产业提供一个商业环境</a:t>
            </a:r>
            <a:endParaRPr kumimoji="1" lang="en-US" altLang="zh-CN" dirty="0"/>
          </a:p>
          <a:p>
            <a:r>
              <a:rPr kumimoji="1" lang="en-US" altLang="zh-CN" dirty="0"/>
              <a:t>CPCC</a:t>
            </a:r>
            <a:r>
              <a:rPr kumimoji="1" lang="zh-CN" altLang="en-US" dirty="0"/>
              <a:t>（</a:t>
            </a:r>
            <a:r>
              <a:rPr kumimoji="1" lang="en-US" altLang="zh-CN" dirty="0"/>
              <a:t>Computing Power Center Client)</a:t>
            </a:r>
            <a:r>
              <a:rPr kumimoji="1" lang="zh-CN" altLang="en-US" dirty="0"/>
              <a:t>平台为所纳管的算力中心的提供统一的管理，实现算力中心的计算节点管理，集群管理，算力单元分配，运行，停止，收回等服务</a:t>
            </a:r>
            <a:endParaRPr kumimoji="1" lang="en-US" altLang="zh-CN" dirty="0"/>
          </a:p>
          <a:p>
            <a:r>
              <a:rPr kumimoji="1" lang="en-US" altLang="zh-CN" dirty="0" err="1"/>
              <a:t>TechServer</a:t>
            </a:r>
            <a:r>
              <a:rPr kumimoji="1" lang="zh-CN" altLang="en-US" dirty="0"/>
              <a:t>技术服务平台为技术人员提供技术变现环境，为技术小白提供付费技术服务</a:t>
            </a:r>
            <a:endParaRPr kumimoji="1" lang="en-US" altLang="zh-CN" dirty="0"/>
          </a:p>
          <a:p>
            <a:r>
              <a:rPr kumimoji="1" lang="en-US" altLang="zh-CN" dirty="0"/>
              <a:t>Sage</a:t>
            </a:r>
            <a:r>
              <a:rPr kumimoji="1" lang="zh-CN" altLang="en-US" dirty="0"/>
              <a:t>平台提供大模型服务，提供多媒体交互模式等大模型服务，以及功能性和行业行应用</a:t>
            </a:r>
          </a:p>
        </p:txBody>
      </p:sp>
    </p:spTree>
    <p:extLst>
      <p:ext uri="{BB962C8B-B14F-4D97-AF65-F5344CB8AC3E}">
        <p14:creationId xmlns:p14="http://schemas.microsoft.com/office/powerpoint/2010/main" val="144380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8B83A2D-49F6-9A8B-1C31-570A64C0D3F6}"/>
              </a:ext>
            </a:extLst>
          </p:cNvPr>
          <p:cNvSpPr>
            <a:spLocks noGrp="1"/>
          </p:cNvSpPr>
          <p:nvPr>
            <p:ph type="title"/>
          </p:nvPr>
        </p:nvSpPr>
        <p:spPr/>
        <p:txBody>
          <a:bodyPr/>
          <a:lstStyle/>
          <a:p>
            <a:r>
              <a:rPr kumimoji="1" lang="zh-CN" altLang="en-US" dirty="0"/>
              <a:t>平台商业模式</a:t>
            </a:r>
          </a:p>
        </p:txBody>
      </p:sp>
      <p:sp>
        <p:nvSpPr>
          <p:cNvPr id="3" name="内容占位符 2">
            <a:extLst>
              <a:ext uri="{FF2B5EF4-FFF2-40B4-BE49-F238E27FC236}">
                <a16:creationId xmlns:a16="http://schemas.microsoft.com/office/drawing/2014/main" id="{01F004B8-01AF-6E9D-76E3-049810784A31}"/>
              </a:ext>
            </a:extLst>
          </p:cNvPr>
          <p:cNvSpPr>
            <a:spLocks noGrp="1"/>
          </p:cNvSpPr>
          <p:nvPr>
            <p:ph idx="1"/>
          </p:nvPr>
        </p:nvSpPr>
        <p:spPr/>
        <p:txBody>
          <a:bodyPr>
            <a:normAutofit lnSpcReduction="10000"/>
          </a:bodyPr>
          <a:lstStyle/>
          <a:p>
            <a:r>
              <a:rPr kumimoji="1" lang="en-US" altLang="zh-CN" dirty="0"/>
              <a:t>1.</a:t>
            </a:r>
            <a:r>
              <a:rPr kumimoji="1" lang="zh-CN" altLang="en-US" dirty="0"/>
              <a:t>商城模式</a:t>
            </a:r>
            <a:endParaRPr kumimoji="1" lang="en-US" altLang="zh-CN" dirty="0"/>
          </a:p>
          <a:p>
            <a:pPr lvl="1"/>
            <a:r>
              <a:rPr kumimoji="1" lang="zh-CN" altLang="en-US" dirty="0"/>
              <a:t>客户属于商城，</a:t>
            </a:r>
            <a:endParaRPr kumimoji="1" lang="en-US" altLang="zh-CN" dirty="0"/>
          </a:p>
          <a:p>
            <a:pPr lvl="1"/>
            <a:r>
              <a:rPr kumimoji="1" lang="zh-CN" altLang="en-US" dirty="0"/>
              <a:t>多商户，商户间可形成特定商品多代理关系</a:t>
            </a:r>
            <a:endParaRPr kumimoji="1" lang="en-US" altLang="zh-CN" dirty="0"/>
          </a:p>
          <a:p>
            <a:pPr lvl="1"/>
            <a:r>
              <a:rPr kumimoji="1" lang="zh-CN" altLang="en-US" dirty="0"/>
              <a:t>商户有自己的门户</a:t>
            </a:r>
            <a:endParaRPr kumimoji="1" lang="en-US" altLang="zh-CN" dirty="0"/>
          </a:p>
          <a:p>
            <a:pPr lvl="1"/>
            <a:r>
              <a:rPr kumimoji="1" lang="zh-CN" altLang="en-US" dirty="0"/>
              <a:t>所有商户共享商城客户</a:t>
            </a:r>
            <a:endParaRPr kumimoji="1" lang="en-US" altLang="zh-CN" dirty="0"/>
          </a:p>
          <a:p>
            <a:pPr lvl="1"/>
            <a:r>
              <a:rPr kumimoji="1" lang="zh-CN" altLang="en-US" dirty="0"/>
              <a:t>客户充值到平台</a:t>
            </a:r>
            <a:endParaRPr kumimoji="1" lang="en-US" altLang="zh-CN" dirty="0"/>
          </a:p>
          <a:p>
            <a:r>
              <a:rPr kumimoji="1" lang="en-US" altLang="zh-CN" dirty="0"/>
              <a:t>2.</a:t>
            </a:r>
            <a:r>
              <a:rPr kumimoji="1" lang="zh-CN" altLang="en-US" dirty="0"/>
              <a:t>分销模式</a:t>
            </a:r>
            <a:endParaRPr kumimoji="1" lang="en-US" altLang="zh-CN" dirty="0"/>
          </a:p>
          <a:p>
            <a:pPr lvl="1"/>
            <a:r>
              <a:rPr kumimoji="1" lang="zh-CN" altLang="en-US" dirty="0"/>
              <a:t>客户属于商户</a:t>
            </a:r>
            <a:endParaRPr kumimoji="1" lang="en-US" altLang="zh-CN" dirty="0"/>
          </a:p>
          <a:p>
            <a:pPr lvl="1"/>
            <a:r>
              <a:rPr kumimoji="1" lang="zh-CN" altLang="en-US" dirty="0"/>
              <a:t>商户间自然形成供销关系</a:t>
            </a:r>
            <a:endParaRPr kumimoji="1" lang="en-US" altLang="zh-CN" dirty="0"/>
          </a:p>
          <a:p>
            <a:pPr lvl="1"/>
            <a:r>
              <a:rPr kumimoji="1" lang="zh-CN" altLang="en-US" dirty="0"/>
              <a:t>商户有自己的门户</a:t>
            </a:r>
            <a:endParaRPr kumimoji="1" lang="en-US" altLang="zh-CN" dirty="0"/>
          </a:p>
          <a:p>
            <a:pPr lvl="1"/>
            <a:r>
              <a:rPr kumimoji="1" lang="zh-CN" altLang="en-US" dirty="0"/>
              <a:t>客户充值到顶级商户</a:t>
            </a:r>
            <a:endParaRPr kumimoji="1" lang="en-US" altLang="zh-CN" dirty="0"/>
          </a:p>
          <a:p>
            <a:pPr lvl="1"/>
            <a:endParaRPr kumimoji="1" lang="en-US" altLang="zh-CN" dirty="0"/>
          </a:p>
          <a:p>
            <a:pPr lvl="1"/>
            <a:endParaRPr kumimoji="1" lang="zh-CN" altLang="en-US" dirty="0"/>
          </a:p>
        </p:txBody>
      </p:sp>
    </p:spTree>
    <p:extLst>
      <p:ext uri="{BB962C8B-B14F-4D97-AF65-F5344CB8AC3E}">
        <p14:creationId xmlns:p14="http://schemas.microsoft.com/office/powerpoint/2010/main" val="1546078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0BB970-72C3-2FD3-D677-0A42A5F29D8A}"/>
              </a:ext>
            </a:extLst>
          </p:cNvPr>
          <p:cNvSpPr>
            <a:spLocks noGrp="1"/>
          </p:cNvSpPr>
          <p:nvPr>
            <p:ph type="title"/>
          </p:nvPr>
        </p:nvSpPr>
        <p:spPr/>
        <p:txBody>
          <a:bodyPr/>
          <a:lstStyle/>
          <a:p>
            <a:r>
              <a:rPr kumimoji="1" lang="zh-CN" altLang="en-US" dirty="0"/>
              <a:t>服务介绍</a:t>
            </a:r>
            <a:r>
              <a:rPr kumimoji="1" lang="en-US" altLang="zh-CN" dirty="0"/>
              <a:t>2</a:t>
            </a:r>
            <a:endParaRPr kumimoji="1" lang="zh-CN" altLang="en-US" dirty="0"/>
          </a:p>
        </p:txBody>
      </p:sp>
      <p:sp>
        <p:nvSpPr>
          <p:cNvPr id="3" name="内容占位符 2">
            <a:extLst>
              <a:ext uri="{FF2B5EF4-FFF2-40B4-BE49-F238E27FC236}">
                <a16:creationId xmlns:a16="http://schemas.microsoft.com/office/drawing/2014/main" id="{697CD38F-4247-6EFD-103A-84AE8747E2FC}"/>
              </a:ext>
            </a:extLst>
          </p:cNvPr>
          <p:cNvSpPr>
            <a:spLocks noGrp="1"/>
          </p:cNvSpPr>
          <p:nvPr>
            <p:ph idx="1"/>
          </p:nvPr>
        </p:nvSpPr>
        <p:spPr/>
        <p:txBody>
          <a:bodyPr/>
          <a:lstStyle/>
          <a:p>
            <a:r>
              <a:rPr kumimoji="1" lang="en-US" altLang="zh-CN" dirty="0" err="1"/>
              <a:t>SSOServer</a:t>
            </a:r>
            <a:r>
              <a:rPr kumimoji="1" lang="zh-CN" altLang="en-US" dirty="0"/>
              <a:t>提供单点登录服务，实现平台统一用户管理</a:t>
            </a:r>
            <a:endParaRPr kumimoji="1" lang="en-US" altLang="zh-CN" dirty="0"/>
          </a:p>
          <a:p>
            <a:r>
              <a:rPr kumimoji="1" lang="zh-CN" altLang="en-US" dirty="0"/>
              <a:t>监控运维平台提供可视化系统状态监控，流程化的运维管理。</a:t>
            </a:r>
            <a:endParaRPr kumimoji="1" lang="en-US" altLang="zh-CN" dirty="0"/>
          </a:p>
          <a:p>
            <a:r>
              <a:rPr kumimoji="1" lang="en-US" altLang="zh-CN" dirty="0" err="1"/>
              <a:t>DataCenter</a:t>
            </a:r>
            <a:r>
              <a:rPr kumimoji="1" lang="zh-CN" altLang="en-US" dirty="0"/>
              <a:t>提供数据的存储服务，</a:t>
            </a:r>
            <a:r>
              <a:rPr kumimoji="1" lang="en-US" altLang="zh-CN" dirty="0" err="1"/>
              <a:t>oltp</a:t>
            </a:r>
            <a:r>
              <a:rPr kumimoji="1" lang="zh-CN" altLang="en-US" dirty="0"/>
              <a:t>数据，</a:t>
            </a:r>
            <a:r>
              <a:rPr kumimoji="1" lang="en-US" altLang="zh-CN" dirty="0" err="1"/>
              <a:t>olap</a:t>
            </a:r>
            <a:r>
              <a:rPr kumimoji="1" lang="zh-CN" altLang="en-US" dirty="0"/>
              <a:t>数据，缓存数据，消息， 日志等数据存储服务</a:t>
            </a:r>
            <a:endParaRPr kumimoji="1" lang="en-US" altLang="zh-CN" dirty="0"/>
          </a:p>
          <a:p>
            <a:r>
              <a:rPr kumimoji="1" lang="zh-CN" altLang="en-US" dirty="0"/>
              <a:t>堡垒机提供服务器安全访问和安全审计服务</a:t>
            </a:r>
            <a:endParaRPr kumimoji="1" lang="en-US" altLang="zh-CN" dirty="0"/>
          </a:p>
          <a:p>
            <a:endParaRPr kumimoji="1" lang="zh-CN" altLang="en-US" dirty="0"/>
          </a:p>
        </p:txBody>
      </p:sp>
    </p:spTree>
    <p:extLst>
      <p:ext uri="{BB962C8B-B14F-4D97-AF65-F5344CB8AC3E}">
        <p14:creationId xmlns:p14="http://schemas.microsoft.com/office/powerpoint/2010/main" val="3613517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A6210C-9F6D-1386-D92B-9A0EDA28B0EE}"/>
              </a:ext>
            </a:extLst>
          </p:cNvPr>
          <p:cNvSpPr>
            <a:spLocks noGrp="1"/>
          </p:cNvSpPr>
          <p:nvPr>
            <p:ph type="title"/>
          </p:nvPr>
        </p:nvSpPr>
        <p:spPr/>
        <p:txBody>
          <a:bodyPr/>
          <a:lstStyle/>
          <a:p>
            <a:r>
              <a:rPr kumimoji="1" lang="zh-CN" altLang="en-US" dirty="0"/>
              <a:t>目录</a:t>
            </a:r>
          </a:p>
        </p:txBody>
      </p:sp>
      <p:sp>
        <p:nvSpPr>
          <p:cNvPr id="3" name="内容占位符 2">
            <a:extLst>
              <a:ext uri="{FF2B5EF4-FFF2-40B4-BE49-F238E27FC236}">
                <a16:creationId xmlns:a16="http://schemas.microsoft.com/office/drawing/2014/main" id="{28D119CE-8DE0-6083-DAE5-A3179D73918A}"/>
              </a:ext>
            </a:extLst>
          </p:cNvPr>
          <p:cNvSpPr>
            <a:spLocks noGrp="1"/>
          </p:cNvSpPr>
          <p:nvPr>
            <p:ph idx="1"/>
          </p:nvPr>
        </p:nvSpPr>
        <p:spPr/>
        <p:txBody>
          <a:bodyPr/>
          <a:lstStyle/>
          <a:p>
            <a:r>
              <a:rPr kumimoji="1" lang="zh-CN" altLang="en-US" dirty="0"/>
              <a:t>平台简介</a:t>
            </a:r>
            <a:endParaRPr kumimoji="1" lang="en-US" altLang="zh-CN" dirty="0"/>
          </a:p>
          <a:p>
            <a:r>
              <a:rPr kumimoji="1" lang="zh-CN" altLang="en-US" dirty="0"/>
              <a:t>平台功能架构</a:t>
            </a:r>
            <a:endParaRPr kumimoji="1" lang="en-US" altLang="zh-CN" dirty="0"/>
          </a:p>
          <a:p>
            <a:r>
              <a:rPr kumimoji="1" lang="zh-CN" altLang="en-US" dirty="0"/>
              <a:t>平台技术架构</a:t>
            </a:r>
            <a:endParaRPr kumimoji="1" lang="en-US" altLang="zh-CN" dirty="0"/>
          </a:p>
          <a:p>
            <a:r>
              <a:rPr kumimoji="1" lang="zh-CN" altLang="en-US" dirty="0">
                <a:highlight>
                  <a:srgbClr val="00FF00"/>
                </a:highlight>
              </a:rPr>
              <a:t>平台技术栈</a:t>
            </a:r>
          </a:p>
        </p:txBody>
      </p:sp>
    </p:spTree>
    <p:extLst>
      <p:ext uri="{BB962C8B-B14F-4D97-AF65-F5344CB8AC3E}">
        <p14:creationId xmlns:p14="http://schemas.microsoft.com/office/powerpoint/2010/main" val="12835140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22FE51-7B84-6079-E902-8E416E5B528F}"/>
              </a:ext>
            </a:extLst>
          </p:cNvPr>
          <p:cNvSpPr>
            <a:spLocks noGrp="1"/>
          </p:cNvSpPr>
          <p:nvPr>
            <p:ph type="title"/>
          </p:nvPr>
        </p:nvSpPr>
        <p:spPr/>
        <p:txBody>
          <a:bodyPr/>
          <a:lstStyle/>
          <a:p>
            <a:r>
              <a:rPr kumimoji="1" lang="zh-CN" altLang="en-US" dirty="0"/>
              <a:t>平台技术栈</a:t>
            </a:r>
          </a:p>
        </p:txBody>
      </p:sp>
      <p:sp>
        <p:nvSpPr>
          <p:cNvPr id="3" name="内容占位符 2">
            <a:extLst>
              <a:ext uri="{FF2B5EF4-FFF2-40B4-BE49-F238E27FC236}">
                <a16:creationId xmlns:a16="http://schemas.microsoft.com/office/drawing/2014/main" id="{6AEA7987-629D-2F52-27A6-25C84ACC9DFC}"/>
              </a:ext>
            </a:extLst>
          </p:cNvPr>
          <p:cNvSpPr>
            <a:spLocks noGrp="1"/>
          </p:cNvSpPr>
          <p:nvPr>
            <p:ph idx="1"/>
          </p:nvPr>
        </p:nvSpPr>
        <p:spPr/>
        <p:txBody>
          <a:bodyPr>
            <a:normAutofit fontScale="85000" lnSpcReduction="20000"/>
          </a:bodyPr>
          <a:lstStyle/>
          <a:p>
            <a:r>
              <a:rPr kumimoji="1" lang="zh-CN" altLang="en-US" dirty="0"/>
              <a:t>前台：</a:t>
            </a:r>
            <a:endParaRPr kumimoji="1" lang="en-US" altLang="zh-CN" dirty="0"/>
          </a:p>
          <a:p>
            <a:pPr lvl="1"/>
            <a:r>
              <a:rPr kumimoji="1" lang="en-US" altLang="zh-CN" dirty="0"/>
              <a:t>Vue</a:t>
            </a:r>
            <a:r>
              <a:rPr kumimoji="1" lang="zh-CN" altLang="en-US" dirty="0"/>
              <a:t>， </a:t>
            </a:r>
            <a:endParaRPr kumimoji="1" lang="en-US" altLang="zh-CN" dirty="0"/>
          </a:p>
          <a:p>
            <a:pPr lvl="1"/>
            <a:r>
              <a:rPr kumimoji="1" lang="en-US" altLang="zh-CN" dirty="0"/>
              <a:t>bricks</a:t>
            </a:r>
            <a:r>
              <a:rPr kumimoji="1" lang="zh-CN" altLang="en-US" dirty="0"/>
              <a:t>（</a:t>
            </a:r>
            <a:r>
              <a:rPr kumimoji="1" lang="en-US" altLang="zh-CN" dirty="0">
                <a:hlinkClick r:id="rId2"/>
              </a:rPr>
              <a:t>https://git.kaiyuancloud.cn/yumoqing/bricks),</a:t>
            </a:r>
            <a:r>
              <a:rPr kumimoji="1" lang="zh-CN" altLang="en-US" dirty="0"/>
              <a:t>是一个用</a:t>
            </a:r>
            <a:r>
              <a:rPr kumimoji="1" lang="en-US" altLang="zh-CN" dirty="0" err="1"/>
              <a:t>json</a:t>
            </a:r>
            <a:r>
              <a:rPr kumimoji="1" lang="zh-CN" altLang="en-US" dirty="0"/>
              <a:t>描述前台控件和交互的框架，可以让前台开发极少的用到</a:t>
            </a:r>
            <a:r>
              <a:rPr kumimoji="1" lang="en-US" altLang="zh-CN" dirty="0" err="1"/>
              <a:t>js</a:t>
            </a:r>
            <a:r>
              <a:rPr kumimoji="1" lang="zh-CN" altLang="en-US" dirty="0"/>
              <a:t>技术</a:t>
            </a:r>
            <a:endParaRPr kumimoji="1" lang="en-US" altLang="zh-CN" dirty="0"/>
          </a:p>
          <a:p>
            <a:r>
              <a:rPr kumimoji="1" lang="zh-CN" altLang="en-US" dirty="0"/>
              <a:t>后台：</a:t>
            </a:r>
            <a:endParaRPr kumimoji="1" lang="en-US" altLang="zh-CN" dirty="0"/>
          </a:p>
          <a:p>
            <a:pPr lvl="1"/>
            <a:r>
              <a:rPr kumimoji="1" lang="zh-CN" altLang="en-US" dirty="0"/>
              <a:t>应用服务器</a:t>
            </a:r>
            <a:r>
              <a:rPr kumimoji="1" lang="en-US" altLang="zh-CN" dirty="0" err="1"/>
              <a:t>ahserver</a:t>
            </a:r>
            <a:r>
              <a:rPr kumimoji="1" lang="en-US" altLang="zh-CN" dirty="0"/>
              <a:t>(</a:t>
            </a:r>
            <a:r>
              <a:rPr kumimoji="1" lang="en-US" altLang="zh-CN" dirty="0">
                <a:hlinkClick r:id="rId3"/>
              </a:rPr>
              <a:t>https://git.kaiyuancloud.cn/yumoqing/ahserver)</a:t>
            </a:r>
            <a:endParaRPr kumimoji="1" lang="en-US" altLang="zh-CN" dirty="0"/>
          </a:p>
          <a:p>
            <a:pPr lvl="2"/>
            <a:r>
              <a:rPr kumimoji="1" lang="zh-CN" altLang="en-US" dirty="0"/>
              <a:t>支持</a:t>
            </a:r>
            <a:r>
              <a:rPr kumimoji="1" lang="en-US" altLang="zh-CN" dirty="0" err="1"/>
              <a:t>rbac</a:t>
            </a:r>
            <a:r>
              <a:rPr kumimoji="1" lang="zh-CN" altLang="en-US" dirty="0"/>
              <a:t>权限控制（</a:t>
            </a:r>
            <a:r>
              <a:rPr kumimoji="1" lang="en-US" altLang="zh-CN" dirty="0">
                <a:hlinkClick r:id="rId4"/>
              </a:rPr>
              <a:t>https://git.kaiyauncloud.cn/yumoqing/rbac),</a:t>
            </a:r>
            <a:endParaRPr kumimoji="1" lang="en-US" altLang="zh-CN" dirty="0"/>
          </a:p>
          <a:p>
            <a:pPr lvl="2"/>
            <a:r>
              <a:rPr kumimoji="1" lang="zh-CN" altLang="en-US" dirty="0"/>
              <a:t>支持简单数据库接口（</a:t>
            </a:r>
            <a:r>
              <a:rPr kumimoji="1" lang="en-US" altLang="zh-CN" dirty="0">
                <a:hlinkClick r:id="rId5"/>
              </a:rPr>
              <a:t>https://git.kaiyuancloud.cn/yumoqing/sqlor</a:t>
            </a:r>
            <a:r>
              <a:rPr kumimoji="1" lang="en-US" altLang="zh-CN" dirty="0"/>
              <a:t>)</a:t>
            </a:r>
          </a:p>
          <a:p>
            <a:pPr lvl="1"/>
            <a:r>
              <a:rPr kumimoji="1" lang="en-US" altLang="zh-CN" dirty="0"/>
              <a:t>Webserver</a:t>
            </a:r>
            <a:r>
              <a:rPr kumimoji="1" lang="zh-CN" altLang="en-US" dirty="0"/>
              <a:t>：</a:t>
            </a:r>
            <a:r>
              <a:rPr kumimoji="1" lang="en-US" altLang="zh-CN" dirty="0" err="1"/>
              <a:t>aiohttp</a:t>
            </a:r>
            <a:endParaRPr kumimoji="1" lang="en-US" altLang="zh-CN" dirty="0"/>
          </a:p>
          <a:p>
            <a:pPr lvl="1"/>
            <a:r>
              <a:rPr kumimoji="1" lang="en-US" altLang="zh-CN" dirty="0"/>
              <a:t>Embedding</a:t>
            </a:r>
            <a:r>
              <a:rPr kumimoji="1" lang="zh-CN" altLang="en-US" dirty="0"/>
              <a:t>：</a:t>
            </a:r>
            <a:r>
              <a:rPr kumimoji="1" lang="en-GB" altLang="zh-CN" dirty="0">
                <a:hlinkClick r:id="rId6"/>
              </a:rPr>
              <a:t>https://huggingface.co/BAAI/bge-m3</a:t>
            </a:r>
            <a:endParaRPr kumimoji="1" lang="en-US" altLang="zh-CN" dirty="0"/>
          </a:p>
          <a:p>
            <a:pPr lvl="1"/>
            <a:r>
              <a:rPr kumimoji="1" lang="zh-CN" altLang="en-US" dirty="0"/>
              <a:t>向量数据库：</a:t>
            </a:r>
            <a:r>
              <a:rPr kumimoji="1" lang="en-US" altLang="zh-CN" dirty="0"/>
              <a:t>chroma</a:t>
            </a:r>
            <a:r>
              <a:rPr kumimoji="1" lang="zh-CN" altLang="en-US" dirty="0"/>
              <a:t>， </a:t>
            </a:r>
            <a:r>
              <a:rPr kumimoji="1" lang="en-US" altLang="zh-CN" dirty="0"/>
              <a:t>milvus</a:t>
            </a:r>
          </a:p>
          <a:p>
            <a:pPr lvl="1"/>
            <a:r>
              <a:rPr kumimoji="1" lang="en-US" altLang="zh-CN" dirty="0"/>
              <a:t>Redis</a:t>
            </a:r>
          </a:p>
          <a:p>
            <a:pPr lvl="1"/>
            <a:r>
              <a:rPr kumimoji="1" lang="en-US" altLang="zh-CN" dirty="0"/>
              <a:t>LLMS</a:t>
            </a:r>
            <a:r>
              <a:rPr kumimoji="1" lang="zh-CN" altLang="en-US" dirty="0"/>
              <a:t>（</a:t>
            </a:r>
            <a:r>
              <a:rPr kumimoji="1" lang="en-US" altLang="zh-CN" dirty="0" err="1"/>
              <a:t>qwen</a:t>
            </a:r>
            <a:r>
              <a:rPr kumimoji="1" lang="zh-CN" altLang="en-US" dirty="0"/>
              <a:t>， </a:t>
            </a:r>
            <a:r>
              <a:rPr kumimoji="1" lang="en-US" altLang="zh-CN" dirty="0" err="1"/>
              <a:t>deepseek</a:t>
            </a:r>
            <a:r>
              <a:rPr kumimoji="1" lang="zh-CN" altLang="en-US" dirty="0"/>
              <a:t>， 。。。）</a:t>
            </a:r>
            <a:endParaRPr kumimoji="1" lang="en-US" altLang="zh-CN" dirty="0"/>
          </a:p>
          <a:p>
            <a:pPr lvl="1"/>
            <a:r>
              <a:rPr kumimoji="1" lang="en-US" altLang="zh-CN" dirty="0" err="1"/>
              <a:t>Db:mariadb</a:t>
            </a:r>
            <a:endParaRPr kumimoji="1" lang="en-US" altLang="zh-CN" dirty="0"/>
          </a:p>
          <a:p>
            <a:pPr lvl="1"/>
            <a:r>
              <a:rPr kumimoji="1" lang="en-US" altLang="zh-CN" dirty="0"/>
              <a:t>…</a:t>
            </a:r>
          </a:p>
          <a:p>
            <a:pPr marL="457200" lvl="1" indent="0">
              <a:buNone/>
            </a:pPr>
            <a:endParaRPr kumimoji="1" lang="en-US" altLang="zh-CN" dirty="0"/>
          </a:p>
        </p:txBody>
      </p:sp>
    </p:spTree>
    <p:extLst>
      <p:ext uri="{BB962C8B-B14F-4D97-AF65-F5344CB8AC3E}">
        <p14:creationId xmlns:p14="http://schemas.microsoft.com/office/powerpoint/2010/main" val="197512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A6210C-9F6D-1386-D92B-9A0EDA28B0EE}"/>
              </a:ext>
            </a:extLst>
          </p:cNvPr>
          <p:cNvSpPr>
            <a:spLocks noGrp="1"/>
          </p:cNvSpPr>
          <p:nvPr>
            <p:ph type="title"/>
          </p:nvPr>
        </p:nvSpPr>
        <p:spPr/>
        <p:txBody>
          <a:bodyPr/>
          <a:lstStyle/>
          <a:p>
            <a:r>
              <a:rPr kumimoji="1" lang="zh-CN" altLang="en-US" dirty="0"/>
              <a:t>目录</a:t>
            </a:r>
          </a:p>
        </p:txBody>
      </p:sp>
      <p:sp>
        <p:nvSpPr>
          <p:cNvPr id="3" name="内容占位符 2">
            <a:extLst>
              <a:ext uri="{FF2B5EF4-FFF2-40B4-BE49-F238E27FC236}">
                <a16:creationId xmlns:a16="http://schemas.microsoft.com/office/drawing/2014/main" id="{28D119CE-8DE0-6083-DAE5-A3179D73918A}"/>
              </a:ext>
            </a:extLst>
          </p:cNvPr>
          <p:cNvSpPr>
            <a:spLocks noGrp="1"/>
          </p:cNvSpPr>
          <p:nvPr>
            <p:ph idx="1"/>
          </p:nvPr>
        </p:nvSpPr>
        <p:spPr/>
        <p:txBody>
          <a:bodyPr/>
          <a:lstStyle/>
          <a:p>
            <a:r>
              <a:rPr kumimoji="1" lang="zh-CN" altLang="en-US" dirty="0"/>
              <a:t>平台简介</a:t>
            </a:r>
            <a:endParaRPr kumimoji="1" lang="en-US" altLang="zh-CN" dirty="0"/>
          </a:p>
          <a:p>
            <a:r>
              <a:rPr kumimoji="1" lang="zh-CN" altLang="en-US" dirty="0">
                <a:highlight>
                  <a:srgbClr val="00FF00"/>
                </a:highlight>
              </a:rPr>
              <a:t>平台功能架构</a:t>
            </a:r>
            <a:endParaRPr kumimoji="1" lang="en-US" altLang="zh-CN" dirty="0">
              <a:highlight>
                <a:srgbClr val="00FF00"/>
              </a:highlight>
            </a:endParaRPr>
          </a:p>
          <a:p>
            <a:r>
              <a:rPr kumimoji="1" lang="zh-CN" altLang="en-US" dirty="0"/>
              <a:t>平台技术架构</a:t>
            </a:r>
            <a:endParaRPr kumimoji="1" lang="en-US" altLang="zh-CN" dirty="0"/>
          </a:p>
          <a:p>
            <a:r>
              <a:rPr kumimoji="1" lang="zh-CN" altLang="en-US" dirty="0"/>
              <a:t>平台技术栈</a:t>
            </a:r>
          </a:p>
        </p:txBody>
      </p:sp>
    </p:spTree>
    <p:extLst>
      <p:ext uri="{BB962C8B-B14F-4D97-AF65-F5344CB8AC3E}">
        <p14:creationId xmlns:p14="http://schemas.microsoft.com/office/powerpoint/2010/main" val="2107803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矩形 40">
            <a:extLst>
              <a:ext uri="{FF2B5EF4-FFF2-40B4-BE49-F238E27FC236}">
                <a16:creationId xmlns:a16="http://schemas.microsoft.com/office/drawing/2014/main" id="{49DCE5C5-EA09-935B-708D-4CA4E0032EE6}"/>
              </a:ext>
            </a:extLst>
          </p:cNvPr>
          <p:cNvSpPr/>
          <p:nvPr/>
        </p:nvSpPr>
        <p:spPr>
          <a:xfrm>
            <a:off x="1253243" y="2671133"/>
            <a:ext cx="9517711" cy="2021833"/>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0" name="矩形 39">
            <a:extLst>
              <a:ext uri="{FF2B5EF4-FFF2-40B4-BE49-F238E27FC236}">
                <a16:creationId xmlns:a16="http://schemas.microsoft.com/office/drawing/2014/main" id="{61287E1D-AAF8-C958-B314-35736830103F}"/>
              </a:ext>
            </a:extLst>
          </p:cNvPr>
          <p:cNvSpPr/>
          <p:nvPr/>
        </p:nvSpPr>
        <p:spPr>
          <a:xfrm>
            <a:off x="1253243" y="5407691"/>
            <a:ext cx="9517711" cy="710027"/>
          </a:xfrm>
          <a:prstGeom prst="rect">
            <a:avLst/>
          </a:prstGeom>
          <a:solidFill>
            <a:schemeClr val="accent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9" name="矩形 38">
            <a:extLst>
              <a:ext uri="{FF2B5EF4-FFF2-40B4-BE49-F238E27FC236}">
                <a16:creationId xmlns:a16="http://schemas.microsoft.com/office/drawing/2014/main" id="{4491C1EA-2D53-5A84-C5E0-CDE202657E6D}"/>
              </a:ext>
            </a:extLst>
          </p:cNvPr>
          <p:cNvSpPr/>
          <p:nvPr/>
        </p:nvSpPr>
        <p:spPr>
          <a:xfrm>
            <a:off x="1253243" y="4695315"/>
            <a:ext cx="9517711" cy="710027"/>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矩形 36">
            <a:extLst>
              <a:ext uri="{FF2B5EF4-FFF2-40B4-BE49-F238E27FC236}">
                <a16:creationId xmlns:a16="http://schemas.microsoft.com/office/drawing/2014/main" id="{6BF20983-0A1A-535B-BF14-ADBFBCDEE99D}"/>
              </a:ext>
            </a:extLst>
          </p:cNvPr>
          <p:cNvSpPr/>
          <p:nvPr/>
        </p:nvSpPr>
        <p:spPr>
          <a:xfrm>
            <a:off x="1253243" y="1952343"/>
            <a:ext cx="9517711" cy="710027"/>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标题 1">
            <a:extLst>
              <a:ext uri="{FF2B5EF4-FFF2-40B4-BE49-F238E27FC236}">
                <a16:creationId xmlns:a16="http://schemas.microsoft.com/office/drawing/2014/main" id="{1C8DED35-92B1-2BAA-201C-02EDD3E5947A}"/>
              </a:ext>
            </a:extLst>
          </p:cNvPr>
          <p:cNvSpPr>
            <a:spLocks noGrp="1"/>
          </p:cNvSpPr>
          <p:nvPr>
            <p:ph type="title"/>
          </p:nvPr>
        </p:nvSpPr>
        <p:spPr/>
        <p:txBody>
          <a:bodyPr/>
          <a:lstStyle/>
          <a:p>
            <a:r>
              <a:rPr kumimoji="1" lang="zh-CN" altLang="en-US" dirty="0"/>
              <a:t>人工智能服务平台（</a:t>
            </a:r>
            <a:r>
              <a:rPr kumimoji="1" lang="en-US" altLang="zh-CN" dirty="0" err="1"/>
              <a:t>Kboss</a:t>
            </a:r>
            <a:r>
              <a:rPr kumimoji="1" lang="zh-CN" altLang="en-US" dirty="0"/>
              <a:t>）功能架构</a:t>
            </a:r>
          </a:p>
        </p:txBody>
      </p:sp>
      <p:sp>
        <p:nvSpPr>
          <p:cNvPr id="8" name="矩形 7">
            <a:extLst>
              <a:ext uri="{FF2B5EF4-FFF2-40B4-BE49-F238E27FC236}">
                <a16:creationId xmlns:a16="http://schemas.microsoft.com/office/drawing/2014/main" id="{154AE63D-AD07-ABEA-617C-C92392E9107E}"/>
              </a:ext>
            </a:extLst>
          </p:cNvPr>
          <p:cNvSpPr/>
          <p:nvPr/>
        </p:nvSpPr>
        <p:spPr>
          <a:xfrm>
            <a:off x="3747744" y="274283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用户中心</a:t>
            </a:r>
          </a:p>
        </p:txBody>
      </p:sp>
      <p:sp>
        <p:nvSpPr>
          <p:cNvPr id="9" name="矩形 8">
            <a:extLst>
              <a:ext uri="{FF2B5EF4-FFF2-40B4-BE49-F238E27FC236}">
                <a16:creationId xmlns:a16="http://schemas.microsoft.com/office/drawing/2014/main" id="{0EDC276F-4E01-A3A5-B2B1-CFD58EACAE72}"/>
              </a:ext>
            </a:extLst>
          </p:cNvPr>
          <p:cNvSpPr/>
          <p:nvPr/>
        </p:nvSpPr>
        <p:spPr>
          <a:xfrm>
            <a:off x="5139664" y="274283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支付中心</a:t>
            </a:r>
          </a:p>
        </p:txBody>
      </p:sp>
      <p:sp>
        <p:nvSpPr>
          <p:cNvPr id="10" name="矩形 9">
            <a:extLst>
              <a:ext uri="{FF2B5EF4-FFF2-40B4-BE49-F238E27FC236}">
                <a16:creationId xmlns:a16="http://schemas.microsoft.com/office/drawing/2014/main" id="{EE867C43-BD85-6CAF-D76E-3E712DBF1A0F}"/>
              </a:ext>
            </a:extLst>
          </p:cNvPr>
          <p:cNvSpPr/>
          <p:nvPr/>
        </p:nvSpPr>
        <p:spPr>
          <a:xfrm>
            <a:off x="6531584" y="274283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通知中心</a:t>
            </a:r>
          </a:p>
        </p:txBody>
      </p:sp>
      <p:sp>
        <p:nvSpPr>
          <p:cNvPr id="11" name="矩形 10">
            <a:extLst>
              <a:ext uri="{FF2B5EF4-FFF2-40B4-BE49-F238E27FC236}">
                <a16:creationId xmlns:a16="http://schemas.microsoft.com/office/drawing/2014/main" id="{B4492CD5-6D21-818B-E816-6F4E9F07EDAE}"/>
              </a:ext>
            </a:extLst>
          </p:cNvPr>
          <p:cNvSpPr/>
          <p:nvPr/>
        </p:nvSpPr>
        <p:spPr>
          <a:xfrm>
            <a:off x="7923504" y="274283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智能搜索</a:t>
            </a:r>
          </a:p>
        </p:txBody>
      </p:sp>
      <p:sp>
        <p:nvSpPr>
          <p:cNvPr id="12" name="矩形 11">
            <a:extLst>
              <a:ext uri="{FF2B5EF4-FFF2-40B4-BE49-F238E27FC236}">
                <a16:creationId xmlns:a16="http://schemas.microsoft.com/office/drawing/2014/main" id="{E4A9E3F8-F531-2863-9D6A-707A70F46F1B}"/>
              </a:ext>
            </a:extLst>
          </p:cNvPr>
          <p:cNvSpPr/>
          <p:nvPr/>
        </p:nvSpPr>
        <p:spPr>
          <a:xfrm>
            <a:off x="3747744" y="343467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即时通讯</a:t>
            </a:r>
          </a:p>
        </p:txBody>
      </p:sp>
      <p:sp>
        <p:nvSpPr>
          <p:cNvPr id="13" name="矩形 12">
            <a:extLst>
              <a:ext uri="{FF2B5EF4-FFF2-40B4-BE49-F238E27FC236}">
                <a16:creationId xmlns:a16="http://schemas.microsoft.com/office/drawing/2014/main" id="{0C334AD1-ECD1-4DA4-4305-33D0C432FE87}"/>
              </a:ext>
            </a:extLst>
          </p:cNvPr>
          <p:cNvSpPr/>
          <p:nvPr/>
        </p:nvSpPr>
        <p:spPr>
          <a:xfrm>
            <a:off x="5139664" y="343467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智能推荐</a:t>
            </a:r>
          </a:p>
        </p:txBody>
      </p:sp>
      <p:sp>
        <p:nvSpPr>
          <p:cNvPr id="14" name="矩形 13">
            <a:extLst>
              <a:ext uri="{FF2B5EF4-FFF2-40B4-BE49-F238E27FC236}">
                <a16:creationId xmlns:a16="http://schemas.microsoft.com/office/drawing/2014/main" id="{19403417-9CA3-BEC3-1232-EDFD2792C561}"/>
              </a:ext>
            </a:extLst>
          </p:cNvPr>
          <p:cNvSpPr/>
          <p:nvPr/>
        </p:nvSpPr>
        <p:spPr>
          <a:xfrm>
            <a:off x="6531584" y="343467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流程管理</a:t>
            </a:r>
          </a:p>
        </p:txBody>
      </p:sp>
      <p:sp>
        <p:nvSpPr>
          <p:cNvPr id="15" name="矩形 14">
            <a:extLst>
              <a:ext uri="{FF2B5EF4-FFF2-40B4-BE49-F238E27FC236}">
                <a16:creationId xmlns:a16="http://schemas.microsoft.com/office/drawing/2014/main" id="{348903B8-961C-8874-9671-094E7BF833BA}"/>
              </a:ext>
            </a:extLst>
          </p:cNvPr>
          <p:cNvSpPr/>
          <p:nvPr/>
        </p:nvSpPr>
        <p:spPr>
          <a:xfrm>
            <a:off x="7923504" y="343467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审批服务</a:t>
            </a:r>
          </a:p>
        </p:txBody>
      </p:sp>
      <p:sp>
        <p:nvSpPr>
          <p:cNvPr id="16" name="矩形 15">
            <a:extLst>
              <a:ext uri="{FF2B5EF4-FFF2-40B4-BE49-F238E27FC236}">
                <a16:creationId xmlns:a16="http://schemas.microsoft.com/office/drawing/2014/main" id="{F2C87D73-843C-2BCB-3DF7-375670637705}"/>
              </a:ext>
            </a:extLst>
          </p:cNvPr>
          <p:cNvSpPr/>
          <p:nvPr/>
        </p:nvSpPr>
        <p:spPr>
          <a:xfrm>
            <a:off x="3747744" y="206211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产品分类</a:t>
            </a:r>
          </a:p>
        </p:txBody>
      </p:sp>
      <p:sp>
        <p:nvSpPr>
          <p:cNvPr id="17" name="矩形 16">
            <a:extLst>
              <a:ext uri="{FF2B5EF4-FFF2-40B4-BE49-F238E27FC236}">
                <a16:creationId xmlns:a16="http://schemas.microsoft.com/office/drawing/2014/main" id="{622FB809-0898-5381-AFC9-68F0B4800544}"/>
              </a:ext>
            </a:extLst>
          </p:cNvPr>
          <p:cNvSpPr/>
          <p:nvPr/>
        </p:nvSpPr>
        <p:spPr>
          <a:xfrm>
            <a:off x="5139664" y="2061167"/>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产品推荐</a:t>
            </a:r>
          </a:p>
        </p:txBody>
      </p:sp>
      <p:sp>
        <p:nvSpPr>
          <p:cNvPr id="18" name="矩形 17">
            <a:extLst>
              <a:ext uri="{FF2B5EF4-FFF2-40B4-BE49-F238E27FC236}">
                <a16:creationId xmlns:a16="http://schemas.microsoft.com/office/drawing/2014/main" id="{6BF4C810-5399-2A6F-AEA6-897D0F70A5A1}"/>
              </a:ext>
            </a:extLst>
          </p:cNvPr>
          <p:cNvSpPr/>
          <p:nvPr/>
        </p:nvSpPr>
        <p:spPr>
          <a:xfrm>
            <a:off x="6531584" y="2061167"/>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产品热卖</a:t>
            </a:r>
          </a:p>
        </p:txBody>
      </p:sp>
      <p:sp>
        <p:nvSpPr>
          <p:cNvPr id="19" name="矩形 18">
            <a:extLst>
              <a:ext uri="{FF2B5EF4-FFF2-40B4-BE49-F238E27FC236}">
                <a16:creationId xmlns:a16="http://schemas.microsoft.com/office/drawing/2014/main" id="{800D5E50-59D4-C5E7-CF37-25E58E4F3898}"/>
              </a:ext>
            </a:extLst>
          </p:cNvPr>
          <p:cNvSpPr/>
          <p:nvPr/>
        </p:nvSpPr>
        <p:spPr>
          <a:xfrm>
            <a:off x="7923504" y="2051007"/>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产品搜索</a:t>
            </a:r>
          </a:p>
        </p:txBody>
      </p:sp>
      <p:sp>
        <p:nvSpPr>
          <p:cNvPr id="21" name="矩形 20">
            <a:extLst>
              <a:ext uri="{FF2B5EF4-FFF2-40B4-BE49-F238E27FC236}">
                <a16:creationId xmlns:a16="http://schemas.microsoft.com/office/drawing/2014/main" id="{38C45FD3-855F-0569-CD48-FFE5E735573B}"/>
              </a:ext>
            </a:extLst>
          </p:cNvPr>
          <p:cNvSpPr/>
          <p:nvPr/>
        </p:nvSpPr>
        <p:spPr>
          <a:xfrm>
            <a:off x="9315424" y="2051007"/>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售卖退货</a:t>
            </a:r>
          </a:p>
        </p:txBody>
      </p:sp>
      <p:sp>
        <p:nvSpPr>
          <p:cNvPr id="22" name="矩形 21">
            <a:extLst>
              <a:ext uri="{FF2B5EF4-FFF2-40B4-BE49-F238E27FC236}">
                <a16:creationId xmlns:a16="http://schemas.microsoft.com/office/drawing/2014/main" id="{6FDEE45A-EA52-52A7-D2F0-284A9F3A03FA}"/>
              </a:ext>
            </a:extLst>
          </p:cNvPr>
          <p:cNvSpPr/>
          <p:nvPr/>
        </p:nvSpPr>
        <p:spPr>
          <a:xfrm>
            <a:off x="3747744" y="4126503"/>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营销</a:t>
            </a:r>
          </a:p>
        </p:txBody>
      </p:sp>
      <p:sp>
        <p:nvSpPr>
          <p:cNvPr id="23" name="矩形 22">
            <a:extLst>
              <a:ext uri="{FF2B5EF4-FFF2-40B4-BE49-F238E27FC236}">
                <a16:creationId xmlns:a16="http://schemas.microsoft.com/office/drawing/2014/main" id="{2EA607EC-1F72-0DD4-0064-B5A8150A72C3}"/>
              </a:ext>
            </a:extLst>
          </p:cNvPr>
          <p:cNvSpPr/>
          <p:nvPr/>
        </p:nvSpPr>
        <p:spPr>
          <a:xfrm>
            <a:off x="9315424" y="2742839"/>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供应商</a:t>
            </a:r>
          </a:p>
        </p:txBody>
      </p:sp>
      <p:sp>
        <p:nvSpPr>
          <p:cNvPr id="24" name="矩形 23">
            <a:extLst>
              <a:ext uri="{FF2B5EF4-FFF2-40B4-BE49-F238E27FC236}">
                <a16:creationId xmlns:a16="http://schemas.microsoft.com/office/drawing/2014/main" id="{8B90616D-65AF-3A99-80FE-D126FB30FFDD}"/>
              </a:ext>
            </a:extLst>
          </p:cNvPr>
          <p:cNvSpPr/>
          <p:nvPr/>
        </p:nvSpPr>
        <p:spPr>
          <a:xfrm>
            <a:off x="9315424" y="343467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分销商</a:t>
            </a:r>
          </a:p>
        </p:txBody>
      </p:sp>
      <p:sp>
        <p:nvSpPr>
          <p:cNvPr id="25" name="矩形 24">
            <a:extLst>
              <a:ext uri="{FF2B5EF4-FFF2-40B4-BE49-F238E27FC236}">
                <a16:creationId xmlns:a16="http://schemas.microsoft.com/office/drawing/2014/main" id="{7B0B8BB3-D558-DAFC-75B7-E26F8CBE77E8}"/>
              </a:ext>
            </a:extLst>
          </p:cNvPr>
          <p:cNvSpPr/>
          <p:nvPr/>
        </p:nvSpPr>
        <p:spPr>
          <a:xfrm>
            <a:off x="5139664" y="4126503"/>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产品化</a:t>
            </a:r>
          </a:p>
        </p:txBody>
      </p:sp>
      <p:sp>
        <p:nvSpPr>
          <p:cNvPr id="26" name="矩形 25">
            <a:extLst>
              <a:ext uri="{FF2B5EF4-FFF2-40B4-BE49-F238E27FC236}">
                <a16:creationId xmlns:a16="http://schemas.microsoft.com/office/drawing/2014/main" id="{E1916B15-04E6-F356-B393-C685C0E02C9F}"/>
              </a:ext>
            </a:extLst>
          </p:cNvPr>
          <p:cNvSpPr/>
          <p:nvPr/>
        </p:nvSpPr>
        <p:spPr>
          <a:xfrm>
            <a:off x="6531584" y="4126503"/>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账务结算</a:t>
            </a:r>
          </a:p>
        </p:txBody>
      </p:sp>
      <p:sp>
        <p:nvSpPr>
          <p:cNvPr id="27" name="矩形 26">
            <a:extLst>
              <a:ext uri="{FF2B5EF4-FFF2-40B4-BE49-F238E27FC236}">
                <a16:creationId xmlns:a16="http://schemas.microsoft.com/office/drawing/2014/main" id="{2E51A72C-F6C3-EE7B-DC52-B107B5A8BEF6}"/>
              </a:ext>
            </a:extLst>
          </p:cNvPr>
          <p:cNvSpPr/>
          <p:nvPr/>
        </p:nvSpPr>
        <p:spPr>
          <a:xfrm>
            <a:off x="7923504" y="4114645"/>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数据展示</a:t>
            </a:r>
          </a:p>
        </p:txBody>
      </p:sp>
      <p:sp>
        <p:nvSpPr>
          <p:cNvPr id="28" name="矩形 27">
            <a:extLst>
              <a:ext uri="{FF2B5EF4-FFF2-40B4-BE49-F238E27FC236}">
                <a16:creationId xmlns:a16="http://schemas.microsoft.com/office/drawing/2014/main" id="{5AA26BED-636A-0587-E929-7EF1B8929264}"/>
              </a:ext>
            </a:extLst>
          </p:cNvPr>
          <p:cNvSpPr/>
          <p:nvPr/>
        </p:nvSpPr>
        <p:spPr>
          <a:xfrm>
            <a:off x="9315424" y="4126503"/>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行业分析</a:t>
            </a:r>
          </a:p>
        </p:txBody>
      </p:sp>
      <p:sp>
        <p:nvSpPr>
          <p:cNvPr id="29" name="矩形 28">
            <a:extLst>
              <a:ext uri="{FF2B5EF4-FFF2-40B4-BE49-F238E27FC236}">
                <a16:creationId xmlns:a16="http://schemas.microsoft.com/office/drawing/2014/main" id="{77EAD212-754C-50AE-BCA2-6E9BE861AB0E}"/>
              </a:ext>
            </a:extLst>
          </p:cNvPr>
          <p:cNvSpPr/>
          <p:nvPr/>
        </p:nvSpPr>
        <p:spPr>
          <a:xfrm>
            <a:off x="3747744" y="4818335"/>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云资源</a:t>
            </a:r>
          </a:p>
        </p:txBody>
      </p:sp>
      <p:sp>
        <p:nvSpPr>
          <p:cNvPr id="30" name="矩形 29">
            <a:extLst>
              <a:ext uri="{FF2B5EF4-FFF2-40B4-BE49-F238E27FC236}">
                <a16:creationId xmlns:a16="http://schemas.microsoft.com/office/drawing/2014/main" id="{87EB2051-7B9C-B55F-47D7-D75E3EBC4642}"/>
              </a:ext>
            </a:extLst>
          </p:cNvPr>
          <p:cNvSpPr/>
          <p:nvPr/>
        </p:nvSpPr>
        <p:spPr>
          <a:xfrm>
            <a:off x="5139664" y="481760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算力</a:t>
            </a:r>
          </a:p>
        </p:txBody>
      </p:sp>
      <p:sp>
        <p:nvSpPr>
          <p:cNvPr id="31" name="矩形 30">
            <a:extLst>
              <a:ext uri="{FF2B5EF4-FFF2-40B4-BE49-F238E27FC236}">
                <a16:creationId xmlns:a16="http://schemas.microsoft.com/office/drawing/2014/main" id="{36C1A7E8-1780-40A9-321E-B67F313CC82C}"/>
              </a:ext>
            </a:extLst>
          </p:cNvPr>
          <p:cNvSpPr/>
          <p:nvPr/>
        </p:nvSpPr>
        <p:spPr>
          <a:xfrm>
            <a:off x="6531584" y="481760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网络</a:t>
            </a:r>
          </a:p>
        </p:txBody>
      </p:sp>
      <p:sp>
        <p:nvSpPr>
          <p:cNvPr id="32" name="矩形 31">
            <a:extLst>
              <a:ext uri="{FF2B5EF4-FFF2-40B4-BE49-F238E27FC236}">
                <a16:creationId xmlns:a16="http://schemas.microsoft.com/office/drawing/2014/main" id="{FB28CBB5-90F6-2B06-553A-6CCD463E3874}"/>
              </a:ext>
            </a:extLst>
          </p:cNvPr>
          <p:cNvSpPr/>
          <p:nvPr/>
        </p:nvSpPr>
        <p:spPr>
          <a:xfrm>
            <a:off x="7923504" y="481760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服务</a:t>
            </a:r>
          </a:p>
        </p:txBody>
      </p:sp>
      <p:sp>
        <p:nvSpPr>
          <p:cNvPr id="33" name="矩形 32">
            <a:extLst>
              <a:ext uri="{FF2B5EF4-FFF2-40B4-BE49-F238E27FC236}">
                <a16:creationId xmlns:a16="http://schemas.microsoft.com/office/drawing/2014/main" id="{B8EFC585-6B51-C15C-E53A-2B2B8F90FEAA}"/>
              </a:ext>
            </a:extLst>
          </p:cNvPr>
          <p:cNvSpPr/>
          <p:nvPr/>
        </p:nvSpPr>
        <p:spPr>
          <a:xfrm>
            <a:off x="9315424" y="4817604"/>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大模型</a:t>
            </a:r>
          </a:p>
        </p:txBody>
      </p:sp>
      <p:sp>
        <p:nvSpPr>
          <p:cNvPr id="34" name="矩形 33">
            <a:extLst>
              <a:ext uri="{FF2B5EF4-FFF2-40B4-BE49-F238E27FC236}">
                <a16:creationId xmlns:a16="http://schemas.microsoft.com/office/drawing/2014/main" id="{0B177F24-B211-946E-39C0-D6000F30F3D4}"/>
              </a:ext>
            </a:extLst>
          </p:cNvPr>
          <p:cNvSpPr/>
          <p:nvPr/>
        </p:nvSpPr>
        <p:spPr>
          <a:xfrm>
            <a:off x="3747744" y="5510167"/>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oltp</a:t>
            </a:r>
            <a:endParaRPr kumimoji="1" lang="zh-CN" altLang="en-US" dirty="0"/>
          </a:p>
        </p:txBody>
      </p:sp>
      <p:sp>
        <p:nvSpPr>
          <p:cNvPr id="35" name="矩形 34">
            <a:extLst>
              <a:ext uri="{FF2B5EF4-FFF2-40B4-BE49-F238E27FC236}">
                <a16:creationId xmlns:a16="http://schemas.microsoft.com/office/drawing/2014/main" id="{F5069B40-B592-25B8-B9ED-67FCD9C98925}"/>
              </a:ext>
            </a:extLst>
          </p:cNvPr>
          <p:cNvSpPr/>
          <p:nvPr/>
        </p:nvSpPr>
        <p:spPr>
          <a:xfrm>
            <a:off x="5150045" y="5508705"/>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err="1"/>
              <a:t>olap</a:t>
            </a:r>
            <a:endParaRPr kumimoji="1" lang="zh-CN" altLang="en-US" dirty="0"/>
          </a:p>
        </p:txBody>
      </p:sp>
      <p:sp>
        <p:nvSpPr>
          <p:cNvPr id="43" name="文本框 42">
            <a:extLst>
              <a:ext uri="{FF2B5EF4-FFF2-40B4-BE49-F238E27FC236}">
                <a16:creationId xmlns:a16="http://schemas.microsoft.com/office/drawing/2014/main" id="{C4DD437D-1FC0-5AEE-7C43-147787B0D0AA}"/>
              </a:ext>
            </a:extLst>
          </p:cNvPr>
          <p:cNvSpPr txBox="1"/>
          <p:nvPr/>
        </p:nvSpPr>
        <p:spPr>
          <a:xfrm>
            <a:off x="1452026" y="2140969"/>
            <a:ext cx="962108" cy="369332"/>
          </a:xfrm>
          <a:prstGeom prst="rect">
            <a:avLst/>
          </a:prstGeom>
          <a:noFill/>
        </p:spPr>
        <p:txBody>
          <a:bodyPr wrap="square" rtlCol="0">
            <a:spAutoFit/>
          </a:bodyPr>
          <a:lstStyle/>
          <a:p>
            <a:r>
              <a:rPr kumimoji="1" lang="zh-CN" altLang="en-US" dirty="0"/>
              <a:t>产品层</a:t>
            </a:r>
          </a:p>
        </p:txBody>
      </p:sp>
      <p:sp>
        <p:nvSpPr>
          <p:cNvPr id="44" name="文本框 43">
            <a:extLst>
              <a:ext uri="{FF2B5EF4-FFF2-40B4-BE49-F238E27FC236}">
                <a16:creationId xmlns:a16="http://schemas.microsoft.com/office/drawing/2014/main" id="{A7D9F7CE-D929-F81F-E7CA-39165379F89C}"/>
              </a:ext>
            </a:extLst>
          </p:cNvPr>
          <p:cNvSpPr txBox="1"/>
          <p:nvPr/>
        </p:nvSpPr>
        <p:spPr>
          <a:xfrm>
            <a:off x="1452026" y="3434671"/>
            <a:ext cx="962108" cy="369332"/>
          </a:xfrm>
          <a:prstGeom prst="rect">
            <a:avLst/>
          </a:prstGeom>
          <a:noFill/>
        </p:spPr>
        <p:txBody>
          <a:bodyPr wrap="square" rtlCol="0">
            <a:spAutoFit/>
          </a:bodyPr>
          <a:lstStyle/>
          <a:p>
            <a:r>
              <a:rPr kumimoji="1" lang="zh-CN" altLang="en-US" dirty="0"/>
              <a:t>支撑层</a:t>
            </a:r>
          </a:p>
        </p:txBody>
      </p:sp>
      <p:sp>
        <p:nvSpPr>
          <p:cNvPr id="45" name="文本框 44">
            <a:extLst>
              <a:ext uri="{FF2B5EF4-FFF2-40B4-BE49-F238E27FC236}">
                <a16:creationId xmlns:a16="http://schemas.microsoft.com/office/drawing/2014/main" id="{6BA3D784-6F50-07B5-DDD4-24A15550C650}"/>
              </a:ext>
            </a:extLst>
          </p:cNvPr>
          <p:cNvSpPr txBox="1"/>
          <p:nvPr/>
        </p:nvSpPr>
        <p:spPr>
          <a:xfrm>
            <a:off x="1475880" y="4852519"/>
            <a:ext cx="1460267" cy="369332"/>
          </a:xfrm>
          <a:prstGeom prst="rect">
            <a:avLst/>
          </a:prstGeom>
          <a:noFill/>
        </p:spPr>
        <p:txBody>
          <a:bodyPr wrap="square" rtlCol="0">
            <a:spAutoFit/>
          </a:bodyPr>
          <a:lstStyle/>
          <a:p>
            <a:r>
              <a:rPr kumimoji="1" lang="zh-CN" altLang="en-US" dirty="0"/>
              <a:t>产品接口层</a:t>
            </a:r>
          </a:p>
        </p:txBody>
      </p:sp>
      <p:sp>
        <p:nvSpPr>
          <p:cNvPr id="46" name="文本框 45">
            <a:extLst>
              <a:ext uri="{FF2B5EF4-FFF2-40B4-BE49-F238E27FC236}">
                <a16:creationId xmlns:a16="http://schemas.microsoft.com/office/drawing/2014/main" id="{228B53A6-B7C8-6D01-5FB9-73544DC21C32}"/>
              </a:ext>
            </a:extLst>
          </p:cNvPr>
          <p:cNvSpPr txBox="1"/>
          <p:nvPr/>
        </p:nvSpPr>
        <p:spPr>
          <a:xfrm>
            <a:off x="1452026" y="5578038"/>
            <a:ext cx="962108" cy="369332"/>
          </a:xfrm>
          <a:prstGeom prst="rect">
            <a:avLst/>
          </a:prstGeom>
          <a:noFill/>
        </p:spPr>
        <p:txBody>
          <a:bodyPr wrap="square" rtlCol="0">
            <a:spAutoFit/>
          </a:bodyPr>
          <a:lstStyle/>
          <a:p>
            <a:r>
              <a:rPr kumimoji="1" lang="zh-CN" altLang="en-US" dirty="0"/>
              <a:t>数据层</a:t>
            </a:r>
          </a:p>
        </p:txBody>
      </p:sp>
      <p:sp>
        <p:nvSpPr>
          <p:cNvPr id="47" name="矩形 46">
            <a:extLst>
              <a:ext uri="{FF2B5EF4-FFF2-40B4-BE49-F238E27FC236}">
                <a16:creationId xmlns:a16="http://schemas.microsoft.com/office/drawing/2014/main" id="{010415A5-30C4-8925-518E-3806214B678F}"/>
              </a:ext>
            </a:extLst>
          </p:cNvPr>
          <p:cNvSpPr/>
          <p:nvPr/>
        </p:nvSpPr>
        <p:spPr>
          <a:xfrm>
            <a:off x="6531584" y="5507006"/>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缓存</a:t>
            </a:r>
          </a:p>
        </p:txBody>
      </p:sp>
      <p:sp>
        <p:nvSpPr>
          <p:cNvPr id="48" name="矩形 47">
            <a:extLst>
              <a:ext uri="{FF2B5EF4-FFF2-40B4-BE49-F238E27FC236}">
                <a16:creationId xmlns:a16="http://schemas.microsoft.com/office/drawing/2014/main" id="{88263651-D7B9-A488-3973-39B8DE3CD5D4}"/>
              </a:ext>
            </a:extLst>
          </p:cNvPr>
          <p:cNvSpPr/>
          <p:nvPr/>
        </p:nvSpPr>
        <p:spPr>
          <a:xfrm>
            <a:off x="7908706" y="552763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消息</a:t>
            </a:r>
          </a:p>
        </p:txBody>
      </p:sp>
      <p:sp>
        <p:nvSpPr>
          <p:cNvPr id="49" name="矩形 48">
            <a:extLst>
              <a:ext uri="{FF2B5EF4-FFF2-40B4-BE49-F238E27FC236}">
                <a16:creationId xmlns:a16="http://schemas.microsoft.com/office/drawing/2014/main" id="{FDC52B8C-8E00-FE39-48D8-67C5A72A2E69}"/>
              </a:ext>
            </a:extLst>
          </p:cNvPr>
          <p:cNvSpPr/>
          <p:nvPr/>
        </p:nvSpPr>
        <p:spPr>
          <a:xfrm>
            <a:off x="9311007" y="5527631"/>
            <a:ext cx="1209040" cy="50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监控</a:t>
            </a:r>
          </a:p>
        </p:txBody>
      </p:sp>
    </p:spTree>
    <p:extLst>
      <p:ext uri="{BB962C8B-B14F-4D97-AF65-F5344CB8AC3E}">
        <p14:creationId xmlns:p14="http://schemas.microsoft.com/office/powerpoint/2010/main" val="35547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B8436BD-CB5B-02D6-153C-0256EE12F8F3}"/>
              </a:ext>
            </a:extLst>
          </p:cNvPr>
          <p:cNvSpPr>
            <a:spLocks noGrp="1"/>
          </p:cNvSpPr>
          <p:nvPr>
            <p:ph type="title"/>
          </p:nvPr>
        </p:nvSpPr>
        <p:spPr/>
        <p:txBody>
          <a:bodyPr/>
          <a:lstStyle/>
          <a:p>
            <a:r>
              <a:rPr kumimoji="1" lang="zh-CN" altLang="en-US" dirty="0"/>
              <a:t>人工智能服务平台定位</a:t>
            </a:r>
          </a:p>
        </p:txBody>
      </p:sp>
      <p:sp>
        <p:nvSpPr>
          <p:cNvPr id="3" name="内容占位符 2">
            <a:extLst>
              <a:ext uri="{FF2B5EF4-FFF2-40B4-BE49-F238E27FC236}">
                <a16:creationId xmlns:a16="http://schemas.microsoft.com/office/drawing/2014/main" id="{C134667B-5340-AADF-5FA6-AE05509CC1C7}"/>
              </a:ext>
            </a:extLst>
          </p:cNvPr>
          <p:cNvSpPr>
            <a:spLocks noGrp="1"/>
          </p:cNvSpPr>
          <p:nvPr>
            <p:ph idx="1"/>
          </p:nvPr>
        </p:nvSpPr>
        <p:spPr/>
        <p:txBody>
          <a:bodyPr/>
          <a:lstStyle/>
          <a:p>
            <a:r>
              <a:rPr kumimoji="1" lang="zh-CN" altLang="en-US" dirty="0"/>
              <a:t>提供人工智能行业全行业产品供全行业客户购买和使用</a:t>
            </a:r>
            <a:endParaRPr kumimoji="1" lang="en-US" altLang="zh-CN" dirty="0"/>
          </a:p>
          <a:p>
            <a:r>
              <a:rPr kumimoji="1" lang="zh-CN" altLang="en-US" dirty="0"/>
              <a:t>多供应方支持</a:t>
            </a:r>
            <a:endParaRPr kumimoji="1" lang="en-US" altLang="zh-CN" dirty="0"/>
          </a:p>
          <a:p>
            <a:r>
              <a:rPr kumimoji="1" lang="zh-CN" altLang="en-US" dirty="0"/>
              <a:t>多商户支持</a:t>
            </a:r>
            <a:endParaRPr kumimoji="1" lang="en-US" altLang="zh-CN" dirty="0"/>
          </a:p>
          <a:p>
            <a:r>
              <a:rPr kumimoji="1" lang="zh-CN" altLang="en-US" dirty="0"/>
              <a:t>一个组织或个人既可以是客户，也可以同时是另一个产品的供应方，同时也可以是一个商户，售卖自己活供应方提供的产品</a:t>
            </a:r>
          </a:p>
        </p:txBody>
      </p:sp>
    </p:spTree>
    <p:extLst>
      <p:ext uri="{BB962C8B-B14F-4D97-AF65-F5344CB8AC3E}">
        <p14:creationId xmlns:p14="http://schemas.microsoft.com/office/powerpoint/2010/main" val="1063989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C643F4-9E6E-6273-E958-873F1F3737CD}"/>
              </a:ext>
            </a:extLst>
          </p:cNvPr>
          <p:cNvSpPr>
            <a:spLocks noGrp="1"/>
          </p:cNvSpPr>
          <p:nvPr>
            <p:ph type="title"/>
          </p:nvPr>
        </p:nvSpPr>
        <p:spPr/>
        <p:txBody>
          <a:bodyPr/>
          <a:lstStyle/>
          <a:p>
            <a:r>
              <a:rPr kumimoji="1" lang="zh-CN" altLang="en-US" dirty="0"/>
              <a:t>人工智能服务平台功能和作用</a:t>
            </a:r>
          </a:p>
        </p:txBody>
      </p:sp>
      <p:sp>
        <p:nvSpPr>
          <p:cNvPr id="3" name="内容占位符 2">
            <a:extLst>
              <a:ext uri="{FF2B5EF4-FFF2-40B4-BE49-F238E27FC236}">
                <a16:creationId xmlns:a16="http://schemas.microsoft.com/office/drawing/2014/main" id="{BDB7DD08-7D29-07B6-D980-7D160E542793}"/>
              </a:ext>
            </a:extLst>
          </p:cNvPr>
          <p:cNvSpPr>
            <a:spLocks noGrp="1"/>
          </p:cNvSpPr>
          <p:nvPr>
            <p:ph idx="1"/>
          </p:nvPr>
        </p:nvSpPr>
        <p:spPr/>
        <p:txBody>
          <a:bodyPr>
            <a:normAutofit fontScale="92500" lnSpcReduction="10000"/>
          </a:bodyPr>
          <a:lstStyle/>
          <a:p>
            <a:r>
              <a:rPr kumimoji="1" lang="zh-CN" altLang="en-US" dirty="0"/>
              <a:t>一个人工智能全行业产品的售卖平台，支持线上和线下充值，线上支付，线上开通使用；</a:t>
            </a:r>
            <a:endParaRPr kumimoji="1" lang="en-US" altLang="zh-CN" dirty="0"/>
          </a:p>
          <a:p>
            <a:r>
              <a:rPr kumimoji="1" lang="zh-CN" altLang="en-US" dirty="0"/>
              <a:t>支持不同供应商的不同折扣的产品，不同的结算方式</a:t>
            </a:r>
            <a:endParaRPr kumimoji="1" lang="en-US" altLang="zh-CN" dirty="0"/>
          </a:p>
          <a:p>
            <a:r>
              <a:rPr kumimoji="1" lang="zh-CN" altLang="en-US" dirty="0"/>
              <a:t>支持不同分销商，不同折扣，实时结算体系</a:t>
            </a:r>
            <a:endParaRPr kumimoji="1" lang="en-US" altLang="zh-CN" dirty="0"/>
          </a:p>
          <a:p>
            <a:r>
              <a:rPr kumimoji="1" lang="zh-CN" altLang="en-US" dirty="0"/>
              <a:t>支持分销商独立的新客户和存量客户营销</a:t>
            </a:r>
            <a:endParaRPr kumimoji="1" lang="en-US" altLang="zh-CN" dirty="0"/>
          </a:p>
          <a:p>
            <a:r>
              <a:rPr kumimoji="1" lang="zh-CN" altLang="en-US" dirty="0"/>
              <a:t>国家或地方算力券支持</a:t>
            </a:r>
            <a:endParaRPr kumimoji="1" lang="en-US" altLang="zh-CN" dirty="0"/>
          </a:p>
          <a:p>
            <a:r>
              <a:rPr kumimoji="1" lang="zh-CN" altLang="en-US" dirty="0"/>
              <a:t>分销商独立账务</a:t>
            </a:r>
            <a:endParaRPr kumimoji="1" lang="en-US" altLang="zh-CN" dirty="0"/>
          </a:p>
          <a:p>
            <a:r>
              <a:rPr kumimoji="1" lang="zh-CN" altLang="en-US" dirty="0"/>
              <a:t>商户机构内的审批流程</a:t>
            </a:r>
            <a:endParaRPr kumimoji="1" lang="en-US" altLang="zh-CN" dirty="0"/>
          </a:p>
          <a:p>
            <a:r>
              <a:rPr kumimoji="1" lang="zh-CN" altLang="en-US" dirty="0"/>
              <a:t>通知消息和在线多媒体沟通</a:t>
            </a:r>
            <a:endParaRPr kumimoji="1" lang="en-US" altLang="zh-CN" dirty="0"/>
          </a:p>
          <a:p>
            <a:r>
              <a:rPr kumimoji="1" lang="zh-CN" altLang="en-US" dirty="0"/>
              <a:t>接入供应商产品</a:t>
            </a:r>
            <a:endParaRPr kumimoji="1" lang="en-US" altLang="zh-CN" dirty="0"/>
          </a:p>
          <a:p>
            <a:endParaRPr kumimoji="1" lang="zh-CN" altLang="en-US" dirty="0"/>
          </a:p>
        </p:txBody>
      </p:sp>
    </p:spTree>
    <p:extLst>
      <p:ext uri="{BB962C8B-B14F-4D97-AF65-F5344CB8AC3E}">
        <p14:creationId xmlns:p14="http://schemas.microsoft.com/office/powerpoint/2010/main" val="3452114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E73BE5-D1D3-9C6A-3B30-A661966DA7DD}"/>
              </a:ext>
            </a:extLst>
          </p:cNvPr>
          <p:cNvSpPr>
            <a:spLocks noGrp="1"/>
          </p:cNvSpPr>
          <p:nvPr>
            <p:ph type="title"/>
          </p:nvPr>
        </p:nvSpPr>
        <p:spPr/>
        <p:txBody>
          <a:bodyPr/>
          <a:lstStyle/>
          <a:p>
            <a:r>
              <a:rPr kumimoji="1" lang="zh-CN" altLang="en-US" dirty="0"/>
              <a:t>数据层</a:t>
            </a:r>
          </a:p>
        </p:txBody>
      </p:sp>
      <p:sp>
        <p:nvSpPr>
          <p:cNvPr id="3" name="内容占位符 2">
            <a:extLst>
              <a:ext uri="{FF2B5EF4-FFF2-40B4-BE49-F238E27FC236}">
                <a16:creationId xmlns:a16="http://schemas.microsoft.com/office/drawing/2014/main" id="{60550C1D-B050-DF8A-89F2-C477691D3229}"/>
              </a:ext>
            </a:extLst>
          </p:cNvPr>
          <p:cNvSpPr>
            <a:spLocks noGrp="1"/>
          </p:cNvSpPr>
          <p:nvPr>
            <p:ph idx="1"/>
          </p:nvPr>
        </p:nvSpPr>
        <p:spPr/>
        <p:txBody>
          <a:bodyPr/>
          <a:lstStyle/>
          <a:p>
            <a:r>
              <a:rPr kumimoji="1" lang="zh-CN" altLang="en-US" dirty="0"/>
              <a:t>联机交易数据遵循第三范式设计，降低数据冗余，提高交易数据吞吐</a:t>
            </a:r>
            <a:endParaRPr kumimoji="1" lang="en-US" altLang="zh-CN" dirty="0"/>
          </a:p>
          <a:p>
            <a:r>
              <a:rPr kumimoji="1" lang="zh-CN" altLang="en-US" dirty="0"/>
              <a:t>在线分析数据：选用列数据库，宽表设计，数据定时从联机交易数据库加工而来</a:t>
            </a:r>
            <a:endParaRPr kumimoji="1" lang="en-US" altLang="zh-CN" dirty="0"/>
          </a:p>
          <a:p>
            <a:r>
              <a:rPr kumimoji="1" lang="zh-CN" altLang="en-US" dirty="0"/>
              <a:t>缓存：程序为联机交易数据库数据不常变化的数据缓存读，降低</a:t>
            </a:r>
            <a:r>
              <a:rPr kumimoji="1" lang="en-US" altLang="zh-CN" dirty="0"/>
              <a:t>io</a:t>
            </a:r>
          </a:p>
          <a:p>
            <a:r>
              <a:rPr kumimoji="1" lang="zh-CN" altLang="en-US" dirty="0"/>
              <a:t>消息：使用消息在不同系统间交换数据</a:t>
            </a:r>
            <a:endParaRPr kumimoji="1" lang="en-US" altLang="zh-CN" dirty="0"/>
          </a:p>
          <a:p>
            <a:r>
              <a:rPr kumimoji="1" lang="zh-CN" altLang="en-US" dirty="0"/>
              <a:t>监控数据通过消息传递给运维系统</a:t>
            </a:r>
            <a:endParaRPr kumimoji="1" lang="en-US" altLang="zh-CN" dirty="0"/>
          </a:p>
          <a:p>
            <a:endParaRPr kumimoji="1" lang="en-US" altLang="zh-CN" dirty="0"/>
          </a:p>
          <a:p>
            <a:endParaRPr kumimoji="1" lang="zh-CN" altLang="en-US" dirty="0"/>
          </a:p>
        </p:txBody>
      </p:sp>
    </p:spTree>
    <p:extLst>
      <p:ext uri="{BB962C8B-B14F-4D97-AF65-F5344CB8AC3E}">
        <p14:creationId xmlns:p14="http://schemas.microsoft.com/office/powerpoint/2010/main" val="34736381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1896</TotalTime>
  <Words>2439</Words>
  <Application>Microsoft Macintosh PowerPoint</Application>
  <PresentationFormat>宽屏</PresentationFormat>
  <Paragraphs>371</Paragraphs>
  <Slides>42</Slides>
  <Notes>2</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42</vt:i4>
      </vt:variant>
    </vt:vector>
  </HeadingPairs>
  <TitlesOfParts>
    <vt:vector size="46" baseType="lpstr">
      <vt:lpstr>等线</vt:lpstr>
      <vt:lpstr>等线 Light</vt:lpstr>
      <vt:lpstr>Arial</vt:lpstr>
      <vt:lpstr>Office 主题​​</vt:lpstr>
      <vt:lpstr>人工智能服务平台</vt:lpstr>
      <vt:lpstr>目录</vt:lpstr>
      <vt:lpstr>基本概念</vt:lpstr>
      <vt:lpstr>平台商业模式</vt:lpstr>
      <vt:lpstr>目录</vt:lpstr>
      <vt:lpstr>人工智能服务平台（Kboss）功能架构</vt:lpstr>
      <vt:lpstr>人工智能服务平台定位</vt:lpstr>
      <vt:lpstr>人工智能服务平台功能和作用</vt:lpstr>
      <vt:lpstr>数据层</vt:lpstr>
      <vt:lpstr>产品接口层</vt:lpstr>
      <vt:lpstr>支撑层（1）</vt:lpstr>
      <vt:lpstr>支撑层（2）</vt:lpstr>
      <vt:lpstr>支撑层（3）</vt:lpstr>
      <vt:lpstr>产品层</vt:lpstr>
      <vt:lpstr>算力纳管功能架构</vt:lpstr>
      <vt:lpstr>算力纳管平台定位</vt:lpstr>
      <vt:lpstr>算力纳管平台功能和作用</vt:lpstr>
      <vt:lpstr>算力纳管-接口层</vt:lpstr>
      <vt:lpstr>管理层</vt:lpstr>
      <vt:lpstr>算力层</vt:lpstr>
      <vt:lpstr>产品层</vt:lpstr>
      <vt:lpstr>技术服务平台功能架构</vt:lpstr>
      <vt:lpstr>服务平台定位</vt:lpstr>
      <vt:lpstr>服务平台功能与作用</vt:lpstr>
      <vt:lpstr>设备层</vt:lpstr>
      <vt:lpstr>服务层</vt:lpstr>
      <vt:lpstr>产品层</vt:lpstr>
      <vt:lpstr>大模型平台</vt:lpstr>
      <vt:lpstr>大模型平台定位</vt:lpstr>
      <vt:lpstr>大模型服务平台功能和作用</vt:lpstr>
      <vt:lpstr>大模型平台定位</vt:lpstr>
      <vt:lpstr>融合层</vt:lpstr>
      <vt:lpstr>增强层</vt:lpstr>
      <vt:lpstr>应用层</vt:lpstr>
      <vt:lpstr>客户层</vt:lpstr>
      <vt:lpstr>产品层</vt:lpstr>
      <vt:lpstr>目录</vt:lpstr>
      <vt:lpstr>人工智能平台技术架构</vt:lpstr>
      <vt:lpstr>服务介绍1</vt:lpstr>
      <vt:lpstr>服务介绍2</vt:lpstr>
      <vt:lpstr>目录</vt:lpstr>
      <vt:lpstr>平台技术栈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人工智能服务平台</dc:title>
  <dc:creator>Microsoft Office User</dc:creator>
  <cp:lastModifiedBy>Microsoft Office User</cp:lastModifiedBy>
  <cp:revision>5</cp:revision>
  <dcterms:created xsi:type="dcterms:W3CDTF">2025-04-15T02:57:09Z</dcterms:created>
  <dcterms:modified xsi:type="dcterms:W3CDTF">2025-04-16T14:09:17Z</dcterms:modified>
</cp:coreProperties>
</file>